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Feature Importance</a:t>
            </a:r>
            <a:endParaRPr 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trip_type</c:v>
                </c:pt>
                <c:pt idx="1">
                  <c:v>sales_channel</c:v>
                </c:pt>
                <c:pt idx="2">
                  <c:v>wants_preferred_seat</c:v>
                </c:pt>
                <c:pt idx="3">
                  <c:v>wants_extra_baggage</c:v>
                </c:pt>
                <c:pt idx="4">
                  <c:v>wants_in_flight_meals</c:v>
                </c:pt>
                <c:pt idx="5">
                  <c:v>num_passengers</c:v>
                </c:pt>
                <c:pt idx="6">
                  <c:v>flight_duration</c:v>
                </c:pt>
                <c:pt idx="7">
                  <c:v>flight_day</c:v>
                </c:pt>
                <c:pt idx="8">
                  <c:v>length_of_stay</c:v>
                </c:pt>
                <c:pt idx="9">
                  <c:v>flight_hour</c:v>
                </c:pt>
                <c:pt idx="10">
                  <c:v>booking_origin</c:v>
                </c:pt>
                <c:pt idx="11">
                  <c:v>route</c:v>
                </c:pt>
                <c:pt idx="12">
                  <c:v>purchase_lead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2.5094109591845899E-3</c:v>
                </c:pt>
                <c:pt idx="1">
                  <c:v>1.32608386006555E-2</c:v>
                </c:pt>
                <c:pt idx="2">
                  <c:v>1.5932938428487399E-2</c:v>
                </c:pt>
                <c:pt idx="3">
                  <c:v>1.6603872505935102E-2</c:v>
                </c:pt>
                <c:pt idx="4">
                  <c:v>1.9529145196936801E-2</c:v>
                </c:pt>
                <c:pt idx="5">
                  <c:v>4.2914858169948403E-2</c:v>
                </c:pt>
                <c:pt idx="6">
                  <c:v>7.4148641343850297E-2</c:v>
                </c:pt>
                <c:pt idx="7">
                  <c:v>8.1531547726973297E-2</c:v>
                </c:pt>
                <c:pt idx="8">
                  <c:v>0.12654627976809499</c:v>
                </c:pt>
                <c:pt idx="9">
                  <c:v>0.12655909493890399</c:v>
                </c:pt>
                <c:pt idx="10">
                  <c:v>0.151067639583917</c:v>
                </c:pt>
                <c:pt idx="11">
                  <c:v>0.15788622595488799</c:v>
                </c:pt>
                <c:pt idx="12">
                  <c:v>0.17150950682222199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5-42CF-9066-111C95816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69993023"/>
        <c:axId val="1417337823"/>
      </c:barChart>
      <c:catAx>
        <c:axId val="1369993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337823"/>
        <c:crosses val="autoZero"/>
        <c:auto val="1"/>
        <c:lblAlgn val="ctr"/>
        <c:lblOffset val="100"/>
        <c:noMultiLvlLbl val="0"/>
      </c:catAx>
      <c:valAx>
        <c:axId val="1417337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99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625" y="3143249"/>
            <a:ext cx="11763375" cy="172878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 of Model </a:t>
            </a:r>
            <a:r>
              <a:rPr lang="en-US" sz="3600" dirty="0" smtClean="0"/>
              <a:t>Prediction on customer buying behavior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Dalphon Orechi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6/24/2023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57" y="1782822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 smtClean="0"/>
              <a:t>factors </a:t>
            </a:r>
            <a:r>
              <a:rPr lang="en-US" sz="2000" b="1" dirty="0"/>
              <a:t>that influence buying </a:t>
            </a:r>
            <a:r>
              <a:rPr lang="en-US" sz="2000" b="1" dirty="0" smtClean="0"/>
              <a:t>behavior</a:t>
            </a:r>
            <a:endParaRPr lang="en-GB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244562690"/>
              </p:ext>
            </p:extLst>
          </p:nvPr>
        </p:nvGraphicFramePr>
        <p:xfrm>
          <a:off x="112542" y="1125416"/>
          <a:ext cx="4930513" cy="5344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7454" y="1382811"/>
            <a:ext cx="6178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Forest Classifier </a:t>
            </a:r>
            <a:r>
              <a:rPr lang="en-US" dirty="0" smtClean="0"/>
              <a:t>was used as the predictive model.</a:t>
            </a:r>
          </a:p>
          <a:p>
            <a:endParaRPr lang="en-US" dirty="0"/>
          </a:p>
          <a:p>
            <a:r>
              <a:rPr lang="en-US" dirty="0" smtClean="0"/>
              <a:t>The data was oversampled to remove class imbalance. This helped improve the AUC score and also prevent bias in our model.</a:t>
            </a:r>
          </a:p>
          <a:p>
            <a:endParaRPr lang="en-US" dirty="0"/>
          </a:p>
          <a:p>
            <a:r>
              <a:rPr lang="en-US" dirty="0" smtClean="0"/>
              <a:t>The evaluation metrics of the model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0.849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 Under Curve (AUC): </a:t>
            </a:r>
            <a:r>
              <a:rPr lang="en-US" b="1" dirty="0" smtClean="0"/>
              <a:t>0.772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smtClean="0"/>
              <a:t>From the feature importance we can see what factors affected if  customers completed their booking.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</a:t>
            </a:r>
            <a:r>
              <a:rPr lang="en-US" b="1" i="1" dirty="0" smtClean="0"/>
              <a:t>urachase_lead, route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i="1" dirty="0" smtClean="0"/>
              <a:t>booking_origin</a:t>
            </a:r>
            <a:r>
              <a:rPr lang="en-US" b="1" dirty="0" smtClean="0"/>
              <a:t>  </a:t>
            </a:r>
            <a:r>
              <a:rPr lang="en-US" dirty="0" smtClean="0"/>
              <a:t>had the most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wants_preferred_seat, sales_channel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i="1" dirty="0" smtClean="0"/>
              <a:t>trip_type </a:t>
            </a:r>
            <a:r>
              <a:rPr lang="en-US" dirty="0" smtClean="0"/>
              <a:t>had the least effect.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81b85e46-be1c-4d4d-af3f-3ff4749bae08"/>
    <ds:schemaRef ds:uri="86177072-acf3-469b-be5f-1201de6410b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106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Results of Model Prediction on customer buying behavior</vt:lpstr>
      <vt:lpstr>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Hp Pavilion</cp:lastModifiedBy>
  <cp:revision>22</cp:revision>
  <cp:lastPrinted>2022-06-09T07:44:13Z</cp:lastPrinted>
  <dcterms:created xsi:type="dcterms:W3CDTF">2022-02-22T07:39:05Z</dcterms:created>
  <dcterms:modified xsi:type="dcterms:W3CDTF">2023-06-24T10:47:22Z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