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874"/>
    <a:srgbClr val="0B5574"/>
    <a:srgbClr val="BCCFEC"/>
    <a:srgbClr val="ADD1D7"/>
    <a:srgbClr val="F6F6F6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48951336701696"/>
          <c:y val="9.5083677610936376E-2"/>
          <c:w val="0.59688599854199487"/>
          <c:h val="0.724355460715841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Recommended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66-4633-B473-32D444B14CB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6166-4633-B473-32D444B14CBE}"/>
              </c:ext>
            </c:extLst>
          </c:dPt>
          <c:dLbls>
            <c:dLbl>
              <c:idx val="0"/>
              <c:layout>
                <c:manualLayout>
                  <c:x val="-0.23026892727893236"/>
                  <c:y val="9.58635629892804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B324963-870F-403C-8E9D-155DE7495D2B}" type="VALUE">
                      <a:rPr lang="en-US" dirty="0">
                        <a:solidFill>
                          <a:schemeClr val="accent3"/>
                        </a:solidFill>
                      </a:rPr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010255450724034"/>
                      <c:h val="0.18157378080898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166-4633-B473-32D444B14CBE}"/>
                </c:ext>
              </c:extLst>
            </c:dLbl>
            <c:dLbl>
              <c:idx val="1"/>
              <c:layout>
                <c:manualLayout>
                  <c:x val="0.21418022030144185"/>
                  <c:y val="-0.14231792468929949"/>
                </c:manualLayout>
              </c:layout>
              <c:tx>
                <c:rich>
                  <a:bodyPr/>
                  <a:lstStyle/>
                  <a:p>
                    <a:fld id="{7F25A69C-87F9-49E7-9021-31849DCDD802}" type="VALUE">
                      <a:rPr lang="en-US" dirty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160982640118955"/>
                      <c:h val="0.1383297131069277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166-4633-B473-32D444B14C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0.63900000000000001</c:v>
                </c:pt>
                <c:pt idx="1">
                  <c:v>0.36099999999999999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6-4633-B473-32D444B14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49"/>
        <c:holeSize val="62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1.8308505200177114E-2"/>
          <c:y val="0.79274981375131681"/>
          <c:w val="0.97087493765067445"/>
          <c:h val="0.17041138116028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Revie</a:t>
            </a:r>
            <a:r>
              <a:rPr lang="en-US" sz="1800" baseline="0" dirty="0" smtClean="0">
                <a:solidFill>
                  <a:schemeClr val="tx1"/>
                </a:solidFill>
              </a:rPr>
              <a:t>w Sentiments</a:t>
            </a:r>
            <a:endParaRPr lang="en-US" sz="1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4598894918354985"/>
          <c:y val="3.8102810082243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review_sentiments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explosion val="7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6B8-495D-A85E-06901526F84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B8-495D-A85E-06901526F840}"/>
              </c:ext>
            </c:extLst>
          </c:dPt>
          <c:dPt>
            <c:idx val="2"/>
            <c:bubble3D val="0"/>
            <c:spPr>
              <a:solidFill>
                <a:schemeClr val="tx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B8-495D-A85E-06901526F840}"/>
              </c:ext>
            </c:extLst>
          </c:dPt>
          <c:dLbls>
            <c:dLbl>
              <c:idx val="0"/>
              <c:layout>
                <c:manualLayout>
                  <c:x val="9.1913867909368355E-2"/>
                  <c:y val="-3.554325379597402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43E2644-A93A-4A3B-953F-E049DC84DFF0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E2FD67B1-0B38-4F04-8651-DA3A8CEF3A3F}" type="PERCENTAG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solidFill>
                  <a:srgbClr val="F6F6F6"/>
                </a:solidFill>
                <a:ln>
                  <a:solidFill>
                    <a:srgbClr val="0B557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6B8-495D-A85E-06901526F840}"/>
                </c:ext>
              </c:extLst>
            </c:dLbl>
            <c:dLbl>
              <c:idx val="1"/>
              <c:layout>
                <c:manualLayout>
                  <c:x val="-0.14128728414442701"/>
                  <c:y val="1.332872017349026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CEC5340-4ED0-4FC8-9E78-8F1CBBB12038}" type="CATEGORYNAME">
                      <a:rPr lang="en-US">
                        <a:solidFill>
                          <a:schemeClr val="accent3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accent3"/>
                        </a:solidFill>
                      </a:rPr>
                      <a:t>
</a:t>
                    </a:r>
                    <a:fld id="{25F90063-FBDD-4C81-945C-7A844323BBF3}" type="PERCENTAGE">
                      <a:rPr lang="en-US" baseline="0">
                        <a:solidFill>
                          <a:schemeClr val="accent3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baseline="0" dirty="0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solidFill>
                  <a:srgbClr val="F6F6F6"/>
                </a:solidFill>
                <a:ln>
                  <a:solidFill>
                    <a:srgbClr val="E3787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6B8-495D-A85E-06901526F840}"/>
                </c:ext>
              </c:extLst>
            </c:dLbl>
            <c:dLbl>
              <c:idx val="2"/>
              <c:layout>
                <c:manualLayout>
                  <c:x val="-0.18838304552590268"/>
                  <c:y val="5.7757787418457752E-2"/>
                </c:manualLayout>
              </c:layout>
              <c:spPr>
                <a:solidFill>
                  <a:srgbClr val="F6F6F6"/>
                </a:solidFill>
                <a:ln>
                  <a:solidFill>
                    <a:srgbClr val="00B0F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56B8-495D-A85E-06901526F840}"/>
                </c:ext>
              </c:extLst>
            </c:dLbl>
            <c:spPr>
              <a:solidFill>
                <a:srgbClr val="F6F6F6"/>
              </a:solidFill>
              <a:ln>
                <a:solidFill>
                  <a:srgbClr val="0B5574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440</c:v>
                </c:pt>
                <c:pt idx="1">
                  <c:v>368</c:v>
                </c:pt>
                <c:pt idx="2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B8-495D-A85E-06901526F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9" y="3112558"/>
            <a:ext cx="11887200" cy="1720826"/>
          </a:xfrm>
        </p:spPr>
        <p:txBody>
          <a:bodyPr/>
          <a:lstStyle/>
          <a:p>
            <a:r>
              <a:rPr lang="en-US" dirty="0" smtClean="0"/>
              <a:t>Customer </a:t>
            </a:r>
            <a:r>
              <a:rPr lang="en-US" dirty="0" smtClean="0"/>
              <a:t>Reviews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6955"/>
            <a:ext cx="9144000" cy="870483"/>
          </a:xfrm>
        </p:spPr>
        <p:txBody>
          <a:bodyPr/>
          <a:lstStyle/>
          <a:p>
            <a:r>
              <a:rPr lang="en-US" dirty="0" smtClean="0"/>
              <a:t>By Dalphon ORechi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/>
              <a:t>6/23/2023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95" y="183013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1" y="323488"/>
            <a:ext cx="9229819" cy="442867"/>
          </a:xfrm>
        </p:spPr>
        <p:txBody>
          <a:bodyPr/>
          <a:lstStyle/>
          <a:p>
            <a:r>
              <a:rPr lang="en-GB" dirty="0" smtClean="0"/>
              <a:t>CUSTOMER REVIEWS 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157288"/>
            <a:ext cx="11500666" cy="5358802"/>
          </a:xfrm>
        </p:spPr>
        <p:txBody>
          <a:bodyPr/>
          <a:lstStyle/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7667" y="4146963"/>
            <a:ext cx="3509615" cy="2369127"/>
            <a:chOff x="3945993" y="995401"/>
            <a:chExt cx="3509615" cy="2553793"/>
          </a:xfrm>
        </p:grpSpPr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2195997205"/>
                </p:ext>
              </p:extLst>
            </p:nvPr>
          </p:nvGraphicFramePr>
          <p:xfrm>
            <a:off x="3945993" y="1319492"/>
            <a:ext cx="3390173" cy="22297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945993" y="995401"/>
              <a:ext cx="350961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Would you recommend the airline?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88623" y="4318275"/>
            <a:ext cx="745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see that 63.9% of customers would not recommend the </a:t>
            </a:r>
            <a:r>
              <a:rPr lang="en-US" dirty="0"/>
              <a:t>airline </a:t>
            </a:r>
            <a:r>
              <a:rPr lang="en-US" dirty="0" smtClean="0"/>
              <a:t>even </a:t>
            </a:r>
            <a:r>
              <a:rPr lang="en-US" dirty="0"/>
              <a:t>though we have more positive reviews 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also translates to a low overall rating of 4.3. out of 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ndividual </a:t>
            </a:r>
            <a:r>
              <a:rPr lang="en-US" dirty="0" smtClean="0"/>
              <a:t>preferences, as seen by low ratings </a:t>
            </a:r>
            <a:r>
              <a:rPr lang="en-US" dirty="0" smtClean="0"/>
              <a:t>on </a:t>
            </a:r>
            <a:r>
              <a:rPr lang="en-US" dirty="0" smtClean="0"/>
              <a:t>food </a:t>
            </a:r>
            <a:r>
              <a:rPr lang="en-US" dirty="0" smtClean="0"/>
              <a:t>and </a:t>
            </a:r>
            <a:r>
              <a:rPr lang="en-US" dirty="0" smtClean="0"/>
              <a:t>beverages and value </a:t>
            </a:r>
            <a:r>
              <a:rPr lang="en-US" dirty="0" smtClean="0"/>
              <a:t>for money, maybe contributing factors.</a:t>
            </a:r>
          </a:p>
          <a:p>
            <a:endParaRPr lang="en-US" dirty="0" smtClean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3897339593"/>
              </p:ext>
            </p:extLst>
          </p:nvPr>
        </p:nvGraphicFramePr>
        <p:xfrm>
          <a:off x="0" y="1015308"/>
          <a:ext cx="4044950" cy="2858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88622" y="1636244"/>
            <a:ext cx="745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reviews are slightly more positive at 44%.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reviews </a:t>
            </a:r>
            <a:r>
              <a:rPr lang="en-US" dirty="0" smtClean="0"/>
              <a:t>about</a:t>
            </a:r>
            <a:r>
              <a:rPr lang="en-US" dirty="0" smtClean="0"/>
              <a:t> </a:t>
            </a:r>
            <a:r>
              <a:rPr lang="en-US" dirty="0" smtClean="0"/>
              <a:t>seats, food, drinks and entertainment are mostly positive.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reviews </a:t>
            </a:r>
            <a:r>
              <a:rPr lang="en-US" dirty="0" smtClean="0"/>
              <a:t>about</a:t>
            </a:r>
            <a:r>
              <a:rPr lang="en-US" dirty="0" smtClean="0"/>
              <a:t> </a:t>
            </a:r>
            <a:r>
              <a:rPr lang="en-US" dirty="0" smtClean="0"/>
              <a:t>customer service, staff, luggage handling, </a:t>
            </a:r>
            <a:r>
              <a:rPr lang="en-US" dirty="0"/>
              <a:t>refunds, tickets </a:t>
            </a:r>
            <a:r>
              <a:rPr lang="en-US" dirty="0" smtClean="0"/>
              <a:t>vouchers and bookings are mostly negative.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6177072-acf3-469b-be5f-1201de6410bb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81b85e46-be1c-4d4d-af3f-3ff4749bae0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123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Customer Reviews Analysis</vt:lpstr>
      <vt:lpstr>CUSTOMER REVIEWS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Hp Pavilion</cp:lastModifiedBy>
  <cp:revision>32</cp:revision>
  <cp:lastPrinted>2022-06-09T07:44:13Z</cp:lastPrinted>
  <dcterms:created xsi:type="dcterms:W3CDTF">2022-02-22T07:39:05Z</dcterms:created>
  <dcterms:modified xsi:type="dcterms:W3CDTF">2023-06-23T17:52:35Z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