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126" y="2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CC-5AD7-48C6-A422-8B3EAFDBCC0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BF2C-A804-436A-8C16-1CAF2749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0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CC-5AD7-48C6-A422-8B3EAFDBCC0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BF2C-A804-436A-8C16-1CAF2749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2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CC-5AD7-48C6-A422-8B3EAFDBCC0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BF2C-A804-436A-8C16-1CAF2749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9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CC-5AD7-48C6-A422-8B3EAFDBCC0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BF2C-A804-436A-8C16-1CAF2749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1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CC-5AD7-48C6-A422-8B3EAFDBCC0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BF2C-A804-436A-8C16-1CAF2749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4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CC-5AD7-48C6-A422-8B3EAFDBCC0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BF2C-A804-436A-8C16-1CAF2749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1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CC-5AD7-48C6-A422-8B3EAFDBCC0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BF2C-A804-436A-8C16-1CAF2749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CC-5AD7-48C6-A422-8B3EAFDBCC0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BF2C-A804-436A-8C16-1CAF2749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CC-5AD7-48C6-A422-8B3EAFDBCC0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BF2C-A804-436A-8C16-1CAF2749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CC-5AD7-48C6-A422-8B3EAFDBCC0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BF2C-A804-436A-8C16-1CAF2749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CC-5AD7-48C6-A422-8B3EAFDBCC0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BF2C-A804-436A-8C16-1CAF2749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5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73CC-5AD7-48C6-A422-8B3EAFDBCC0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BF2C-A804-436A-8C16-1CAF2749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79790" y="1743310"/>
            <a:ext cx="5584420" cy="4678979"/>
            <a:chOff x="1779790" y="1743310"/>
            <a:chExt cx="5584420" cy="4678979"/>
          </a:xfrm>
        </p:grpSpPr>
        <p:sp>
          <p:nvSpPr>
            <p:cNvPr id="4" name="Rectangle 3"/>
            <p:cNvSpPr/>
            <p:nvPr/>
          </p:nvSpPr>
          <p:spPr>
            <a:xfrm>
              <a:off x="2407124" y="5672920"/>
              <a:ext cx="47625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/>
                <a:t>Flux has units of cm</a:t>
              </a:r>
              <a:r>
                <a:rPr lang="en-US" sz="800" baseline="30000" dirty="0" smtClean="0"/>
                <a:t>3</a:t>
              </a:r>
              <a:r>
                <a:rPr lang="en-US" sz="800" dirty="0" smtClean="0"/>
                <a:t>/cm</a:t>
              </a:r>
              <a:r>
                <a:rPr lang="en-US" sz="800" baseline="30000" dirty="0" smtClean="0"/>
                <a:t>2</a:t>
              </a:r>
              <a:r>
                <a:rPr lang="en-US" sz="800" dirty="0" smtClean="0"/>
                <a:t>/y which simplifies to cm/y.  The denominator 'cm</a:t>
              </a:r>
              <a:r>
                <a:rPr lang="en-US" sz="800" baseline="30000" dirty="0" smtClean="0"/>
                <a:t>2</a:t>
              </a:r>
              <a:r>
                <a:rPr lang="en-US" sz="800" dirty="0" smtClean="0"/>
                <a:t>' is based on the entire Willamette Basin, not just irrigated ag land.  While this is not ideal for a discussion isolated to irrigated agriculture, it is useful for comparing the water budget of the whole basin, which is the original context for this figure.</a:t>
              </a:r>
              <a:endParaRPr lang="en-US" sz="8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9790" y="1743310"/>
              <a:ext cx="5584420" cy="33713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400300" y="6083735"/>
              <a:ext cx="47625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/>
                <a:t>This project is supported by the National Science Foundation under Grants #s 1039192, 1038925 and 1038899.  This project is part of the NSF Water Sustainability and Climate program.</a:t>
              </a:r>
              <a:endParaRPr lang="en-US" sz="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438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Haggerty</dc:creator>
  <cp:lastModifiedBy>Roy Haggerty</cp:lastModifiedBy>
  <cp:revision>2</cp:revision>
  <dcterms:created xsi:type="dcterms:W3CDTF">2015-02-23T14:06:52Z</dcterms:created>
  <dcterms:modified xsi:type="dcterms:W3CDTF">2015-02-23T14:20:02Z</dcterms:modified>
</cp:coreProperties>
</file>