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2"/>
  </p:notesMasterIdLst>
  <p:sldIdLst>
    <p:sldId id="256" r:id="rId2"/>
    <p:sldId id="257" r:id="rId3"/>
    <p:sldId id="261" r:id="rId4"/>
    <p:sldId id="262" r:id="rId5"/>
    <p:sldId id="264" r:id="rId6"/>
    <p:sldId id="269" r:id="rId7"/>
    <p:sldId id="270" r:id="rId8"/>
    <p:sldId id="280" r:id="rId9"/>
    <p:sldId id="271" r:id="rId10"/>
    <p:sldId id="272" r:id="rId11"/>
    <p:sldId id="273" r:id="rId12"/>
    <p:sldId id="274" r:id="rId13"/>
    <p:sldId id="275" r:id="rId14"/>
    <p:sldId id="276" r:id="rId15"/>
    <p:sldId id="277" r:id="rId16"/>
    <p:sldId id="281" r:id="rId17"/>
    <p:sldId id="278" r:id="rId18"/>
    <p:sldId id="279" r:id="rId19"/>
    <p:sldId id="265" r:id="rId20"/>
    <p:sldId id="268"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AA286-21B7-4274-80D3-200AF471BB56}" v="173" dt="2023-07-18T10:37:16.172"/>
    <p1510:client id="{2007078B-1E78-467E-9A97-E350E8CD4CBE}" v="193" dt="2023-09-11T01:49:06.321"/>
    <p1510:client id="{3A4559CA-386B-425F-A533-980B3A5DCF12}" v="334" dt="2023-08-07T21:19:08.353"/>
    <p1510:client id="{43E1E5B7-06AD-4C53-BB0E-31BBA12894A0}" v="1677" dt="2023-09-11T08:12:06.435"/>
    <p1510:client id="{8608E113-6F62-4779-BA77-5EF9A18AD837}" v="51" dt="2023-09-11T13:43:43.702"/>
    <p1510:client id="{886B6B61-DA7A-4042-877C-BB2065ED5374}" v="44" dt="2023-06-19T09:40:45.654"/>
    <p1510:client id="{8F1AD876-31DC-45AA-B27D-AE81B12942C3}" v="532" dt="2023-06-19T09:20:05.337"/>
    <p1510:client id="{A9C6F90D-92F5-4610-A87D-B12C6DC2CA35}" v="15" dt="2023-04-14T13:16:40.135"/>
    <p1510:client id="{AC7B7CBB-65F6-4F42-AFC0-255CDEF60840}" v="103" dt="2023-06-16T08:21:55.861"/>
    <p1510:client id="{AECC5884-F012-4EE7-8797-EF0FB5F4025E}" v="1006" dt="2023-09-11T08:59:44.786"/>
    <p1510:client id="{BF502257-99AA-4A82-989B-0BECB3CF894D}" v="10" dt="2023-09-11T02:23:50.799"/>
    <p1510:client id="{CA5466F3-4B25-4C50-97EF-BCE6915ED486}" v="1671" dt="2023-09-11T13:42:20.122"/>
    <p1510:client id="{E21AC42B-D408-4DA5-A4AA-F48315E9B8DF}" v="9" dt="2023-06-16T08:29:20.63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
        <p:nvSpPr>
          <p:cNvPr id="84" name="Google Shape;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0625" y="1337725"/>
            <a:ext cx="3645000" cy="2526300"/>
          </a:xfrm>
          <a:prstGeom prst="rect">
            <a:avLst/>
          </a:prstGeom>
          <a:noFill/>
          <a:ln>
            <a:noFill/>
          </a:ln>
        </p:spPr>
        <p:txBody>
          <a:bodyPr spcFirstLastPara="1" wrap="square" lIns="91425" tIns="91425" rIns="91425" bIns="91425" numCol="1" anchor="t" anchorCtr="0">
            <a:noAutofit/>
          </a:bodyPr>
          <a:lstStyle>
            <a:lvl1pPr lvl="0" algn="r">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61825" y="3961400"/>
            <a:ext cx="3193800" cy="700500"/>
          </a:xfrm>
          <a:prstGeom prst="rect">
            <a:avLst/>
          </a:prstGeom>
          <a:noFill/>
          <a:ln>
            <a:noFill/>
          </a:ln>
        </p:spPr>
        <p:txBody>
          <a:bodyPr spcFirstLastPara="1" wrap="square" lIns="91425" tIns="91425" rIns="91425" bIns="91425" numCol="1" anchor="t"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085300" y="3868895"/>
            <a:ext cx="2086800" cy="636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p:nvPr/>
        </p:nvSpPr>
        <p:spPr>
          <a:xfrm>
            <a:off x="-36075" y="-68125"/>
            <a:ext cx="2235900" cy="5279700"/>
          </a:xfrm>
          <a:prstGeom prst="rect">
            <a:avLst/>
          </a:prstGeom>
          <a:solidFill>
            <a:schemeClr val="lt2"/>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618600" y="3485800"/>
            <a:ext cx="1581300" cy="1080300"/>
          </a:xfrm>
          <a:prstGeom prst="rect">
            <a:avLst/>
          </a:prstGeom>
          <a:noFill/>
          <a:ln>
            <a:noFill/>
          </a:ln>
        </p:spPr>
        <p:txBody>
          <a:bodyPr spcFirstLastPara="1" wrap="square" lIns="91425" tIns="91425" rIns="91425" bIns="91425" numCol="1" anchor="b" anchorCtr="0">
            <a:noAutofit/>
          </a:bodyPr>
          <a:lstStyle>
            <a:lvl1pPr lvl="0" algn="r">
              <a:lnSpc>
                <a:spcPct val="100000"/>
              </a:lnSpc>
              <a:spcBef>
                <a:spcPts val="0"/>
              </a:spcBef>
              <a:spcAft>
                <a:spcPts val="0"/>
              </a:spcAft>
              <a:buSzPts val="2800"/>
              <a:buNone/>
              <a:defRPr sz="2000">
                <a:solidFill>
                  <a:schemeClr val="lt1"/>
                </a:solidFill>
              </a:defRPr>
            </a:lvl1pPr>
            <a:lvl2pPr lvl="1" algn="r">
              <a:lnSpc>
                <a:spcPct val="100000"/>
              </a:lnSpc>
              <a:spcBef>
                <a:spcPts val="0"/>
              </a:spcBef>
              <a:spcAft>
                <a:spcPts val="0"/>
              </a:spcAft>
              <a:buSzPts val="2800"/>
              <a:buNone/>
              <a:defRPr sz="2000">
                <a:solidFill>
                  <a:schemeClr val="lt1"/>
                </a:solidFill>
              </a:defRPr>
            </a:lvl2pPr>
            <a:lvl3pPr lvl="2" algn="r">
              <a:lnSpc>
                <a:spcPct val="100000"/>
              </a:lnSpc>
              <a:spcBef>
                <a:spcPts val="0"/>
              </a:spcBef>
              <a:spcAft>
                <a:spcPts val="0"/>
              </a:spcAft>
              <a:buSzPts val="2800"/>
              <a:buNone/>
              <a:defRPr sz="2000">
                <a:solidFill>
                  <a:schemeClr val="lt1"/>
                </a:solidFill>
              </a:defRPr>
            </a:lvl3pPr>
            <a:lvl4pPr lvl="3" algn="r">
              <a:lnSpc>
                <a:spcPct val="100000"/>
              </a:lnSpc>
              <a:spcBef>
                <a:spcPts val="0"/>
              </a:spcBef>
              <a:spcAft>
                <a:spcPts val="0"/>
              </a:spcAft>
              <a:buSzPts val="2800"/>
              <a:buNone/>
              <a:defRPr sz="2000">
                <a:solidFill>
                  <a:schemeClr val="lt1"/>
                </a:solidFill>
              </a:defRPr>
            </a:lvl4pPr>
            <a:lvl5pPr lvl="4" algn="r">
              <a:lnSpc>
                <a:spcPct val="100000"/>
              </a:lnSpc>
              <a:spcBef>
                <a:spcPts val="0"/>
              </a:spcBef>
              <a:spcAft>
                <a:spcPts val="0"/>
              </a:spcAft>
              <a:buSzPts val="2800"/>
              <a:buNone/>
              <a:defRPr sz="2000">
                <a:solidFill>
                  <a:schemeClr val="lt1"/>
                </a:solidFill>
              </a:defRPr>
            </a:lvl5pPr>
            <a:lvl6pPr lvl="5" algn="r">
              <a:lnSpc>
                <a:spcPct val="100000"/>
              </a:lnSpc>
              <a:spcBef>
                <a:spcPts val="0"/>
              </a:spcBef>
              <a:spcAft>
                <a:spcPts val="0"/>
              </a:spcAft>
              <a:buSzPts val="2800"/>
              <a:buNone/>
              <a:defRPr sz="2000">
                <a:solidFill>
                  <a:schemeClr val="lt1"/>
                </a:solidFill>
              </a:defRPr>
            </a:lvl6pPr>
            <a:lvl7pPr lvl="6" algn="r">
              <a:lnSpc>
                <a:spcPct val="100000"/>
              </a:lnSpc>
              <a:spcBef>
                <a:spcPts val="0"/>
              </a:spcBef>
              <a:spcAft>
                <a:spcPts val="0"/>
              </a:spcAft>
              <a:buSzPts val="2800"/>
              <a:buNone/>
              <a:defRPr sz="2000">
                <a:solidFill>
                  <a:schemeClr val="lt1"/>
                </a:solidFill>
              </a:defRPr>
            </a:lvl7pPr>
            <a:lvl8pPr lvl="7" algn="r">
              <a:lnSpc>
                <a:spcPct val="100000"/>
              </a:lnSpc>
              <a:spcBef>
                <a:spcPts val="0"/>
              </a:spcBef>
              <a:spcAft>
                <a:spcPts val="0"/>
              </a:spcAft>
              <a:buSzPts val="2800"/>
              <a:buNone/>
              <a:defRPr sz="2000">
                <a:solidFill>
                  <a:schemeClr val="lt1"/>
                </a:solidFill>
              </a:defRPr>
            </a:lvl8pPr>
            <a:lvl9pPr lvl="8" algn="r">
              <a:lnSpc>
                <a:spcPct val="100000"/>
              </a:lnSpc>
              <a:spcBef>
                <a:spcPts val="0"/>
              </a:spcBef>
              <a:spcAft>
                <a:spcPts val="0"/>
              </a:spcAft>
              <a:buSzPts val="2800"/>
              <a:buNone/>
              <a:defRPr sz="2000">
                <a:solidFill>
                  <a:schemeClr val="lt1"/>
                </a:solidFill>
              </a:defRPr>
            </a:lvl9pPr>
          </a:lstStyle>
          <a:p>
            <a:endParaRPr/>
          </a:p>
        </p:txBody>
      </p:sp>
      <p:sp>
        <p:nvSpPr>
          <p:cNvPr id="15" name="Google Shape;15;p3"/>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lvl1pPr lvl="0" algn="l">
              <a:lnSpc>
                <a:spcPct val="115000"/>
              </a:lnSpc>
              <a:spcBef>
                <a:spcPts val="0"/>
              </a:spcBef>
              <a:spcAft>
                <a:spcPts val="0"/>
              </a:spcAft>
              <a:buSzPts val="1800"/>
              <a:buNone/>
              <a:defRPr sz="1100">
                <a:solidFill>
                  <a:schemeClr val="lt2"/>
                </a:solidFill>
              </a:defRPr>
            </a:lvl1pPr>
            <a:lvl2pPr lvl="1" algn="l">
              <a:lnSpc>
                <a:spcPct val="115000"/>
              </a:lnSpc>
              <a:spcBef>
                <a:spcPts val="1600"/>
              </a:spcBef>
              <a:spcAft>
                <a:spcPts val="0"/>
              </a:spcAft>
              <a:buSzPts val="1400"/>
              <a:buNone/>
              <a:defRPr sz="1100">
                <a:solidFill>
                  <a:schemeClr val="lt2"/>
                </a:solidFill>
              </a:defRPr>
            </a:lvl2pPr>
            <a:lvl3pPr lvl="2" algn="l">
              <a:lnSpc>
                <a:spcPct val="115000"/>
              </a:lnSpc>
              <a:spcBef>
                <a:spcPts val="1600"/>
              </a:spcBef>
              <a:spcAft>
                <a:spcPts val="0"/>
              </a:spcAft>
              <a:buSzPts val="1400"/>
              <a:buNone/>
              <a:defRPr sz="1100">
                <a:solidFill>
                  <a:schemeClr val="lt2"/>
                </a:solidFill>
              </a:defRPr>
            </a:lvl3pPr>
            <a:lvl4pPr lvl="3" algn="l">
              <a:lnSpc>
                <a:spcPct val="115000"/>
              </a:lnSpc>
              <a:spcBef>
                <a:spcPts val="1600"/>
              </a:spcBef>
              <a:spcAft>
                <a:spcPts val="0"/>
              </a:spcAft>
              <a:buSzPts val="1400"/>
              <a:buNone/>
              <a:defRPr sz="1100">
                <a:solidFill>
                  <a:schemeClr val="lt2"/>
                </a:solidFill>
              </a:defRPr>
            </a:lvl4pPr>
            <a:lvl5pPr lvl="4" algn="l">
              <a:lnSpc>
                <a:spcPct val="115000"/>
              </a:lnSpc>
              <a:spcBef>
                <a:spcPts val="1600"/>
              </a:spcBef>
              <a:spcAft>
                <a:spcPts val="0"/>
              </a:spcAft>
              <a:buSzPts val="1400"/>
              <a:buNone/>
              <a:defRPr sz="1100">
                <a:solidFill>
                  <a:schemeClr val="lt2"/>
                </a:solidFill>
              </a:defRPr>
            </a:lvl5pPr>
            <a:lvl6pPr lvl="5" algn="l">
              <a:lnSpc>
                <a:spcPct val="115000"/>
              </a:lnSpc>
              <a:spcBef>
                <a:spcPts val="1600"/>
              </a:spcBef>
              <a:spcAft>
                <a:spcPts val="0"/>
              </a:spcAft>
              <a:buSzPts val="1400"/>
              <a:buNone/>
              <a:defRPr sz="1100">
                <a:solidFill>
                  <a:schemeClr val="lt2"/>
                </a:solidFill>
              </a:defRPr>
            </a:lvl6pPr>
            <a:lvl7pPr lvl="6" algn="l">
              <a:lnSpc>
                <a:spcPct val="115000"/>
              </a:lnSpc>
              <a:spcBef>
                <a:spcPts val="1600"/>
              </a:spcBef>
              <a:spcAft>
                <a:spcPts val="0"/>
              </a:spcAft>
              <a:buSzPts val="1400"/>
              <a:buNone/>
              <a:defRPr sz="1100">
                <a:solidFill>
                  <a:schemeClr val="lt2"/>
                </a:solidFill>
              </a:defRPr>
            </a:lvl7pPr>
            <a:lvl8pPr lvl="7" algn="l">
              <a:lnSpc>
                <a:spcPct val="115000"/>
              </a:lnSpc>
              <a:spcBef>
                <a:spcPts val="1600"/>
              </a:spcBef>
              <a:spcAft>
                <a:spcPts val="0"/>
              </a:spcAft>
              <a:buSzPts val="1400"/>
              <a:buNone/>
              <a:defRPr sz="1100">
                <a:solidFill>
                  <a:schemeClr val="lt2"/>
                </a:solidFill>
              </a:defRPr>
            </a:lvl8pPr>
            <a:lvl9pPr lvl="8" algn="l">
              <a:lnSpc>
                <a:spcPct val="115000"/>
              </a:lnSpc>
              <a:spcBef>
                <a:spcPts val="1600"/>
              </a:spcBef>
              <a:spcAft>
                <a:spcPts val="1600"/>
              </a:spcAft>
              <a:buSzPts val="1400"/>
              <a:buNone/>
              <a:defRPr sz="1100">
                <a:solidFill>
                  <a:schemeClr val="lt2"/>
                </a:solidFill>
              </a:defRPr>
            </a:lvl9pPr>
          </a:lstStyle>
          <a:p>
            <a:endParaRPr/>
          </a:p>
        </p:txBody>
      </p:sp>
      <p:sp>
        <p:nvSpPr>
          <p:cNvPr id="16" name="Google Shape;16;p3"/>
          <p:cNvSpPr/>
          <p:nvPr/>
        </p:nvSpPr>
        <p:spPr>
          <a:xfrm>
            <a:off x="231775" y="4571700"/>
            <a:ext cx="2086800" cy="63600"/>
          </a:xfrm>
          <a:prstGeom prst="rect">
            <a:avLst/>
          </a:prstGeom>
          <a:solidFill>
            <a:schemeClr val="lt1"/>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138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numCol="1"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numCol="1"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2466" y="445025"/>
            <a:ext cx="8192400" cy="572700"/>
          </a:xfrm>
          <a:prstGeom prst="rect">
            <a:avLst/>
          </a:prstGeom>
          <a:noFill/>
          <a:ln>
            <a:noFill/>
          </a:ln>
        </p:spPr>
        <p:txBody>
          <a:bodyPr spcFirstLastPara="1" wrap="square" lIns="91425" tIns="91425" rIns="91425" bIns="91425" numCol="1" anchor="t" anchorCtr="0">
            <a:noAutofit/>
          </a:bodyPr>
          <a:lstStyle>
            <a:lvl1pPr marR="0" lvl="0"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597845" y="1152475"/>
            <a:ext cx="8192400" cy="3416400"/>
          </a:xfrm>
          <a:prstGeom prst="rect">
            <a:avLst/>
          </a:prstGeom>
          <a:noFill/>
          <a:ln>
            <a:noFill/>
          </a:ln>
        </p:spPr>
        <p:txBody>
          <a:bodyPr spcFirstLastPara="1" wrap="square" lIns="91425" tIns="91425" rIns="91425" bIns="91425" numCol="1" anchor="t" anchorCtr="0">
            <a:noAutofit/>
          </a:bodyPr>
          <a:lstStyle>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Char char="■"/>
              <a:defRPr sz="1400" b="0" i="0" u="none" strike="noStrike" cap="none">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5760">
          <p15:clr>
            <a:srgbClr val="EA4335"/>
          </p15:clr>
        </p15:guide>
        <p15:guide id="3" pos="5311">
          <p15:clr>
            <a:srgbClr val="EA4335"/>
          </p15:clr>
        </p15:guide>
        <p15:guide id="4" orient="horz" pos="2903">
          <p15:clr>
            <a:srgbClr val="EA4335"/>
          </p15:clr>
        </p15:guide>
        <p15:guide id="5" pos="2880">
          <p15:clr>
            <a:srgbClr val="EA4335"/>
          </p15:clr>
        </p15:guide>
        <p15:guide id="6" orient="horz" pos="1619">
          <p15:clr>
            <a:srgbClr val="EA4335"/>
          </p15:clr>
        </p15:guide>
        <p15:guide id="7"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4.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610625" y="1337725"/>
            <a:ext cx="3645000" cy="2177635"/>
          </a:xfrm>
          <a:prstGeom prst="rect">
            <a:avLst/>
          </a:prstGeom>
          <a:noFill/>
          <a:ln>
            <a:noFill/>
          </a:ln>
        </p:spPr>
        <p:txBody>
          <a:bodyPr spcFirstLastPara="1" wrap="square" lIns="91425" tIns="91425" rIns="91425" bIns="91425" numCol="1" anchor="t" anchorCtr="0">
            <a:noAutofit/>
          </a:bodyPr>
          <a:lstStyle/>
          <a:p>
            <a:r>
              <a:rPr lang="fr-FR" altLang="fr-FR" sz="5400" u="sng" dirty="0"/>
              <a:t>Projet 7 :</a:t>
            </a:r>
          </a:p>
        </p:txBody>
      </p:sp>
      <p:sp>
        <p:nvSpPr>
          <p:cNvPr id="27" name="Google Shape;27;p7"/>
          <p:cNvSpPr txBox="1">
            <a:spLocks noGrp="1"/>
          </p:cNvSpPr>
          <p:nvPr>
            <p:ph type="subTitle" idx="1"/>
          </p:nvPr>
        </p:nvSpPr>
        <p:spPr>
          <a:xfrm>
            <a:off x="345440" y="3961400"/>
            <a:ext cx="3910185" cy="1018000"/>
          </a:xfrm>
          <a:prstGeom prst="rect">
            <a:avLst/>
          </a:prstGeom>
          <a:noFill/>
          <a:ln>
            <a:noFill/>
          </a:ln>
        </p:spPr>
        <p:txBody>
          <a:bodyPr spcFirstLastPara="1" wrap="square" lIns="91425" tIns="91425" rIns="91425" bIns="91425" numCol="1" anchor="t" anchorCtr="0">
            <a:noAutofit/>
          </a:bodyPr>
          <a:lstStyle/>
          <a:p>
            <a:r>
              <a:rPr lang="fr-FR" dirty="0">
                <a:solidFill>
                  <a:schemeClr val="bg2"/>
                </a:solidFill>
              </a:rPr>
              <a:t>Menu maker by </a:t>
            </a:r>
            <a:r>
              <a:rPr lang="fr-FR" dirty="0" err="1">
                <a:solidFill>
                  <a:schemeClr val="bg2"/>
                </a:solidFill>
              </a:rPr>
              <a:t>Qwenta</a:t>
            </a:r>
          </a:p>
          <a:p>
            <a:pPr marL="0" indent="0"/>
            <a:endParaRPr dirty="0"/>
          </a:p>
        </p:txBody>
      </p:sp>
      <p:pic>
        <p:nvPicPr>
          <p:cNvPr id="28" name="Google Shape;28;p7"/>
          <p:cNvPicPr preferRelativeResize="0"/>
          <p:nvPr/>
        </p:nvPicPr>
        <p:blipFill rotWithShape="1">
          <a:blip r:embed="rId3">
            <a:alphaModFix/>
          </a:blip>
          <a:srcRect l="22732" t="-329" r="27041" b="329"/>
          <a:stretch/>
        </p:blipFill>
        <p:spPr>
          <a:xfrm>
            <a:off x="4572000" y="-37950"/>
            <a:ext cx="4626600" cy="5181600"/>
          </a:xfrm>
          <a:prstGeom prst="rect">
            <a:avLst/>
          </a:prstGeom>
          <a:noFill/>
          <a:ln>
            <a:noFill/>
          </a:ln>
        </p:spPr>
      </p:pic>
      <p:sp>
        <p:nvSpPr>
          <p:cNvPr id="29" name="Google Shape;29;p7"/>
          <p:cNvSpPr/>
          <p:nvPr/>
        </p:nvSpPr>
        <p:spPr>
          <a:xfrm>
            <a:off x="4565925" y="-26350"/>
            <a:ext cx="4632600" cy="5185800"/>
          </a:xfrm>
          <a:prstGeom prst="rect">
            <a:avLst/>
          </a:prstGeom>
          <a:solidFill>
            <a:srgbClr val="073763">
              <a:alpha val="59215"/>
            </a:srgbClr>
          </a:solidFill>
          <a:ln>
            <a:noFill/>
          </a:ln>
        </p:spPr>
        <p:txBody>
          <a:bodyPr spcFirstLastPara="1" wrap="square" lIns="91425" tIns="91425" rIns="91425" bIns="91425" numCol="1"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643412C2-D35E-451A-A82D-0786576178A2}"/>
              </a:ext>
            </a:extLst>
          </p:cNvPr>
          <p:cNvSpPr>
            <a:spLocks noGrp="1"/>
          </p:cNvSpPr>
          <p:nvPr>
            <p:ph type="subTitle" idx="1"/>
          </p:nvPr>
        </p:nvSpPr>
        <p:spPr/>
        <p:txBody>
          <a:bodyPr/>
          <a:lstStyle/>
          <a:p>
            <a:endParaRPr lang="fr-FR" dirty="0"/>
          </a:p>
          <a:p>
            <a:pPr>
              <a:lnSpc>
                <a:spcPct val="114999"/>
              </a:lnSpc>
            </a:pPr>
            <a:r>
              <a:rPr lang="fr-FR" b="1" u="sng" dirty="0"/>
              <a:t>Quels outils de développement ?</a:t>
            </a:r>
          </a:p>
          <a:p>
            <a:pPr>
              <a:lnSpc>
                <a:spcPct val="114999"/>
              </a:lnSpc>
            </a:pPr>
            <a:endParaRPr lang="fr-FR" b="1" u="sng" dirty="0"/>
          </a:p>
          <a:p>
            <a:pPr>
              <a:lnSpc>
                <a:spcPct val="114999"/>
              </a:lnSpc>
              <a:buFont typeface="Arial"/>
              <a:buChar char="•"/>
            </a:pPr>
            <a:r>
              <a:rPr lang="fr-FR" u="sng" dirty="0"/>
              <a:t>Technologies fondamentales utilisées:</a:t>
            </a:r>
          </a:p>
          <a:p>
            <a:pPr>
              <a:lnSpc>
                <a:spcPct val="114999"/>
              </a:lnSpc>
              <a:buFont typeface="Wingdings"/>
              <a:buChar char="ü"/>
            </a:pPr>
            <a:r>
              <a:rPr lang="fr-FR" dirty="0"/>
              <a:t>HTML</a:t>
            </a:r>
          </a:p>
          <a:p>
            <a:pPr>
              <a:lnSpc>
                <a:spcPct val="114999"/>
              </a:lnSpc>
              <a:buFont typeface="Wingdings"/>
              <a:buChar char="ü"/>
            </a:pPr>
            <a:r>
              <a:rPr lang="fr-FR" dirty="0"/>
              <a:t>CSS</a:t>
            </a:r>
          </a:p>
          <a:p>
            <a:pPr>
              <a:lnSpc>
                <a:spcPct val="114999"/>
              </a:lnSpc>
              <a:buFont typeface="Wingdings"/>
              <a:buChar char="ü"/>
            </a:pPr>
            <a:r>
              <a:rPr lang="fr-FR" dirty="0"/>
              <a:t>Javascript</a:t>
            </a:r>
          </a:p>
          <a:p>
            <a:pPr>
              <a:lnSpc>
                <a:spcPct val="114999"/>
              </a:lnSpc>
            </a:pPr>
            <a:endParaRPr lang="fr-FR" dirty="0"/>
          </a:p>
          <a:p>
            <a:pPr>
              <a:lnSpc>
                <a:spcPct val="114999"/>
              </a:lnSpc>
            </a:pPr>
            <a:endParaRPr lang="fr-FR" u="sng" dirty="0"/>
          </a:p>
          <a:p>
            <a:pPr>
              <a:lnSpc>
                <a:spcPct val="114999"/>
              </a:lnSpc>
              <a:buFont typeface="Arial"/>
              <a:buChar char="•"/>
            </a:pPr>
            <a:r>
              <a:rPr lang="fr-FR" u="sng" dirty="0"/>
              <a:t>Pour la connexion et l'authentification: </a:t>
            </a:r>
            <a:r>
              <a:rPr lang="fr-FR" u="sng" err="1"/>
              <a:t>Firebase</a:t>
            </a:r>
            <a:r>
              <a:rPr lang="fr-FR" u="sng" dirty="0"/>
              <a:t> ( très bon choix de base de données):</a:t>
            </a:r>
          </a:p>
          <a:p>
            <a:pPr>
              <a:lnSpc>
                <a:spcPct val="114999"/>
              </a:lnSpc>
              <a:buFont typeface="Arial"/>
              <a:buChar char="•"/>
            </a:pPr>
            <a:endParaRPr lang="fr-FR" dirty="0"/>
          </a:p>
          <a:p>
            <a:pPr>
              <a:lnSpc>
                <a:spcPct val="114999"/>
              </a:lnSpc>
              <a:buFont typeface="Wingdings"/>
              <a:buChar char="ü"/>
            </a:pPr>
            <a:r>
              <a:rPr lang="fr-FR" dirty="0"/>
              <a:t>Facile d'utilisation</a:t>
            </a:r>
          </a:p>
          <a:p>
            <a:pPr>
              <a:lnSpc>
                <a:spcPct val="114999"/>
              </a:lnSpc>
              <a:buFont typeface="Wingdings"/>
              <a:buChar char="ü"/>
            </a:pPr>
            <a:r>
              <a:rPr lang="fr-FR" dirty="0"/>
              <a:t>Gestion des utilisateurs</a:t>
            </a:r>
          </a:p>
          <a:p>
            <a:pPr>
              <a:lnSpc>
                <a:spcPct val="114999"/>
              </a:lnSpc>
              <a:buFont typeface="Wingdings"/>
              <a:buChar char="ü"/>
            </a:pPr>
            <a:r>
              <a:rPr lang="fr-FR" dirty="0"/>
              <a:t>Sécurité</a:t>
            </a:r>
          </a:p>
          <a:p>
            <a:pPr>
              <a:lnSpc>
                <a:spcPct val="114999"/>
              </a:lnSpc>
              <a:buFont typeface="Wingdings"/>
              <a:buChar char="ü"/>
            </a:pPr>
            <a:r>
              <a:rPr lang="fr-FR" dirty="0"/>
              <a:t>Intégration avec d'autres services </a:t>
            </a:r>
            <a:r>
              <a:rPr lang="fr-FR" dirty="0" err="1"/>
              <a:t>Firebase</a:t>
            </a:r>
            <a:endParaRPr lang="fr-FR"/>
          </a:p>
          <a:p>
            <a:pPr>
              <a:lnSpc>
                <a:spcPct val="114999"/>
              </a:lnSpc>
              <a:buFont typeface="Wingdings"/>
              <a:buChar char="ü"/>
            </a:pPr>
            <a:r>
              <a:rPr lang="fr-FR" dirty="0"/>
              <a:t>Evolutivité et fiabilité</a:t>
            </a:r>
          </a:p>
          <a:p>
            <a:pPr>
              <a:lnSpc>
                <a:spcPct val="114999"/>
              </a:lnSpc>
            </a:pPr>
            <a:endParaRPr lang="fr-FR" dirty="0"/>
          </a:p>
          <a:p>
            <a:pPr>
              <a:lnSpc>
                <a:spcPct val="114999"/>
              </a:lnSpc>
            </a:pPr>
            <a:endParaRPr lang="fr-FR" dirty="0"/>
          </a:p>
          <a:p>
            <a:pPr>
              <a:lnSpc>
                <a:spcPct val="114999"/>
              </a:lnSpc>
            </a:pPr>
            <a:endParaRPr lang="fr-FR" dirty="0"/>
          </a:p>
        </p:txBody>
      </p:sp>
      <p:sp>
        <p:nvSpPr>
          <p:cNvPr id="4" name="ZoneTexte 3">
            <a:extLst>
              <a:ext uri="{FF2B5EF4-FFF2-40B4-BE49-F238E27FC236}">
                <a16:creationId xmlns:a16="http://schemas.microsoft.com/office/drawing/2014/main" id="{4440EF2C-DA2A-A5A0-5D45-FD4F3C4A8B4F}"/>
              </a:ext>
            </a:extLst>
          </p:cNvPr>
          <p:cNvSpPr txBox="1"/>
          <p:nvPr/>
        </p:nvSpPr>
        <p:spPr>
          <a:xfrm>
            <a:off x="-51515" y="3542495"/>
            <a:ext cx="22038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solidFill>
                  <a:srgbClr val="FFFFFF"/>
                </a:solidFill>
                <a:latin typeface="Montserrat"/>
              </a:rPr>
              <a:t>2.Définition des technologies   utilisées</a:t>
            </a:r>
            <a:endParaRPr lang="fr-FR" dirty="0"/>
          </a:p>
        </p:txBody>
      </p:sp>
    </p:spTree>
    <p:extLst>
      <p:ext uri="{BB962C8B-B14F-4D97-AF65-F5344CB8AC3E}">
        <p14:creationId xmlns:p14="http://schemas.microsoft.com/office/powerpoint/2010/main" val="59034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1D2BB43-EAE2-F91D-362F-E21931F9FD2E}"/>
              </a:ext>
            </a:extLst>
          </p:cNvPr>
          <p:cNvSpPr>
            <a:spLocks noGrp="1"/>
          </p:cNvSpPr>
          <p:nvPr>
            <p:ph type="subTitle" idx="1"/>
          </p:nvPr>
        </p:nvSpPr>
        <p:spPr/>
        <p:txBody>
          <a:bodyPr/>
          <a:lstStyle/>
          <a:p>
            <a:pPr>
              <a:buFont typeface="Arial"/>
              <a:buChar char="•"/>
            </a:pPr>
            <a:r>
              <a:rPr lang="fr-FR" u="sng" dirty="0"/>
              <a:t>Pour créer un menu: </a:t>
            </a:r>
            <a:r>
              <a:rPr lang="fr-FR" u="sng" err="1"/>
              <a:t>React</a:t>
            </a:r>
            <a:r>
              <a:rPr lang="fr-FR" u="sng" dirty="0"/>
              <a:t>-modal:</a:t>
            </a:r>
            <a:endParaRPr lang="fr-FR"/>
          </a:p>
          <a:p>
            <a:pPr>
              <a:lnSpc>
                <a:spcPct val="114999"/>
              </a:lnSpc>
            </a:pPr>
            <a:endParaRPr lang="fr-FR" dirty="0"/>
          </a:p>
          <a:p>
            <a:pPr>
              <a:lnSpc>
                <a:spcPct val="114999"/>
              </a:lnSpc>
              <a:buFont typeface="Wingdings"/>
              <a:buChar char="ü"/>
            </a:pPr>
            <a:r>
              <a:rPr lang="fr-FR"/>
              <a:t>Facile d'utilisation </a:t>
            </a:r>
            <a:endParaRPr lang="fr-FR" dirty="0"/>
          </a:p>
          <a:p>
            <a:pPr>
              <a:lnSpc>
                <a:spcPct val="114999"/>
              </a:lnSpc>
              <a:buFont typeface="Wingdings"/>
              <a:buChar char="ü"/>
            </a:pPr>
            <a:r>
              <a:rPr lang="fr-FR"/>
              <a:t>Personnalisation et flexibilité</a:t>
            </a:r>
            <a:endParaRPr lang="fr-FR" dirty="0"/>
          </a:p>
          <a:p>
            <a:pPr>
              <a:lnSpc>
                <a:spcPct val="114999"/>
              </a:lnSpc>
              <a:buFont typeface="Wingdings"/>
              <a:buChar char="ü"/>
            </a:pPr>
            <a:r>
              <a:rPr lang="fr-FR"/>
              <a:t>Accessibilité</a:t>
            </a:r>
            <a:endParaRPr lang="fr-FR" dirty="0"/>
          </a:p>
          <a:p>
            <a:pPr>
              <a:lnSpc>
                <a:spcPct val="114999"/>
              </a:lnSpc>
              <a:buFont typeface="Wingdings"/>
              <a:buChar char="ü"/>
            </a:pPr>
            <a:r>
              <a:rPr lang="fr-FR"/>
              <a:t>Compatibilité</a:t>
            </a:r>
            <a:endParaRPr lang="fr-FR" dirty="0"/>
          </a:p>
          <a:p>
            <a:pPr>
              <a:lnSpc>
                <a:spcPct val="114999"/>
              </a:lnSpc>
            </a:pPr>
            <a:endParaRPr lang="fr-FR" dirty="0"/>
          </a:p>
          <a:p>
            <a:pPr>
              <a:lnSpc>
                <a:spcPct val="114999"/>
              </a:lnSpc>
            </a:pPr>
            <a:endParaRPr lang="fr-FR" dirty="0"/>
          </a:p>
          <a:p>
            <a:pPr>
              <a:lnSpc>
                <a:spcPct val="114999"/>
              </a:lnSpc>
            </a:pPr>
            <a:endParaRPr lang="fr-FR" dirty="0"/>
          </a:p>
        </p:txBody>
      </p:sp>
      <p:sp>
        <p:nvSpPr>
          <p:cNvPr id="4" name="ZoneTexte 3">
            <a:extLst>
              <a:ext uri="{FF2B5EF4-FFF2-40B4-BE49-F238E27FC236}">
                <a16:creationId xmlns:a16="http://schemas.microsoft.com/office/drawing/2014/main" id="{89CFABAC-CB08-5813-004F-B9C1D69CEEDF}"/>
              </a:ext>
            </a:extLst>
          </p:cNvPr>
          <p:cNvSpPr txBox="1"/>
          <p:nvPr/>
        </p:nvSpPr>
        <p:spPr>
          <a:xfrm>
            <a:off x="85321" y="3566642"/>
            <a:ext cx="21797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FFFFFF"/>
                </a:solidFill>
                <a:latin typeface="Montserrat"/>
              </a:rPr>
              <a:t>2.Définition des technologies   utilisées</a:t>
            </a:r>
            <a:endParaRPr lang="fr-FR"/>
          </a:p>
        </p:txBody>
      </p:sp>
    </p:spTree>
    <p:extLst>
      <p:ext uri="{BB962C8B-B14F-4D97-AF65-F5344CB8AC3E}">
        <p14:creationId xmlns:p14="http://schemas.microsoft.com/office/powerpoint/2010/main" val="277602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6C2097E-C643-07DB-733C-93D59103E449}"/>
              </a:ext>
            </a:extLst>
          </p:cNvPr>
          <p:cNvSpPr>
            <a:spLocks noGrp="1"/>
          </p:cNvSpPr>
          <p:nvPr>
            <p:ph type="subTitle" idx="1"/>
          </p:nvPr>
        </p:nvSpPr>
        <p:spPr/>
        <p:txBody>
          <a:bodyPr/>
          <a:lstStyle/>
          <a:p>
            <a:pPr>
              <a:buFont typeface="Arial"/>
              <a:buChar char="•"/>
            </a:pPr>
            <a:r>
              <a:rPr lang="fr-FR" b="1" u="sng" dirty="0"/>
              <a:t>Pour l'exportation PDF</a:t>
            </a:r>
            <a:r>
              <a:rPr lang="fr-FR" dirty="0"/>
              <a:t>: </a:t>
            </a:r>
            <a:r>
              <a:rPr lang="fr-FR" err="1"/>
              <a:t>React</a:t>
            </a:r>
            <a:r>
              <a:rPr lang="fr-FR" dirty="0"/>
              <a:t>- PDF</a:t>
            </a:r>
          </a:p>
          <a:p>
            <a:pPr marL="114300" indent="0">
              <a:lnSpc>
                <a:spcPct val="114999"/>
              </a:lnSpc>
            </a:pPr>
            <a:endParaRPr lang="fr-FR" dirty="0"/>
          </a:p>
          <a:p>
            <a:pPr>
              <a:lnSpc>
                <a:spcPct val="114999"/>
              </a:lnSpc>
              <a:buFont typeface="Wingdings"/>
              <a:buChar char="ü"/>
            </a:pPr>
            <a:r>
              <a:rPr lang="fr-FR"/>
              <a:t>Intégration fluide</a:t>
            </a:r>
            <a:endParaRPr lang="fr-FR" dirty="0"/>
          </a:p>
          <a:p>
            <a:pPr>
              <a:lnSpc>
                <a:spcPct val="114999"/>
              </a:lnSpc>
              <a:buFont typeface="Wingdings"/>
              <a:buChar char="ü"/>
            </a:pPr>
            <a:r>
              <a:rPr lang="fr-FR"/>
              <a:t> Création dynamique de fichiers PDF</a:t>
            </a:r>
            <a:endParaRPr lang="fr-FR" dirty="0"/>
          </a:p>
          <a:p>
            <a:pPr>
              <a:lnSpc>
                <a:spcPct val="114999"/>
              </a:lnSpc>
              <a:buFont typeface="Wingdings"/>
              <a:buChar char="ü"/>
            </a:pPr>
            <a:r>
              <a:rPr lang="fr-FR"/>
              <a:t>Mise en page personnalisée</a:t>
            </a:r>
            <a:endParaRPr lang="fr-FR" dirty="0"/>
          </a:p>
          <a:p>
            <a:pPr>
              <a:lnSpc>
                <a:spcPct val="114999"/>
              </a:lnSpc>
              <a:buFont typeface="Wingdings"/>
              <a:buChar char="ü"/>
            </a:pPr>
            <a:r>
              <a:rPr lang="fr-FR"/>
              <a:t>Prise en charge des fonctionnalités PDF avancées</a:t>
            </a:r>
            <a:endParaRPr lang="fr-FR" dirty="0"/>
          </a:p>
          <a:p>
            <a:pPr>
              <a:lnSpc>
                <a:spcPct val="114999"/>
              </a:lnSpc>
              <a:buFont typeface="Wingdings"/>
              <a:buChar char="ü"/>
            </a:pPr>
            <a:r>
              <a:rPr lang="fr-FR"/>
              <a:t>Rendu côté serveur ou côté client</a:t>
            </a:r>
            <a:endParaRPr lang="fr-FR" dirty="0"/>
          </a:p>
          <a:p>
            <a:pPr>
              <a:lnSpc>
                <a:spcPct val="114999"/>
              </a:lnSpc>
            </a:pPr>
            <a:endParaRPr lang="fr-FR" dirty="0"/>
          </a:p>
          <a:p>
            <a:pPr>
              <a:lnSpc>
                <a:spcPct val="114999"/>
              </a:lnSpc>
            </a:pPr>
            <a:endParaRPr lang="fr-FR" dirty="0"/>
          </a:p>
          <a:p>
            <a:pPr>
              <a:lnSpc>
                <a:spcPct val="114999"/>
              </a:lnSpc>
              <a:buFont typeface="Arial"/>
              <a:buChar char="•"/>
            </a:pPr>
            <a:r>
              <a:rPr lang="fr-FR" b="1" u="sng" dirty="0"/>
              <a:t>Pour l'exportation Deliveroo et le partage sur Instagram:</a:t>
            </a:r>
            <a:r>
              <a:rPr lang="fr-FR" b="1" dirty="0"/>
              <a:t> </a:t>
            </a:r>
            <a:r>
              <a:rPr lang="fr-FR" dirty="0"/>
              <a:t> API de </a:t>
            </a:r>
            <a:r>
              <a:rPr lang="fr-FR" err="1"/>
              <a:t>deliveroo</a:t>
            </a:r>
            <a:r>
              <a:rPr lang="fr-FR" dirty="0"/>
              <a:t> et API d'Instagram</a:t>
            </a:r>
          </a:p>
          <a:p>
            <a:pPr>
              <a:lnSpc>
                <a:spcPct val="114999"/>
              </a:lnSpc>
            </a:pPr>
            <a:endParaRPr lang="fr-FR" dirty="0"/>
          </a:p>
          <a:p>
            <a:pPr>
              <a:lnSpc>
                <a:spcPct val="114999"/>
              </a:lnSpc>
              <a:buFont typeface="Wingdings"/>
              <a:buChar char="ü"/>
            </a:pPr>
            <a:r>
              <a:rPr lang="fr-FR" dirty="0"/>
              <a:t>Automatisation</a:t>
            </a:r>
            <a:r>
              <a:rPr lang="fr-FR"/>
              <a:t> du processus de partage</a:t>
            </a:r>
          </a:p>
          <a:p>
            <a:pPr>
              <a:lnSpc>
                <a:spcPct val="114999"/>
              </a:lnSpc>
              <a:buFont typeface="Wingdings"/>
              <a:buChar char="ü"/>
            </a:pPr>
            <a:r>
              <a:rPr lang="fr-FR"/>
              <a:t>Économie de temps et d'effort</a:t>
            </a:r>
          </a:p>
          <a:p>
            <a:pPr>
              <a:lnSpc>
                <a:spcPct val="114999"/>
              </a:lnSpc>
              <a:buFont typeface="Wingdings"/>
              <a:buChar char="ü"/>
            </a:pPr>
            <a:r>
              <a:rPr lang="fr-FR"/>
              <a:t>Fiabilité des données</a:t>
            </a:r>
          </a:p>
          <a:p>
            <a:pPr>
              <a:lnSpc>
                <a:spcPct val="114999"/>
              </a:lnSpc>
              <a:buFont typeface="Wingdings"/>
              <a:buChar char="ü"/>
            </a:pPr>
            <a:r>
              <a:rPr lang="fr-FR"/>
              <a:t>Mise à jour immédiate</a:t>
            </a:r>
          </a:p>
          <a:p>
            <a:pPr>
              <a:lnSpc>
                <a:spcPct val="114999"/>
              </a:lnSpc>
              <a:buFont typeface="Wingdings"/>
              <a:buChar char="ü"/>
            </a:pPr>
            <a:r>
              <a:rPr lang="fr-FR"/>
              <a:t>Gestion centralisée</a:t>
            </a:r>
            <a:endParaRPr lang="fr-FR" dirty="0"/>
          </a:p>
          <a:p>
            <a:pPr>
              <a:lnSpc>
                <a:spcPct val="114999"/>
              </a:lnSpc>
              <a:buFont typeface="Wingdings"/>
              <a:buChar char="ü"/>
            </a:pPr>
            <a:r>
              <a:rPr lang="fr-FR" dirty="0"/>
              <a:t>Augmentation</a:t>
            </a:r>
            <a:r>
              <a:rPr lang="fr-FR"/>
              <a:t> de la visibilité</a:t>
            </a:r>
          </a:p>
          <a:p>
            <a:pPr>
              <a:lnSpc>
                <a:spcPct val="114999"/>
              </a:lnSpc>
              <a:buFont typeface="Wingdings"/>
              <a:buChar char="ü"/>
            </a:pPr>
            <a:r>
              <a:rPr lang="fr-FR"/>
              <a:t>Analyse et suivi des performances</a:t>
            </a:r>
            <a:endParaRPr lang="fr-FR" dirty="0"/>
          </a:p>
          <a:p>
            <a:pPr>
              <a:lnSpc>
                <a:spcPct val="114999"/>
              </a:lnSpc>
            </a:pPr>
            <a:endParaRPr lang="fr-FR" dirty="0"/>
          </a:p>
        </p:txBody>
      </p:sp>
      <p:sp>
        <p:nvSpPr>
          <p:cNvPr id="4" name="ZoneTexte 3">
            <a:extLst>
              <a:ext uri="{FF2B5EF4-FFF2-40B4-BE49-F238E27FC236}">
                <a16:creationId xmlns:a16="http://schemas.microsoft.com/office/drawing/2014/main" id="{237A5C61-F64F-E89D-F2AE-2DFD635DAC92}"/>
              </a:ext>
            </a:extLst>
          </p:cNvPr>
          <p:cNvSpPr txBox="1"/>
          <p:nvPr/>
        </p:nvSpPr>
        <p:spPr>
          <a:xfrm>
            <a:off x="-3219" y="3558594"/>
            <a:ext cx="21797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FFFFFF"/>
                </a:solidFill>
                <a:latin typeface="Montserrat"/>
              </a:rPr>
              <a:t>2.Définition des technologies   utilisées</a:t>
            </a:r>
            <a:endParaRPr lang="fr-FR"/>
          </a:p>
        </p:txBody>
      </p:sp>
    </p:spTree>
    <p:extLst>
      <p:ext uri="{BB962C8B-B14F-4D97-AF65-F5344CB8AC3E}">
        <p14:creationId xmlns:p14="http://schemas.microsoft.com/office/powerpoint/2010/main" val="417829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5B2871B-B98E-3DDB-E64E-77FB4EA2AB7F}"/>
              </a:ext>
            </a:extLst>
          </p:cNvPr>
          <p:cNvSpPr>
            <a:spLocks noGrp="1"/>
          </p:cNvSpPr>
          <p:nvPr>
            <p:ph type="subTitle" idx="1"/>
          </p:nvPr>
        </p:nvSpPr>
        <p:spPr/>
        <p:txBody>
          <a:bodyPr/>
          <a:lstStyle/>
          <a:p>
            <a:pPr>
              <a:buFont typeface="Arial"/>
              <a:buChar char="•"/>
            </a:pPr>
            <a:r>
              <a:rPr lang="fr-FR" b="1" u="sng" dirty="0"/>
              <a:t>Pour les liens vers le backend: Node.js (un environnement d'exécution Javascript, côté serveur ):</a:t>
            </a:r>
            <a:endParaRPr lang="fr-FR"/>
          </a:p>
          <a:p>
            <a:pPr marL="114300" indent="0">
              <a:lnSpc>
                <a:spcPct val="114999"/>
              </a:lnSpc>
            </a:pPr>
            <a:endParaRPr lang="fr-FR" b="1" u="sng" dirty="0"/>
          </a:p>
          <a:p>
            <a:pPr>
              <a:lnSpc>
                <a:spcPct val="114999"/>
              </a:lnSpc>
              <a:buFont typeface="Wingdings"/>
              <a:buChar char="ü"/>
            </a:pPr>
            <a:r>
              <a:rPr lang="fr-FR"/>
              <a:t>Très performant</a:t>
            </a:r>
            <a:endParaRPr lang="fr-FR" dirty="0"/>
          </a:p>
          <a:p>
            <a:pPr>
              <a:lnSpc>
                <a:spcPct val="114999"/>
              </a:lnSpc>
              <a:buFont typeface="Wingdings"/>
              <a:buChar char="ü"/>
            </a:pPr>
            <a:r>
              <a:rPr lang="fr-FR"/>
              <a:t>Evolutif</a:t>
            </a:r>
            <a:endParaRPr lang="fr-FR" dirty="0"/>
          </a:p>
          <a:p>
            <a:pPr>
              <a:lnSpc>
                <a:spcPct val="114999"/>
              </a:lnSpc>
              <a:buFont typeface="Wingdings"/>
              <a:buChar char="ü"/>
            </a:pPr>
            <a:r>
              <a:rPr lang="fr-FR"/>
              <a:t>Ecosystème riche</a:t>
            </a:r>
            <a:endParaRPr lang="fr-FR" dirty="0"/>
          </a:p>
          <a:p>
            <a:pPr>
              <a:lnSpc>
                <a:spcPct val="114999"/>
              </a:lnSpc>
              <a:buFont typeface="Wingdings"/>
              <a:buChar char="ü"/>
            </a:pPr>
            <a:r>
              <a:rPr lang="fr-FR"/>
              <a:t>Possibilité de partage du code côté client et côté serveur</a:t>
            </a:r>
            <a:endParaRPr lang="fr-FR" dirty="0"/>
          </a:p>
          <a:p>
            <a:pPr>
              <a:lnSpc>
                <a:spcPct val="114999"/>
              </a:lnSpc>
              <a:buFont typeface="Wingdings"/>
              <a:buChar char="ü"/>
            </a:pPr>
            <a:r>
              <a:rPr lang="fr-FR" dirty="0"/>
              <a:t>Facile de développement</a:t>
            </a:r>
          </a:p>
          <a:p>
            <a:pPr>
              <a:lnSpc>
                <a:spcPct val="114999"/>
              </a:lnSpc>
              <a:buFont typeface="Wingdings"/>
              <a:buChar char="ü"/>
            </a:pPr>
            <a:r>
              <a:rPr lang="fr-FR"/>
              <a:t>Prise en charge élargie des </a:t>
            </a:r>
            <a:r>
              <a:rPr lang="fr-FR" err="1"/>
              <a:t>frameworks</a:t>
            </a:r>
            <a:r>
              <a:rPr lang="fr-FR"/>
              <a:t> et des outils</a:t>
            </a:r>
            <a:endParaRPr lang="fr-FR" dirty="0"/>
          </a:p>
          <a:p>
            <a:pPr>
              <a:lnSpc>
                <a:spcPct val="114999"/>
              </a:lnSpc>
            </a:pPr>
            <a:endParaRPr lang="fr-FR" dirty="0"/>
          </a:p>
          <a:p>
            <a:pPr>
              <a:lnSpc>
                <a:spcPct val="114999"/>
              </a:lnSpc>
              <a:buFont typeface="Arial"/>
              <a:buChar char="•"/>
            </a:pPr>
            <a:r>
              <a:rPr lang="fr-FR" sz="1000" b="1" u="sng" dirty="0"/>
              <a:t>Pour le domaine et l'hébergement:</a:t>
            </a:r>
          </a:p>
          <a:p>
            <a:pPr>
              <a:lnSpc>
                <a:spcPct val="114999"/>
              </a:lnSpc>
              <a:buFont typeface="Arial"/>
              <a:buChar char="•"/>
            </a:pPr>
            <a:endParaRPr lang="fr-FR" sz="1000" b="1" u="sng" dirty="0"/>
          </a:p>
          <a:p>
            <a:pPr>
              <a:lnSpc>
                <a:spcPct val="114999"/>
              </a:lnSpc>
              <a:buFont typeface="Wingdings"/>
              <a:buChar char="ü"/>
            </a:pPr>
            <a:r>
              <a:rPr lang="fr-FR"/>
              <a:t>Nom de domaine:</a:t>
            </a:r>
            <a:endParaRPr lang="fr-FR" dirty="0"/>
          </a:p>
          <a:p>
            <a:pPr>
              <a:lnSpc>
                <a:spcPct val="114999"/>
              </a:lnSpc>
              <a:buFont typeface="Wingdings"/>
              <a:buChar char="ü"/>
            </a:pPr>
            <a:r>
              <a:rPr lang="fr-FR" dirty="0"/>
              <a:t>E-mail:</a:t>
            </a:r>
          </a:p>
          <a:p>
            <a:pPr>
              <a:lnSpc>
                <a:spcPct val="114999"/>
              </a:lnSpc>
              <a:buFont typeface="Wingdings"/>
              <a:buChar char="ü"/>
            </a:pPr>
            <a:r>
              <a:rPr lang="fr-FR" dirty="0"/>
              <a:t>Nom de l'hébergeur: OVH cloud ( des options d'hébergement dédiés, cloud et VPS, ainsi que des options d'hébergement de conteneurs). Par ailleurs, OVH est le leader européen de l'hébergement Web, permet une localisation géographique, et est très compétitif au niveau de ses tarifs...</a:t>
            </a:r>
          </a:p>
          <a:p>
            <a:pPr>
              <a:lnSpc>
                <a:spcPct val="114999"/>
              </a:lnSpc>
            </a:pPr>
            <a:endParaRPr lang="fr-FR" dirty="0"/>
          </a:p>
          <a:p>
            <a:pPr>
              <a:lnSpc>
                <a:spcPct val="114999"/>
              </a:lnSpc>
            </a:pPr>
            <a:endParaRPr lang="fr-FR" dirty="0"/>
          </a:p>
        </p:txBody>
      </p:sp>
      <p:sp>
        <p:nvSpPr>
          <p:cNvPr id="4" name="ZoneTexte 3">
            <a:extLst>
              <a:ext uri="{FF2B5EF4-FFF2-40B4-BE49-F238E27FC236}">
                <a16:creationId xmlns:a16="http://schemas.microsoft.com/office/drawing/2014/main" id="{387F611C-FD8C-5948-ED40-17660BA2F369}"/>
              </a:ext>
            </a:extLst>
          </p:cNvPr>
          <p:cNvSpPr txBox="1"/>
          <p:nvPr/>
        </p:nvSpPr>
        <p:spPr>
          <a:xfrm>
            <a:off x="-3219" y="3526397"/>
            <a:ext cx="22119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FFFFFF"/>
                </a:solidFill>
                <a:latin typeface="Montserrat"/>
              </a:rPr>
              <a:t>2.Définition des technologies   utilisées</a:t>
            </a:r>
            <a:endParaRPr lang="fr-FR"/>
          </a:p>
        </p:txBody>
      </p:sp>
    </p:spTree>
    <p:extLst>
      <p:ext uri="{BB962C8B-B14F-4D97-AF65-F5344CB8AC3E}">
        <p14:creationId xmlns:p14="http://schemas.microsoft.com/office/powerpoint/2010/main" val="321764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B88DEE4A-31B2-286C-5AC3-F93E81EF58A6}"/>
              </a:ext>
            </a:extLst>
          </p:cNvPr>
          <p:cNvSpPr>
            <a:spLocks noGrp="1"/>
          </p:cNvSpPr>
          <p:nvPr>
            <p:ph type="subTitle" idx="1"/>
          </p:nvPr>
        </p:nvSpPr>
        <p:spPr/>
        <p:txBody>
          <a:bodyPr/>
          <a:lstStyle/>
          <a:p>
            <a:pPr>
              <a:buFont typeface="Arial"/>
              <a:buChar char="•"/>
            </a:pPr>
            <a:r>
              <a:rPr lang="fr-FR" b="1" u="sng" dirty="0"/>
              <a:t>Pour les services tiers: </a:t>
            </a:r>
          </a:p>
          <a:p>
            <a:pPr>
              <a:lnSpc>
                <a:spcPct val="114999"/>
              </a:lnSpc>
              <a:buFont typeface="Wingdings"/>
              <a:buChar char="ü"/>
            </a:pPr>
            <a:endParaRPr lang="fr-FR" dirty="0"/>
          </a:p>
          <a:p>
            <a:pPr>
              <a:lnSpc>
                <a:spcPct val="114999"/>
              </a:lnSpc>
              <a:buFont typeface="Wingdings"/>
              <a:buChar char="ü"/>
            </a:pPr>
            <a:r>
              <a:rPr lang="fr-FR" dirty="0"/>
              <a:t>Pour le service d'analyse: Google Analytics</a:t>
            </a:r>
          </a:p>
          <a:p>
            <a:pPr>
              <a:lnSpc>
                <a:spcPct val="114999"/>
              </a:lnSpc>
              <a:buFont typeface="Wingdings"/>
              <a:buChar char="ü"/>
            </a:pPr>
            <a:r>
              <a:rPr lang="fr-FR" dirty="0"/>
              <a:t>Pour la plateforme de paiement en ligne: </a:t>
            </a:r>
            <a:r>
              <a:rPr lang="fr-FR" dirty="0" err="1"/>
              <a:t>Stripe</a:t>
            </a:r>
            <a:endParaRPr lang="fr-FR" dirty="0"/>
          </a:p>
          <a:p>
            <a:pPr>
              <a:lnSpc>
                <a:spcPct val="114999"/>
              </a:lnSpc>
              <a:buFont typeface="Wingdings"/>
              <a:buChar char="ü"/>
            </a:pPr>
            <a:r>
              <a:rPr lang="fr-FR" dirty="0"/>
              <a:t>Pour le service de sécurité et de performance Web: </a:t>
            </a:r>
            <a:r>
              <a:rPr lang="fr-FR" dirty="0" err="1"/>
              <a:t>Cloudfare</a:t>
            </a:r>
            <a:endParaRPr lang="fr-FR"/>
          </a:p>
          <a:p>
            <a:pPr>
              <a:lnSpc>
                <a:spcPct val="114999"/>
              </a:lnSpc>
              <a:buFont typeface="Wingdings"/>
              <a:buChar char="ü"/>
            </a:pPr>
            <a:endParaRPr lang="fr-FR" dirty="0"/>
          </a:p>
          <a:p>
            <a:pPr marL="285750" indent="-171450">
              <a:lnSpc>
                <a:spcPct val="114999"/>
              </a:lnSpc>
              <a:buFont typeface="Arial"/>
              <a:buChar char="•"/>
            </a:pPr>
            <a:r>
              <a:rPr lang="fr-FR" b="1" u="sng" dirty="0"/>
              <a:t>Coûts annexes à prévoir</a:t>
            </a:r>
            <a:r>
              <a:rPr lang="fr-FR" b="1" dirty="0"/>
              <a:t>: </a:t>
            </a:r>
            <a:r>
              <a:rPr lang="fr-FR" dirty="0"/>
              <a:t>hébergement et serveurs, sécurité de l'application Web, maintenance, mises ) jour, tests et qualité, conception et expérience utilisateur (UX ou UI designer) en cas d'évolution du site</a:t>
            </a:r>
          </a:p>
          <a:p>
            <a:pPr marL="285750" indent="-171450">
              <a:lnSpc>
                <a:spcPct val="114999"/>
              </a:lnSpc>
              <a:buFont typeface="Arial"/>
              <a:buChar char="•"/>
            </a:pPr>
            <a:endParaRPr lang="fr-FR" b="1" u="sng" dirty="0"/>
          </a:p>
          <a:p>
            <a:pPr marL="285750" indent="-171450">
              <a:lnSpc>
                <a:spcPct val="114999"/>
              </a:lnSpc>
              <a:buFont typeface="Arial"/>
              <a:buChar char="•"/>
            </a:pPr>
            <a:endParaRPr lang="fr-FR" b="1" u="sng" dirty="0"/>
          </a:p>
          <a:p>
            <a:pPr marL="285750" indent="-171450">
              <a:lnSpc>
                <a:spcPct val="114999"/>
              </a:lnSpc>
              <a:buFont typeface="Arial"/>
              <a:buChar char="•"/>
            </a:pPr>
            <a:r>
              <a:rPr lang="fr-FR" b="1" u="sng" dirty="0"/>
              <a:t>Outils et documents associés:</a:t>
            </a:r>
            <a:r>
              <a:rPr lang="fr-FR" dirty="0"/>
              <a:t>  maquette, outil de gestion, spécifications techniques, spécifications fonctionnelles, outil de veille.</a:t>
            </a:r>
          </a:p>
          <a:p>
            <a:pPr>
              <a:lnSpc>
                <a:spcPct val="114999"/>
              </a:lnSpc>
              <a:buFont typeface="Wingdings"/>
              <a:buChar char="ü"/>
            </a:pPr>
            <a:endParaRPr lang="fr-FR" dirty="0"/>
          </a:p>
        </p:txBody>
      </p:sp>
      <p:sp>
        <p:nvSpPr>
          <p:cNvPr id="4" name="ZoneTexte 3">
            <a:extLst>
              <a:ext uri="{FF2B5EF4-FFF2-40B4-BE49-F238E27FC236}">
                <a16:creationId xmlns:a16="http://schemas.microsoft.com/office/drawing/2014/main" id="{229216A5-5559-5EC6-9B14-BC11D58FD085}"/>
              </a:ext>
            </a:extLst>
          </p:cNvPr>
          <p:cNvSpPr txBox="1"/>
          <p:nvPr/>
        </p:nvSpPr>
        <p:spPr>
          <a:xfrm>
            <a:off x="45076" y="3494200"/>
            <a:ext cx="22119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FFFFFF"/>
                </a:solidFill>
                <a:latin typeface="Montserrat"/>
              </a:rPr>
              <a:t>2.Définition des technologies   utilisées</a:t>
            </a:r>
            <a:endParaRPr lang="fr-FR"/>
          </a:p>
        </p:txBody>
      </p:sp>
    </p:spTree>
    <p:extLst>
      <p:ext uri="{BB962C8B-B14F-4D97-AF65-F5344CB8AC3E}">
        <p14:creationId xmlns:p14="http://schemas.microsoft.com/office/powerpoint/2010/main" val="203604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26B370-F392-120E-31F0-EBD678D2F6B7}"/>
              </a:ext>
            </a:extLst>
          </p:cNvPr>
          <p:cNvSpPr>
            <a:spLocks noGrp="1"/>
          </p:cNvSpPr>
          <p:nvPr>
            <p:ph type="title"/>
          </p:nvPr>
        </p:nvSpPr>
        <p:spPr>
          <a:xfrm>
            <a:off x="224185" y="3485800"/>
            <a:ext cx="1975715" cy="1080300"/>
          </a:xfrm>
        </p:spPr>
        <p:txBody>
          <a:bodyPr/>
          <a:lstStyle/>
          <a:p>
            <a:r>
              <a:rPr lang="fr-FR" dirty="0"/>
              <a:t>3. Méthodologie du projet utilisée </a:t>
            </a:r>
          </a:p>
        </p:txBody>
      </p:sp>
      <p:sp>
        <p:nvSpPr>
          <p:cNvPr id="3" name="Sous-titre 2">
            <a:extLst>
              <a:ext uri="{FF2B5EF4-FFF2-40B4-BE49-F238E27FC236}">
                <a16:creationId xmlns:a16="http://schemas.microsoft.com/office/drawing/2014/main" id="{4F2E3F4E-0DB5-C85C-83B5-115C43AD0341}"/>
              </a:ext>
            </a:extLst>
          </p:cNvPr>
          <p:cNvSpPr>
            <a:spLocks noGrp="1"/>
          </p:cNvSpPr>
          <p:nvPr>
            <p:ph type="subTitle" idx="1"/>
          </p:nvPr>
        </p:nvSpPr>
        <p:spPr/>
        <p:txBody>
          <a:bodyPr/>
          <a:lstStyle/>
          <a:p>
            <a:pPr>
              <a:buFont typeface="Arial"/>
              <a:buChar char="•"/>
            </a:pPr>
            <a:r>
              <a:rPr lang="fr-FR" dirty="0"/>
              <a:t>Une méthodologie de développement agile ( une approche itérative et collaborative), qui répond à différents principes:</a:t>
            </a:r>
          </a:p>
          <a:p>
            <a:pPr>
              <a:lnSpc>
                <a:spcPct val="114999"/>
              </a:lnSpc>
              <a:buFont typeface="Arial"/>
              <a:buChar char="•"/>
            </a:pPr>
            <a:endParaRPr lang="fr-FR" dirty="0"/>
          </a:p>
          <a:p>
            <a:pPr>
              <a:lnSpc>
                <a:spcPct val="114999"/>
              </a:lnSpc>
              <a:buFont typeface="Wingdings"/>
              <a:buChar char="ü"/>
            </a:pPr>
            <a:r>
              <a:rPr lang="fr-FR" dirty="0"/>
              <a:t>Collaboration étroite avec le client</a:t>
            </a:r>
          </a:p>
          <a:p>
            <a:pPr>
              <a:lnSpc>
                <a:spcPct val="114999"/>
              </a:lnSpc>
              <a:buFont typeface="Wingdings"/>
              <a:buChar char="ü"/>
            </a:pPr>
            <a:r>
              <a:rPr lang="fr-FR" dirty="0"/>
              <a:t>Livraison itérative et continue</a:t>
            </a:r>
          </a:p>
          <a:p>
            <a:pPr>
              <a:lnSpc>
                <a:spcPct val="114999"/>
              </a:lnSpc>
              <a:buFont typeface="Wingdings"/>
              <a:buChar char="ü"/>
            </a:pPr>
            <a:r>
              <a:rPr lang="fr-FR" dirty="0"/>
              <a:t>Priorisation des fonctionnalités</a:t>
            </a:r>
          </a:p>
          <a:p>
            <a:pPr>
              <a:lnSpc>
                <a:spcPct val="114999"/>
              </a:lnSpc>
              <a:buFont typeface="Wingdings"/>
              <a:buChar char="ü"/>
            </a:pPr>
            <a:r>
              <a:rPr lang="fr-FR" dirty="0"/>
              <a:t>Flexibilité et adaptation</a:t>
            </a:r>
          </a:p>
          <a:p>
            <a:pPr>
              <a:lnSpc>
                <a:spcPct val="114999"/>
              </a:lnSpc>
              <a:buFont typeface="Wingdings"/>
              <a:buChar char="ü"/>
            </a:pPr>
            <a:r>
              <a:rPr lang="fr-FR" dirty="0"/>
              <a:t>Auto-organisation de l'équipe</a:t>
            </a:r>
          </a:p>
          <a:p>
            <a:pPr>
              <a:lnSpc>
                <a:spcPct val="114999"/>
              </a:lnSpc>
              <a:buFont typeface="Wingdings"/>
              <a:buChar char="ü"/>
            </a:pPr>
            <a:r>
              <a:rPr lang="fr-FR" dirty="0"/>
              <a:t>Une communication régulière</a:t>
            </a:r>
          </a:p>
          <a:p>
            <a:pPr>
              <a:lnSpc>
                <a:spcPct val="114999"/>
              </a:lnSpc>
            </a:pPr>
            <a:endParaRPr lang="fr-FR" dirty="0"/>
          </a:p>
          <a:p>
            <a:pPr>
              <a:lnSpc>
                <a:spcPct val="114999"/>
              </a:lnSpc>
              <a:buFont typeface="Arial"/>
              <a:buChar char="•"/>
            </a:pPr>
            <a:r>
              <a:rPr lang="fr-FR" dirty="0"/>
              <a:t>Grâce à cette méthode , l'équipe du projet pourra obtenir des résultats de haute qualité, en favorisant la communication, la collaboration, et l'adaptabilité tout au long du processus de développement.</a:t>
            </a:r>
          </a:p>
          <a:p>
            <a:pPr>
              <a:lnSpc>
                <a:spcPct val="114999"/>
              </a:lnSpc>
              <a:buFont typeface="Arial"/>
              <a:buChar char="•"/>
            </a:pPr>
            <a:endParaRPr lang="fr-FR" dirty="0"/>
          </a:p>
          <a:p>
            <a:pPr marL="285750" indent="-171450">
              <a:lnSpc>
                <a:spcPct val="114999"/>
              </a:lnSpc>
              <a:buFont typeface="Arial"/>
              <a:buChar char="•"/>
            </a:pPr>
            <a:r>
              <a:rPr lang="fr-FR" dirty="0"/>
              <a:t>Utilisation de Trello pour créer le Kanban du projet.</a:t>
            </a:r>
          </a:p>
          <a:p>
            <a:pPr marL="114300" indent="0">
              <a:lnSpc>
                <a:spcPct val="114999"/>
              </a:lnSpc>
            </a:pPr>
            <a:endParaRPr lang="fr-FR" dirty="0"/>
          </a:p>
        </p:txBody>
      </p:sp>
    </p:spTree>
    <p:extLst>
      <p:ext uri="{BB962C8B-B14F-4D97-AF65-F5344CB8AC3E}">
        <p14:creationId xmlns:p14="http://schemas.microsoft.com/office/powerpoint/2010/main" val="286553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ED7EC8-8F47-3B7C-6BFA-42FA66D1D662}"/>
              </a:ext>
            </a:extLst>
          </p:cNvPr>
          <p:cNvSpPr>
            <a:spLocks noGrp="1"/>
          </p:cNvSpPr>
          <p:nvPr>
            <p:ph type="subTitle" idx="1"/>
          </p:nvPr>
        </p:nvSpPr>
        <p:spPr/>
        <p:txBody>
          <a:bodyPr/>
          <a:lstStyle/>
          <a:p>
            <a:r>
              <a:rPr lang="fr-FR" sz="1400" b="1" u="sng" dirty="0"/>
              <a:t>L'équipe    </a:t>
            </a:r>
            <a:r>
              <a:rPr lang="fr-FR" b="1" dirty="0"/>
              <a:t> </a:t>
            </a:r>
            <a:r>
              <a:rPr lang="fr-FR" dirty="0"/>
              <a:t>                                                                                   </a:t>
            </a:r>
            <a:r>
              <a:rPr lang="fr-FR" sz="1400" b="1" u="sng" dirty="0"/>
              <a:t>Le rythme</a:t>
            </a:r>
          </a:p>
        </p:txBody>
      </p:sp>
      <p:sp>
        <p:nvSpPr>
          <p:cNvPr id="4" name="ZoneTexte 3">
            <a:extLst>
              <a:ext uri="{FF2B5EF4-FFF2-40B4-BE49-F238E27FC236}">
                <a16:creationId xmlns:a16="http://schemas.microsoft.com/office/drawing/2014/main" id="{DB5AC05F-9A51-8501-316B-0AADA87B4D5A}"/>
              </a:ext>
            </a:extLst>
          </p:cNvPr>
          <p:cNvSpPr txBox="1"/>
          <p:nvPr/>
        </p:nvSpPr>
        <p:spPr>
          <a:xfrm>
            <a:off x="-3220" y="384031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FFFFFF"/>
                </a:solidFill>
                <a:latin typeface="Montserrat"/>
              </a:rPr>
              <a:t>3. Méthodologie du projet utilisée </a:t>
            </a:r>
            <a:r>
              <a:rPr lang="fr-FR" sz="2000">
                <a:solidFill>
                  <a:srgbClr val="FFFFFF"/>
                </a:solidFill>
                <a:latin typeface="Montserrat"/>
              </a:rPr>
              <a:t>​</a:t>
            </a:r>
            <a:endParaRPr lang="fr-FR"/>
          </a:p>
        </p:txBody>
      </p:sp>
      <p:sp>
        <p:nvSpPr>
          <p:cNvPr id="5" name="Triangle isocèle 4">
            <a:extLst>
              <a:ext uri="{FF2B5EF4-FFF2-40B4-BE49-F238E27FC236}">
                <a16:creationId xmlns:a16="http://schemas.microsoft.com/office/drawing/2014/main" id="{9F2DB102-ED48-CB02-B1FD-4342D35D255B}"/>
              </a:ext>
            </a:extLst>
          </p:cNvPr>
          <p:cNvSpPr/>
          <p:nvPr/>
        </p:nvSpPr>
        <p:spPr>
          <a:xfrm>
            <a:off x="2507355" y="1118853"/>
            <a:ext cx="2905795" cy="29057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15C2CE8C-47F7-9E03-0081-760FF6C4490C}"/>
              </a:ext>
            </a:extLst>
          </p:cNvPr>
          <p:cNvSpPr/>
          <p:nvPr/>
        </p:nvSpPr>
        <p:spPr>
          <a:xfrm>
            <a:off x="5833728" y="1118852"/>
            <a:ext cx="2648217" cy="29379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3A51E7A-8D58-7968-C8D1-A7D2D0EFF4F6}"/>
              </a:ext>
            </a:extLst>
          </p:cNvPr>
          <p:cNvSpPr txBox="1"/>
          <p:nvPr/>
        </p:nvSpPr>
        <p:spPr>
          <a:xfrm>
            <a:off x="3596022" y="2127026"/>
            <a:ext cx="10584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000" b="1" dirty="0">
                <a:latin typeface="Montserrat"/>
              </a:rPr>
              <a:t>Product </a:t>
            </a:r>
            <a:r>
              <a:rPr lang="fr-FR" sz="1000" b="1" dirty="0" err="1">
                <a:latin typeface="Montserrat"/>
              </a:rPr>
              <a:t>Owner</a:t>
            </a:r>
            <a:r>
              <a:rPr lang="fr-FR" sz="1000" b="1" dirty="0">
                <a:latin typeface="Montserrat"/>
              </a:rPr>
              <a:t>, qui aura également le rôle de Lead dev</a:t>
            </a:r>
          </a:p>
        </p:txBody>
      </p:sp>
      <p:sp>
        <p:nvSpPr>
          <p:cNvPr id="8" name="ZoneTexte 7">
            <a:extLst>
              <a:ext uri="{FF2B5EF4-FFF2-40B4-BE49-F238E27FC236}">
                <a16:creationId xmlns:a16="http://schemas.microsoft.com/office/drawing/2014/main" id="{06892D44-522F-526A-95B3-EE4C1EC4E5FE}"/>
              </a:ext>
            </a:extLst>
          </p:cNvPr>
          <p:cNvSpPr txBox="1"/>
          <p:nvPr/>
        </p:nvSpPr>
        <p:spPr>
          <a:xfrm>
            <a:off x="2688464" y="3716761"/>
            <a:ext cx="122751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000" b="1" dirty="0">
                <a:latin typeface="Montserrat"/>
              </a:rPr>
              <a:t>Dev </a:t>
            </a:r>
            <a:r>
              <a:rPr lang="fr-FR" sz="1000" b="1" dirty="0" err="1">
                <a:latin typeface="Montserrat"/>
              </a:rPr>
              <a:t>FrontEnd</a:t>
            </a:r>
            <a:endParaRPr lang="fr-FR" sz="1000" b="1" dirty="0">
              <a:latin typeface="Montserrat"/>
            </a:endParaRPr>
          </a:p>
        </p:txBody>
      </p:sp>
      <p:sp>
        <p:nvSpPr>
          <p:cNvPr id="9" name="ZoneTexte 8">
            <a:extLst>
              <a:ext uri="{FF2B5EF4-FFF2-40B4-BE49-F238E27FC236}">
                <a16:creationId xmlns:a16="http://schemas.microsoft.com/office/drawing/2014/main" id="{E4FEDC4B-7AB9-3276-D382-BB7FF23AD2F6}"/>
              </a:ext>
            </a:extLst>
          </p:cNvPr>
          <p:cNvSpPr txBox="1"/>
          <p:nvPr/>
        </p:nvSpPr>
        <p:spPr>
          <a:xfrm>
            <a:off x="4167523" y="3686577"/>
            <a:ext cx="142874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000" b="1" dirty="0">
                <a:latin typeface="Montserrat"/>
              </a:rPr>
              <a:t>Dev </a:t>
            </a:r>
            <a:r>
              <a:rPr lang="fr-FR" sz="1000" b="1" dirty="0" err="1">
                <a:latin typeface="Montserrat"/>
              </a:rPr>
              <a:t>BackEnd</a:t>
            </a:r>
          </a:p>
        </p:txBody>
      </p:sp>
      <p:sp>
        <p:nvSpPr>
          <p:cNvPr id="10" name="ZoneTexte 9">
            <a:extLst>
              <a:ext uri="{FF2B5EF4-FFF2-40B4-BE49-F238E27FC236}">
                <a16:creationId xmlns:a16="http://schemas.microsoft.com/office/drawing/2014/main" id="{EA6C41C1-A825-42D0-70F9-4AAECA3427E7}"/>
              </a:ext>
            </a:extLst>
          </p:cNvPr>
          <p:cNvSpPr txBox="1"/>
          <p:nvPr/>
        </p:nvSpPr>
        <p:spPr>
          <a:xfrm>
            <a:off x="5966541" y="1388502"/>
            <a:ext cx="2477572"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sz="1000" b="1" dirty="0">
                <a:latin typeface="Montserrat"/>
              </a:rPr>
              <a:t>1 réunion client au démarrage, présentation et validation des données choisies</a:t>
            </a:r>
            <a:endParaRPr lang="fr-FR"/>
          </a:p>
          <a:p>
            <a:endParaRPr lang="fr-FR" sz="1000" b="1" dirty="0">
              <a:latin typeface="Montserrat"/>
            </a:endParaRPr>
          </a:p>
          <a:p>
            <a:pPr marL="285750" indent="-285750">
              <a:buFont typeface="Calibri"/>
              <a:buChar char="-"/>
            </a:pPr>
            <a:r>
              <a:rPr lang="fr-FR" sz="1000" b="1" dirty="0">
                <a:latin typeface="Montserrat"/>
              </a:rPr>
              <a:t>1 point chaque matin</a:t>
            </a:r>
            <a:endParaRPr lang="fr-FR"/>
          </a:p>
          <a:p>
            <a:endParaRPr lang="fr-FR" sz="1000" b="1" dirty="0">
              <a:latin typeface="Montserrat"/>
            </a:endParaRPr>
          </a:p>
          <a:p>
            <a:pPr marL="285750" indent="-285750">
              <a:buFont typeface="Calibri"/>
              <a:buChar char="-"/>
            </a:pPr>
            <a:r>
              <a:rPr lang="fr-FR" sz="1000" b="1" dirty="0">
                <a:latin typeface="Montserrat"/>
              </a:rPr>
              <a:t>1 sprint par semaine</a:t>
            </a:r>
            <a:endParaRPr lang="fr-FR"/>
          </a:p>
          <a:p>
            <a:endParaRPr lang="fr-FR" sz="1000" b="1" dirty="0">
              <a:latin typeface="Montserrat"/>
            </a:endParaRPr>
          </a:p>
          <a:p>
            <a:pPr marL="285750" indent="-285750">
              <a:buFont typeface="Calibri"/>
              <a:buChar char="-"/>
            </a:pPr>
            <a:r>
              <a:rPr lang="fr-FR" sz="1000" b="1" dirty="0">
                <a:latin typeface="Montserrat"/>
              </a:rPr>
              <a:t>1 réunion en fin de semaine</a:t>
            </a:r>
            <a:endParaRPr lang="fr-FR"/>
          </a:p>
          <a:p>
            <a:endParaRPr lang="fr-FR" sz="1000" b="1" dirty="0">
              <a:latin typeface="Montserrat"/>
            </a:endParaRPr>
          </a:p>
          <a:p>
            <a:pPr marL="285750" indent="-285750">
              <a:buFont typeface="Calibri"/>
              <a:buChar char="-"/>
            </a:pPr>
            <a:r>
              <a:rPr lang="fr-FR" sz="1000" b="1" dirty="0">
                <a:latin typeface="Montserrat"/>
              </a:rPr>
              <a:t>1 retour client par sprint</a:t>
            </a:r>
            <a:endParaRPr lang="fr-FR"/>
          </a:p>
          <a:p>
            <a:endParaRPr lang="fr-FR" sz="1000" b="1" dirty="0">
              <a:latin typeface="Montserrat"/>
            </a:endParaRPr>
          </a:p>
          <a:p>
            <a:pPr marL="285750" indent="-285750">
              <a:buFont typeface="Calibri"/>
              <a:buChar char="-"/>
            </a:pPr>
            <a:r>
              <a:rPr lang="fr-FR" sz="1000" b="1" dirty="0">
                <a:latin typeface="Montserrat"/>
              </a:rPr>
              <a:t>½ jour de test/semaine</a:t>
            </a:r>
            <a:endParaRPr lang="fr-FR"/>
          </a:p>
          <a:p>
            <a:endParaRPr lang="fr-FR" sz="1000" b="1" dirty="0">
              <a:latin typeface="Montserrat"/>
            </a:endParaRPr>
          </a:p>
          <a:p>
            <a:pPr marL="285750" indent="-285750">
              <a:buFont typeface="Calibri"/>
              <a:buChar char="-"/>
            </a:pPr>
            <a:r>
              <a:rPr lang="fr-FR" sz="1000" b="1" dirty="0">
                <a:latin typeface="Montserrat"/>
              </a:rPr>
              <a:t>1 réunion client pour la remise du projet</a:t>
            </a:r>
            <a:endParaRPr lang="fr-FR"/>
          </a:p>
          <a:p>
            <a:endParaRPr lang="fr-FR" dirty="0"/>
          </a:p>
        </p:txBody>
      </p:sp>
      <p:sp>
        <p:nvSpPr>
          <p:cNvPr id="11" name="Rectangle : coins arrondis 10">
            <a:extLst>
              <a:ext uri="{FF2B5EF4-FFF2-40B4-BE49-F238E27FC236}">
                <a16:creationId xmlns:a16="http://schemas.microsoft.com/office/drawing/2014/main" id="{4ED8271F-3DB1-D8E3-2477-4378BC7B355C}"/>
              </a:ext>
            </a:extLst>
          </p:cNvPr>
          <p:cNvSpPr/>
          <p:nvPr/>
        </p:nvSpPr>
        <p:spPr>
          <a:xfrm>
            <a:off x="2390641" y="4314422"/>
            <a:ext cx="6278450" cy="386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3B5DA35-3E28-A13E-FF22-3FCF33018BD5}"/>
              </a:ext>
            </a:extLst>
          </p:cNvPr>
          <p:cNvSpPr txBox="1"/>
          <p:nvPr/>
        </p:nvSpPr>
        <p:spPr>
          <a:xfrm>
            <a:off x="2960128" y="4378817"/>
            <a:ext cx="61802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000" b="1" dirty="0">
                <a:latin typeface="Montserrat"/>
              </a:rPr>
              <a:t>Durée totale du projet: 5 semaines pour la remise du projet et la prise en main</a:t>
            </a:r>
          </a:p>
        </p:txBody>
      </p:sp>
    </p:spTree>
    <p:extLst>
      <p:ext uri="{BB962C8B-B14F-4D97-AF65-F5344CB8AC3E}">
        <p14:creationId xmlns:p14="http://schemas.microsoft.com/office/powerpoint/2010/main" val="179900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20BAB-4C02-AD5D-B6F7-8670C02281E3}"/>
              </a:ext>
            </a:extLst>
          </p:cNvPr>
          <p:cNvSpPr>
            <a:spLocks noGrp="1"/>
          </p:cNvSpPr>
          <p:nvPr>
            <p:ph type="title"/>
          </p:nvPr>
        </p:nvSpPr>
        <p:spPr>
          <a:xfrm>
            <a:off x="-113885" y="3357012"/>
            <a:ext cx="2313785" cy="1209088"/>
          </a:xfrm>
        </p:spPr>
        <p:txBody>
          <a:bodyPr/>
          <a:lstStyle/>
          <a:p>
            <a:r>
              <a:rPr lang="fr-FR" dirty="0"/>
              <a:t>4.Point sur la communication</a:t>
            </a:r>
          </a:p>
        </p:txBody>
      </p:sp>
      <p:sp>
        <p:nvSpPr>
          <p:cNvPr id="3" name="Sous-titre 2">
            <a:extLst>
              <a:ext uri="{FF2B5EF4-FFF2-40B4-BE49-F238E27FC236}">
                <a16:creationId xmlns:a16="http://schemas.microsoft.com/office/drawing/2014/main" id="{D787FB27-FC6D-1F30-AF83-E81FCB51DE8D}"/>
              </a:ext>
            </a:extLst>
          </p:cNvPr>
          <p:cNvSpPr>
            <a:spLocks noGrp="1"/>
          </p:cNvSpPr>
          <p:nvPr>
            <p:ph type="subTitle" idx="1"/>
          </p:nvPr>
        </p:nvSpPr>
        <p:spPr/>
        <p:txBody>
          <a:bodyPr/>
          <a:lstStyle/>
          <a:p>
            <a:pPr>
              <a:buFont typeface="Arial"/>
              <a:buChar char="•"/>
            </a:pPr>
            <a:r>
              <a:rPr lang="fr-FR" dirty="0"/>
              <a:t>La communication avec le client est essentielle pour garantir le succès de notre projet.</a:t>
            </a:r>
            <a:endParaRPr lang="fr-FR"/>
          </a:p>
          <a:p>
            <a:pPr>
              <a:lnSpc>
                <a:spcPct val="114999"/>
              </a:lnSpc>
              <a:buFont typeface="Arial"/>
              <a:buChar char="•"/>
            </a:pPr>
            <a:endParaRPr lang="fr-FR" dirty="0"/>
          </a:p>
          <a:p>
            <a:pPr>
              <a:lnSpc>
                <a:spcPct val="114999"/>
              </a:lnSpc>
              <a:buFont typeface="Arial"/>
              <a:buChar char="•"/>
            </a:pPr>
            <a:r>
              <a:rPr lang="fr-FR" dirty="0"/>
              <a:t>Il faudra prévoir:</a:t>
            </a:r>
          </a:p>
          <a:p>
            <a:pPr>
              <a:lnSpc>
                <a:spcPct val="114999"/>
              </a:lnSpc>
              <a:buFont typeface="Wingdings"/>
              <a:buChar char="ü"/>
            </a:pPr>
            <a:r>
              <a:rPr lang="fr-FR" u="sng" dirty="0"/>
              <a:t>Des réunions régulières</a:t>
            </a:r>
            <a:r>
              <a:rPr lang="fr-FR" dirty="0"/>
              <a:t> ( une fois par semaine, pour discuter de l'avancement du projet, partager des informations,  et résoudre d'éventuels problèmes avec le client, les développeurs, et le Product </a:t>
            </a:r>
            <a:r>
              <a:rPr lang="fr-FR" dirty="0" err="1"/>
              <a:t>Owner</a:t>
            </a:r>
            <a:r>
              <a:rPr lang="fr-FR" dirty="0"/>
              <a:t>)</a:t>
            </a:r>
          </a:p>
          <a:p>
            <a:pPr>
              <a:lnSpc>
                <a:spcPct val="114999"/>
              </a:lnSpc>
              <a:buFont typeface="Wingdings"/>
              <a:buChar char="ü"/>
            </a:pPr>
            <a:r>
              <a:rPr lang="fr-FR" u="sng" dirty="0"/>
              <a:t>L'utilisation d'outils de communication, comme les e-mails et Slack</a:t>
            </a:r>
            <a:r>
              <a:rPr lang="fr-FR" dirty="0"/>
              <a:t> (utiles pour des discussions rapides, des échanges de fichier, et la coordination des tâches avec les différents membres de l'équipe).</a:t>
            </a:r>
          </a:p>
          <a:p>
            <a:pPr>
              <a:lnSpc>
                <a:spcPct val="114999"/>
              </a:lnSpc>
              <a:buFont typeface="Wingdings"/>
              <a:buChar char="ü"/>
            </a:pPr>
            <a:r>
              <a:rPr lang="fr-FR" u="sng" dirty="0"/>
              <a:t>Transparence et documentation: </a:t>
            </a:r>
            <a:r>
              <a:rPr lang="fr-FR" dirty="0"/>
              <a:t> Il sera nécessaire d'informer les membres de l'équipe des décisions prises, des évolutions du projet, et des problèmes rencontrés.</a:t>
            </a:r>
          </a:p>
          <a:p>
            <a:pPr>
              <a:lnSpc>
                <a:spcPct val="114999"/>
              </a:lnSpc>
              <a:buFont typeface="Wingdings"/>
              <a:buChar char="ü"/>
            </a:pPr>
            <a:r>
              <a:rPr lang="fr-FR" u="sng" dirty="0"/>
              <a:t>Réactivité et disponibilité:  </a:t>
            </a:r>
            <a:r>
              <a:rPr lang="fr-FR" dirty="0"/>
              <a:t>Il faudra être réactif aux demandes de communication, et être disponible pour répondre aux questions et aux préoccupations de l'équipe interne et du client. Répondre rapidement aux e-mails, aux messages, et aux demandes de réunion permettra de maintenir une communication fluide et efficace.</a:t>
            </a:r>
          </a:p>
          <a:p>
            <a:pPr>
              <a:lnSpc>
                <a:spcPct val="114999"/>
              </a:lnSpc>
            </a:pPr>
            <a:endParaRPr lang="fr-FR" dirty="0"/>
          </a:p>
        </p:txBody>
      </p:sp>
    </p:spTree>
    <p:extLst>
      <p:ext uri="{BB962C8B-B14F-4D97-AF65-F5344CB8AC3E}">
        <p14:creationId xmlns:p14="http://schemas.microsoft.com/office/powerpoint/2010/main" val="69667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1C402D-6424-6878-E291-24133CF4F2FE}"/>
              </a:ext>
            </a:extLst>
          </p:cNvPr>
          <p:cNvSpPr>
            <a:spLocks noGrp="1"/>
          </p:cNvSpPr>
          <p:nvPr>
            <p:ph type="title"/>
          </p:nvPr>
        </p:nvSpPr>
        <p:spPr>
          <a:xfrm>
            <a:off x="103446" y="3485800"/>
            <a:ext cx="2096454" cy="1080300"/>
          </a:xfrm>
        </p:spPr>
        <p:txBody>
          <a:bodyPr/>
          <a:lstStyle/>
          <a:p>
            <a:r>
              <a:rPr lang="fr-FR" dirty="0"/>
              <a:t>5.Conclusion</a:t>
            </a:r>
          </a:p>
        </p:txBody>
      </p:sp>
      <p:sp>
        <p:nvSpPr>
          <p:cNvPr id="3" name="Sous-titre 2">
            <a:extLst>
              <a:ext uri="{FF2B5EF4-FFF2-40B4-BE49-F238E27FC236}">
                <a16:creationId xmlns:a16="http://schemas.microsoft.com/office/drawing/2014/main" id="{403FBBE9-20A0-CB22-7D2D-C1C7C3A3FE8A}"/>
              </a:ext>
            </a:extLst>
          </p:cNvPr>
          <p:cNvSpPr>
            <a:spLocks noGrp="1"/>
          </p:cNvSpPr>
          <p:nvPr>
            <p:ph type="subTitle" idx="1"/>
          </p:nvPr>
        </p:nvSpPr>
        <p:spPr/>
        <p:txBody>
          <a:bodyPr/>
          <a:lstStyle/>
          <a:p>
            <a:pPr>
              <a:buFont typeface="Arial"/>
              <a:buChar char="•"/>
            </a:pPr>
            <a:r>
              <a:rPr lang="fr-FR" dirty="0"/>
              <a:t>La solution technique retenue :</a:t>
            </a:r>
          </a:p>
          <a:p>
            <a:pPr>
              <a:lnSpc>
                <a:spcPct val="114999"/>
              </a:lnSpc>
              <a:buFont typeface="Wingdings"/>
              <a:buChar char="ü"/>
            </a:pPr>
            <a:r>
              <a:rPr lang="fr-FR" dirty="0"/>
              <a:t>Une plateforme complète et conviviale pour les restaurateurs, leur permettant de gérer leur menu, d'exporter, et de partager leurs informations sur des plateformes tels que Deliveroo et Instagram.</a:t>
            </a:r>
          </a:p>
          <a:p>
            <a:pPr>
              <a:lnSpc>
                <a:spcPct val="114999"/>
              </a:lnSpc>
              <a:buFont typeface="Wingdings"/>
              <a:buChar char="ü"/>
            </a:pPr>
            <a:endParaRPr lang="fr-FR" dirty="0"/>
          </a:p>
          <a:p>
            <a:pPr>
              <a:lnSpc>
                <a:spcPct val="114999"/>
              </a:lnSpc>
              <a:buFont typeface="Wingdings"/>
              <a:buChar char="ü"/>
            </a:pPr>
            <a:r>
              <a:rPr lang="fr-FR" dirty="0"/>
              <a:t>Elle rend possible une intégration fluide et automatisée, grâce à l'utilisation d'API, offrant ainsi aux restaurateurs une expérience simplifiée, et une visibilité accrue sur divers canaux.</a:t>
            </a:r>
          </a:p>
          <a:p>
            <a:pPr marL="114300" indent="0">
              <a:lnSpc>
                <a:spcPct val="114999"/>
              </a:lnSpc>
            </a:pPr>
            <a:endParaRPr lang="fr-FR" dirty="0"/>
          </a:p>
          <a:p>
            <a:pPr>
              <a:lnSpc>
                <a:spcPct val="114999"/>
              </a:lnSpc>
              <a:buFont typeface="Wingdings"/>
              <a:buChar char="ü"/>
            </a:pPr>
            <a:r>
              <a:rPr lang="fr-FR" dirty="0"/>
              <a:t>Chaque fonctionnalité sera implémentée de manière itérative, en suivant les spécifications et maquettes fournies.</a:t>
            </a:r>
          </a:p>
          <a:p>
            <a:pPr>
              <a:lnSpc>
                <a:spcPct val="114999"/>
              </a:lnSpc>
            </a:pPr>
            <a:endParaRPr lang="fr-FR" dirty="0"/>
          </a:p>
          <a:p>
            <a:pPr>
              <a:lnSpc>
                <a:spcPct val="114999"/>
              </a:lnSpc>
              <a:buFont typeface="Arial"/>
              <a:buChar char="•"/>
            </a:pPr>
            <a:r>
              <a:rPr lang="fr-FR" dirty="0"/>
              <a:t>Le projet sera accompagné de tests approfondis,  afin de s'assurer de bon fonctionnement de chaque fonctionnalité, ainsi que de la sécurité et de la performance de l'application.</a:t>
            </a:r>
          </a:p>
          <a:p>
            <a:pPr>
              <a:lnSpc>
                <a:spcPct val="114999"/>
              </a:lnSpc>
              <a:buFont typeface="Arial"/>
              <a:buChar char="•"/>
            </a:pPr>
            <a:endParaRPr lang="fr-FR" dirty="0"/>
          </a:p>
          <a:p>
            <a:pPr>
              <a:lnSpc>
                <a:spcPct val="114999"/>
              </a:lnSpc>
              <a:buFont typeface="Arial"/>
              <a:buChar char="•"/>
            </a:pPr>
            <a:r>
              <a:rPr lang="fr-FR" dirty="0"/>
              <a:t>Livraison du projet sous 5 semaines.</a:t>
            </a:r>
          </a:p>
          <a:p>
            <a:pPr>
              <a:lnSpc>
                <a:spcPct val="114999"/>
              </a:lnSpc>
            </a:pPr>
            <a:endParaRPr lang="fr-FR" dirty="0"/>
          </a:p>
          <a:p>
            <a:pPr>
              <a:lnSpc>
                <a:spcPct val="114999"/>
              </a:lnSpc>
            </a:pPr>
            <a:endParaRPr lang="fr-FR" dirty="0"/>
          </a:p>
        </p:txBody>
      </p:sp>
    </p:spTree>
    <p:extLst>
      <p:ext uri="{BB962C8B-B14F-4D97-AF65-F5344CB8AC3E}">
        <p14:creationId xmlns:p14="http://schemas.microsoft.com/office/powerpoint/2010/main" val="75938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66525" y="3485800"/>
            <a:ext cx="1733375" cy="1080300"/>
          </a:xfrm>
          <a:prstGeom prst="rect">
            <a:avLst/>
          </a:prstGeom>
          <a:noFill/>
          <a:ln>
            <a:noFill/>
          </a:ln>
        </p:spPr>
        <p:txBody>
          <a:bodyPr spcFirstLastPara="1" wrap="square" lIns="91425" tIns="91425" rIns="91425" bIns="91425" numCol="1" anchor="b" anchorCtr="0">
            <a:noAutofit/>
          </a:bodyPr>
          <a:lstStyle/>
          <a:p>
            <a:endParaRPr/>
          </a:p>
        </p:txBody>
      </p:sp>
      <p:sp>
        <p:nvSpPr>
          <p:cNvPr id="87" name="Google Shape;87;p16"/>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457200" lvl="0" indent="-342900" algn="l" rtl="0">
              <a:lnSpc>
                <a:spcPct val="115000"/>
              </a:lnSpc>
              <a:spcBef>
                <a:spcPts val="0"/>
              </a:spcBef>
              <a:spcAft>
                <a:spcPts val="0"/>
              </a:spcAft>
              <a:buSzPts val="1800"/>
              <a:buNone/>
            </a:pPr>
            <a:endParaRPr/>
          </a:p>
        </p:txBody>
      </p:sp>
      <p:pic>
        <p:nvPicPr>
          <p:cNvPr id="88" name="Google Shape;88;p16" descr="Une image contenant diagramme  Description générée automatiquement"/>
          <p:cNvPicPr preferRelativeResize="0"/>
          <p:nvPr/>
        </p:nvPicPr>
        <p:blipFill rotWithShape="1">
          <a:blip r:embed="rId3">
            <a:alphaModFix/>
          </a:blip>
          <a:srcRect/>
          <a:stretch/>
        </p:blipFill>
        <p:spPr>
          <a:xfrm>
            <a:off x="5725300" y="1599544"/>
            <a:ext cx="2820692" cy="2966556"/>
          </a:xfrm>
          <a:prstGeom prst="rect">
            <a:avLst/>
          </a:prstGeom>
          <a:noFill/>
          <a:ln>
            <a:noFill/>
          </a:ln>
        </p:spPr>
      </p:pic>
      <p:pic>
        <p:nvPicPr>
          <p:cNvPr id="89" name="Google Shape;89;p16" descr="Une image contenant texte, habits  Description générée automatiquement"/>
          <p:cNvPicPr preferRelativeResize="0"/>
          <p:nvPr/>
        </p:nvPicPr>
        <p:blipFill rotWithShape="1">
          <a:blip r:embed="rId4">
            <a:alphaModFix/>
          </a:blip>
          <a:srcRect/>
          <a:stretch/>
        </p:blipFill>
        <p:spPr>
          <a:xfrm>
            <a:off x="2390975" y="632375"/>
            <a:ext cx="3121152" cy="2078736"/>
          </a:xfrm>
          <a:prstGeom prst="rect">
            <a:avLst/>
          </a:prstGeom>
          <a:noFill/>
          <a:ln>
            <a:noFill/>
          </a:ln>
        </p:spPr>
      </p:pic>
      <p:pic>
        <p:nvPicPr>
          <p:cNvPr id="90" name="Google Shape;90;p16" descr="Maison rénovée (avec étincelles) contour">
            <a:hlinkClick r:id="rId5" action="ppaction://hlinksldjump"/>
          </p:cNvPr>
          <p:cNvPicPr preferRelativeResize="0"/>
          <p:nvPr/>
        </p:nvPicPr>
        <p:blipFill rotWithShape="1">
          <a:blip r:embed="rId6">
            <a:alphaModFix/>
          </a:blip>
          <a:srcRect/>
          <a:stretch/>
        </p:blipFill>
        <p:spPr>
          <a:xfrm>
            <a:off x="8314970" y="4234335"/>
            <a:ext cx="553580" cy="5535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225" y="3485800"/>
            <a:ext cx="2168675" cy="1080300"/>
          </a:xfrm>
          <a:prstGeom prst="rect">
            <a:avLst/>
          </a:prstGeom>
          <a:noFill/>
          <a:ln>
            <a:noFill/>
          </a:ln>
        </p:spPr>
        <p:txBody>
          <a:bodyPr spcFirstLastPara="1" wrap="square" lIns="91425" tIns="91425" rIns="91425" bIns="91425" numCol="1" anchor="b" anchorCtr="0">
            <a:noAutofit/>
          </a:bodyPr>
          <a:lstStyle/>
          <a:p>
            <a:r>
              <a:rPr lang="fr-FR" altLang="fr-FR" dirty="0"/>
              <a:t>Contexte et problématique</a:t>
            </a:r>
          </a:p>
        </p:txBody>
      </p:sp>
      <p:sp>
        <p:nvSpPr>
          <p:cNvPr id="35" name="Google Shape;35;p8"/>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285750" indent="-285750">
              <a:lnSpc>
                <a:spcPct val="100000"/>
              </a:lnSpc>
              <a:buClr>
                <a:schemeClr val="dk1"/>
              </a:buClr>
              <a:buSzPts val="1100"/>
              <a:buFont typeface="Arial"/>
              <a:buChar char="•"/>
            </a:pPr>
            <a:endParaRPr lang="fr-FR" altLang="fr-FR" sz="1800" dirty="0">
              <a:solidFill>
                <a:schemeClr val="tx2"/>
              </a:solidFill>
            </a:endParaRPr>
          </a:p>
          <a:p>
            <a:pPr marL="285750" indent="-285750">
              <a:lnSpc>
                <a:spcPct val="100000"/>
              </a:lnSpc>
              <a:buClr>
                <a:schemeClr val="dk1"/>
              </a:buClr>
              <a:buSzPts val="1100"/>
              <a:buFont typeface="Arial"/>
              <a:buChar char="•"/>
            </a:pPr>
            <a:endParaRPr lang="fr-FR" altLang="fr-FR" sz="1800" dirty="0">
              <a:solidFill>
                <a:schemeClr val="tx2"/>
              </a:solidFill>
            </a:endParaRPr>
          </a:p>
          <a:p>
            <a:pPr marL="285750" indent="-285750">
              <a:lnSpc>
                <a:spcPct val="100000"/>
              </a:lnSpc>
              <a:buClr>
                <a:schemeClr val="dk1"/>
              </a:buClr>
              <a:buSzPts val="1100"/>
              <a:buFont typeface="Arial"/>
              <a:buChar char="•"/>
            </a:pPr>
            <a:endParaRPr lang="fr-FR" altLang="fr-FR" sz="1800" dirty="0">
              <a:solidFill>
                <a:schemeClr val="tx2"/>
              </a:solidFill>
            </a:endParaRPr>
          </a:p>
          <a:p>
            <a:pPr marL="171450" indent="-171450">
              <a:spcAft>
                <a:spcPts val="1600"/>
              </a:spcAft>
              <a:buFont typeface="Arial"/>
              <a:buChar char="•"/>
            </a:pPr>
            <a:endParaRPr lang="fr-FR" dirty="0"/>
          </a:p>
        </p:txBody>
      </p:sp>
      <p:pic>
        <p:nvPicPr>
          <p:cNvPr id="36" name="Google Shape;36;p8"/>
          <p:cNvPicPr preferRelativeResize="0"/>
          <p:nvPr/>
        </p:nvPicPr>
        <p:blipFill rotWithShape="1">
          <a:blip r:embed="rId3">
            <a:alphaModFix/>
          </a:blip>
          <a:srcRect/>
          <a:stretch/>
        </p:blipFill>
        <p:spPr>
          <a:xfrm>
            <a:off x="6667687" y="3370426"/>
            <a:ext cx="2011499" cy="11287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ubTitle" idx="1"/>
          </p:nvPr>
        </p:nvSpPr>
        <p:spPr>
          <a:xfrm>
            <a:off x="2788214" y="392532"/>
            <a:ext cx="6286500" cy="3976200"/>
          </a:xfrm>
          <a:prstGeom prst="rect">
            <a:avLst/>
          </a:prstGeom>
          <a:noFill/>
          <a:ln>
            <a:noFill/>
          </a:ln>
        </p:spPr>
        <p:txBody>
          <a:bodyPr spcFirstLastPara="1" wrap="square" lIns="91425" tIns="91425" rIns="91425" bIns="91425" numCol="1" anchor="t" anchorCtr="0">
            <a:noAutofit/>
          </a:bodyPr>
          <a:lstStyle/>
          <a:p>
            <a:pPr marL="457200" lvl="0" indent="-342900" algn="ctr" rtl="0">
              <a:lnSpc>
                <a:spcPct val="115000"/>
              </a:lnSpc>
              <a:spcBef>
                <a:spcPts val="0"/>
              </a:spcBef>
              <a:spcAft>
                <a:spcPts val="0"/>
              </a:spcAft>
              <a:buSzPts val="1800"/>
              <a:buNone/>
            </a:pPr>
            <a:r>
              <a:rPr lang="fr-FR" altLang="fr-FR" sz="8800"/>
              <a:t>Merci !</a:t>
            </a:r>
            <a:endParaRPr/>
          </a:p>
        </p:txBody>
      </p:sp>
      <p:pic>
        <p:nvPicPr>
          <p:cNvPr id="111" name="Google Shape;111;p19"/>
          <p:cNvPicPr preferRelativeResize="0"/>
          <p:nvPr/>
        </p:nvPicPr>
        <p:blipFill rotWithShape="1">
          <a:blip r:embed="rId3">
            <a:alphaModFix/>
          </a:blip>
          <a:srcRect/>
          <a:stretch/>
        </p:blipFill>
        <p:spPr>
          <a:xfrm>
            <a:off x="3356198" y="1897167"/>
            <a:ext cx="4895887" cy="27638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0" y="3485800"/>
            <a:ext cx="2199900" cy="1080300"/>
          </a:xfrm>
          <a:prstGeom prst="rect">
            <a:avLst/>
          </a:prstGeom>
          <a:noFill/>
          <a:ln>
            <a:noFill/>
          </a:ln>
        </p:spPr>
        <p:txBody>
          <a:bodyPr spcFirstLastPara="1" wrap="square" lIns="91425" tIns="91425" rIns="91425" bIns="91425" numCol="1" anchor="b" anchorCtr="0">
            <a:noAutofit/>
          </a:bodyPr>
          <a:lstStyle/>
          <a:p>
            <a:pPr marL="0" lvl="0" indent="0" algn="r" rtl="0">
              <a:lnSpc>
                <a:spcPct val="100000"/>
              </a:lnSpc>
              <a:spcBef>
                <a:spcPts val="0"/>
              </a:spcBef>
              <a:spcAft>
                <a:spcPts val="0"/>
              </a:spcAft>
              <a:buSzPts val="2800"/>
              <a:buNone/>
            </a:pPr>
            <a:r>
              <a:rPr lang="fr-FR" altLang="fr-FR"/>
              <a:t>Objectifs </a:t>
            </a:r>
            <a:endParaRPr/>
          </a:p>
        </p:txBody>
      </p:sp>
      <p:sp>
        <p:nvSpPr>
          <p:cNvPr id="61" name="Google Shape;61;p12"/>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171450" lvl="0" indent="-171450" algn="l">
              <a:lnSpc>
                <a:spcPct val="115000"/>
              </a:lnSpc>
              <a:spcBef>
                <a:spcPts val="1600"/>
              </a:spcBef>
              <a:spcAft>
                <a:spcPts val="0"/>
              </a:spcAft>
              <a:buFont typeface="Arial" panose="020B0604020202020204" pitchFamily="34" charset="0"/>
              <a:buChar char="•"/>
            </a:pPr>
            <a:endParaRPr lang="fr-FR" sz="1800" dirty="0"/>
          </a:p>
          <a:p>
            <a:pPr marL="285750" indent="-285750">
              <a:spcBef>
                <a:spcPts val="1600"/>
              </a:spcBef>
              <a:buFont typeface="Arial"/>
              <a:buChar char="•"/>
            </a:pPr>
            <a:endParaRPr lang="fr-FR" sz="1800" dirty="0"/>
          </a:p>
          <a:p>
            <a:pPr marL="0" indent="0">
              <a:spcBef>
                <a:spcPts val="1600"/>
              </a:spcBef>
            </a:pPr>
            <a:endParaRPr sz="2000" dirty="0"/>
          </a:p>
          <a:p>
            <a:pPr marL="0" lvl="0" indent="0" algn="l" rtl="0">
              <a:lnSpc>
                <a:spcPct val="115000"/>
              </a:lnSpc>
              <a:spcBef>
                <a:spcPts val="1600"/>
              </a:spcBef>
              <a:spcAft>
                <a:spcPts val="0"/>
              </a:spcAft>
              <a:buSzPts val="1800"/>
              <a:buNone/>
            </a:pPr>
            <a:endParaRPr sz="2000" dirty="0"/>
          </a:p>
          <a:p>
            <a:pPr marL="0" lvl="0" indent="0" algn="l" rtl="0">
              <a:lnSpc>
                <a:spcPct val="115000"/>
              </a:lnSpc>
              <a:spcBef>
                <a:spcPts val="1600"/>
              </a:spcBef>
              <a:spcAft>
                <a:spcPts val="0"/>
              </a:spcAft>
              <a:buSzPts val="1800"/>
              <a:buNone/>
            </a:pPr>
            <a:endParaRPr sz="2000" dirty="0"/>
          </a:p>
          <a:p>
            <a:pPr marL="0" lvl="0" indent="0" algn="l" rtl="0">
              <a:lnSpc>
                <a:spcPct val="115000"/>
              </a:lnSpc>
              <a:spcBef>
                <a:spcPts val="1600"/>
              </a:spcBef>
              <a:spcAft>
                <a:spcPts val="1600"/>
              </a:spcAft>
              <a:buSzPts val="1800"/>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0" y="3485800"/>
            <a:ext cx="2199900" cy="1080300"/>
          </a:xfrm>
          <a:prstGeom prst="rect">
            <a:avLst/>
          </a:prstGeom>
          <a:noFill/>
          <a:ln>
            <a:noFill/>
          </a:ln>
        </p:spPr>
        <p:txBody>
          <a:bodyPr spcFirstLastPara="1" wrap="square" lIns="91425" tIns="91425" rIns="91425" bIns="91425" numCol="1" anchor="b" anchorCtr="0">
            <a:noAutofit/>
          </a:bodyPr>
          <a:lstStyle/>
          <a:p>
            <a:pPr marL="0" lvl="0" indent="0" algn="r" rtl="0">
              <a:lnSpc>
                <a:spcPct val="100000"/>
              </a:lnSpc>
              <a:spcBef>
                <a:spcPts val="0"/>
              </a:spcBef>
              <a:spcAft>
                <a:spcPts val="0"/>
              </a:spcAft>
              <a:buSzPts val="2800"/>
              <a:buNone/>
            </a:pPr>
            <a:r>
              <a:rPr lang="fr-FR" altLang="fr-FR"/>
              <a:t>Sommaire</a:t>
            </a:r>
            <a:endParaRPr/>
          </a:p>
        </p:txBody>
      </p:sp>
      <p:sp>
        <p:nvSpPr>
          <p:cNvPr id="67" name="Google Shape;67;p13"/>
          <p:cNvSpPr txBox="1">
            <a:spLocks noGrp="1"/>
          </p:cNvSpPr>
          <p:nvPr>
            <p:ph type="subTitle" idx="1"/>
          </p:nvPr>
        </p:nvSpPr>
        <p:spPr>
          <a:xfrm>
            <a:off x="2319538" y="703812"/>
            <a:ext cx="6254750" cy="3317388"/>
          </a:xfrm>
          <a:prstGeom prst="rect">
            <a:avLst/>
          </a:prstGeom>
          <a:noFill/>
          <a:ln>
            <a:noFill/>
          </a:ln>
        </p:spPr>
        <p:txBody>
          <a:bodyPr spcFirstLastPara="1" wrap="square" lIns="91425" tIns="91425" rIns="91425" bIns="91425" numCol="1" anchor="t" anchorCtr="0">
            <a:noAutofit/>
          </a:bodyPr>
          <a:lstStyle/>
          <a:p>
            <a:pPr indent="-457200">
              <a:spcBef>
                <a:spcPts val="1600"/>
              </a:spcBef>
              <a:buAutoNum type="arabicPeriod"/>
            </a:pPr>
            <a:endParaRPr lang="fr-FR" dirty="0"/>
          </a:p>
          <a:p>
            <a:pPr indent="-457200">
              <a:lnSpc>
                <a:spcPct val="114999"/>
              </a:lnSpc>
              <a:spcBef>
                <a:spcPts val="1600"/>
              </a:spcBef>
              <a:buAutoNum type="arabicPeriod"/>
            </a:pPr>
            <a:r>
              <a:rPr lang="fr-FR" dirty="0"/>
              <a:t>Présentation du projet (le client, le produit, besoins fonctionnels côté client, besoins fonctionnels côté restaurateur)</a:t>
            </a:r>
          </a:p>
          <a:p>
            <a:pPr indent="-457200">
              <a:lnSpc>
                <a:spcPct val="114999"/>
              </a:lnSpc>
              <a:spcBef>
                <a:spcPts val="1600"/>
              </a:spcBef>
              <a:buAutoNum type="arabicPeriod"/>
            </a:pPr>
            <a:r>
              <a:rPr lang="fr-FR" dirty="0"/>
              <a:t>Définition des technologies utilisées ( quels outils de développement ? Pour développer quoi ?)</a:t>
            </a:r>
          </a:p>
          <a:p>
            <a:pPr indent="-457200">
              <a:lnSpc>
                <a:spcPct val="114999"/>
              </a:lnSpc>
              <a:spcBef>
                <a:spcPts val="1600"/>
              </a:spcBef>
              <a:buAutoNum type="arabicPeriod"/>
            </a:pPr>
            <a:r>
              <a:rPr lang="fr-FR" dirty="0"/>
              <a:t>Méthodologie du projet utilisée ( Soyons agile)</a:t>
            </a:r>
          </a:p>
          <a:p>
            <a:pPr indent="-457200">
              <a:lnSpc>
                <a:spcPct val="114999"/>
              </a:lnSpc>
              <a:spcBef>
                <a:spcPts val="1600"/>
              </a:spcBef>
              <a:buAutoNum type="arabicPeriod"/>
            </a:pPr>
            <a:r>
              <a:rPr lang="fr-FR" dirty="0">
                <a:solidFill>
                  <a:srgbClr val="073763"/>
                </a:solidFill>
              </a:rPr>
              <a:t>Point sur la communication (en interne, et avec le client)</a:t>
            </a:r>
          </a:p>
          <a:p>
            <a:pPr marL="457200" lvl="0" indent="-457200" algn="l">
              <a:lnSpc>
                <a:spcPct val="114999"/>
              </a:lnSpc>
              <a:spcBef>
                <a:spcPts val="1600"/>
              </a:spcBef>
              <a:spcAft>
                <a:spcPts val="0"/>
              </a:spcAft>
              <a:buSzPts val="1800"/>
              <a:buAutoNum type="arabicPeriod"/>
            </a:pPr>
            <a:r>
              <a:rPr lang="fr-FR" dirty="0"/>
              <a:t>Conclusion</a:t>
            </a:r>
          </a:p>
          <a:p>
            <a:pPr marL="457200" lvl="0" indent="-457200" algn="l" rtl="0">
              <a:lnSpc>
                <a:spcPct val="114999"/>
              </a:lnSpc>
              <a:spcBef>
                <a:spcPts val="1600"/>
              </a:spcBef>
              <a:spcAft>
                <a:spcPts val="0"/>
              </a:spcAft>
              <a:buSzPts val="1800"/>
              <a:buAutoNum type="arabicPeriod"/>
            </a:pPr>
            <a:endParaRPr lang="fr-FR" dirty="0"/>
          </a:p>
          <a:p>
            <a:pPr marL="457200" lvl="0" indent="-457200" algn="l" rtl="0">
              <a:lnSpc>
                <a:spcPct val="114999"/>
              </a:lnSpc>
              <a:spcBef>
                <a:spcPts val="1600"/>
              </a:spcBef>
              <a:buSzPts val="1800"/>
              <a:buAutoNum type="arabicPeriod"/>
            </a:pPr>
            <a:endParaRPr lang="fr-FR" sz="1800" dirty="0"/>
          </a:p>
          <a:p>
            <a:pPr>
              <a:spcBef>
                <a:spcPts val="1600"/>
              </a:spcBef>
            </a:pPr>
            <a:endParaRPr lang="fr-FR" sz="2000" dirty="0"/>
          </a:p>
          <a:p>
            <a:pPr>
              <a:spcBef>
                <a:spcPts val="1600"/>
              </a:spcBef>
            </a:pPr>
            <a:endParaRPr lang="fr-FR" sz="2000" dirty="0"/>
          </a:p>
          <a:p>
            <a:pPr>
              <a:spcBef>
                <a:spcPts val="1600"/>
              </a:spcBef>
              <a:spcAft>
                <a:spcPts val="1600"/>
              </a:spcAft>
            </a:pPr>
            <a:endParaRPr lang="fr-F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0" y="3611050"/>
            <a:ext cx="2199900" cy="955050"/>
          </a:xfrm>
          <a:prstGeom prst="rect">
            <a:avLst/>
          </a:prstGeom>
          <a:noFill/>
          <a:ln>
            <a:noFill/>
          </a:ln>
        </p:spPr>
        <p:txBody>
          <a:bodyPr spcFirstLastPara="1" wrap="square" lIns="91425" tIns="91425" rIns="91425" bIns="91425" numCol="1" anchor="b" anchorCtr="0">
            <a:noAutofit/>
          </a:bodyPr>
          <a:lstStyle/>
          <a:p>
            <a:pPr marL="342900" indent="-342900">
              <a:buAutoNum type="arabicPeriod"/>
            </a:pPr>
            <a:r>
              <a:rPr lang="fr-FR" sz="1800" dirty="0">
                <a:solidFill>
                  <a:schemeClr val="bg1"/>
                </a:solidFill>
              </a:rPr>
              <a:t>1. Présentation du projet </a:t>
            </a:r>
          </a:p>
        </p:txBody>
      </p:sp>
      <p:sp>
        <p:nvSpPr>
          <p:cNvPr id="80" name="Google Shape;80;p15"/>
          <p:cNvSpPr txBox="1">
            <a:spLocks noGrp="1"/>
          </p:cNvSpPr>
          <p:nvPr>
            <p:ph type="subTitle" idx="1"/>
          </p:nvPr>
        </p:nvSpPr>
        <p:spPr>
          <a:xfrm>
            <a:off x="2390975" y="632375"/>
            <a:ext cx="6286500" cy="3976200"/>
          </a:xfrm>
          <a:prstGeom prst="rect">
            <a:avLst/>
          </a:prstGeom>
          <a:noFill/>
          <a:ln>
            <a:noFill/>
          </a:ln>
        </p:spPr>
        <p:txBody>
          <a:bodyPr spcFirstLastPara="1" wrap="square" lIns="91425" tIns="91425" rIns="91425" bIns="91425" numCol="1" anchor="t" anchorCtr="0">
            <a:noAutofit/>
          </a:bodyPr>
          <a:lstStyle/>
          <a:p>
            <a:pPr marL="101600" indent="0">
              <a:lnSpc>
                <a:spcPct val="114999"/>
              </a:lnSpc>
              <a:spcBef>
                <a:spcPts val="1600"/>
              </a:spcBef>
              <a:buSzPts val="2000"/>
            </a:pPr>
            <a:r>
              <a:rPr lang="fr-FR" altLang="fr-FR" dirty="0">
                <a:solidFill>
                  <a:srgbClr val="05294A"/>
                </a:solidFill>
              </a:rPr>
              <a:t>Le client voudrait faire développer un "Menu maker" : un site permettant aux restaurateurs d'afficher, de mettre en page, de publier, et de choisir eux-mêmes, la mise en forme de leurs menus, très facilement, en quelques clics...</a:t>
            </a:r>
          </a:p>
          <a:p>
            <a:pPr marL="101600" indent="0">
              <a:lnSpc>
                <a:spcPct val="114999"/>
              </a:lnSpc>
              <a:spcBef>
                <a:spcPts val="1600"/>
              </a:spcBef>
              <a:buSzPts val="2000"/>
            </a:pPr>
            <a:r>
              <a:rPr lang="fr-FR" altLang="fr-FR" sz="1200" u="sng" dirty="0">
                <a:solidFill>
                  <a:schemeClr val="tx2">
                    <a:lumMod val="75000"/>
                  </a:schemeClr>
                </a:solidFill>
              </a:rPr>
              <a:t>Besoins fonctionnels du restaurateur:</a:t>
            </a:r>
          </a:p>
          <a:p>
            <a:pPr marL="101600" indent="0">
              <a:lnSpc>
                <a:spcPct val="114999"/>
              </a:lnSpc>
              <a:spcBef>
                <a:spcPts val="1600"/>
              </a:spcBef>
              <a:buSzPts val="2000"/>
            </a:pPr>
            <a:endParaRPr lang="fr-FR" altLang="fr-FR" sz="1400" dirty="0">
              <a:solidFill>
                <a:schemeClr val="tx2">
                  <a:lumMod val="75000"/>
                </a:schemeClr>
              </a:solidFill>
            </a:endParaRPr>
          </a:p>
          <a:p>
            <a:pPr marL="444500" lvl="0" algn="l">
              <a:lnSpc>
                <a:spcPct val="114999"/>
              </a:lnSpc>
              <a:spcBef>
                <a:spcPts val="1600"/>
              </a:spcBef>
              <a:spcAft>
                <a:spcPts val="0"/>
              </a:spcAft>
              <a:buSzPts val="2000"/>
              <a:buFont typeface="Arial"/>
              <a:buChar char="•"/>
            </a:pPr>
            <a:endParaRPr lang="fr-FR" sz="2000" dirty="0">
              <a:solidFill>
                <a:schemeClr val="tx2">
                  <a:lumMod val="75000"/>
                </a:schemeClr>
              </a:solidFill>
            </a:endParaRPr>
          </a:p>
          <a:p>
            <a:pPr marL="444500">
              <a:spcBef>
                <a:spcPts val="1600"/>
              </a:spcBef>
              <a:buClr>
                <a:srgbClr val="FF6B03"/>
              </a:buClr>
              <a:buFont typeface="Arial"/>
              <a:buChar char="•"/>
            </a:pPr>
            <a:endParaRPr sz="2000" dirty="0">
              <a:solidFill>
                <a:srgbClr val="05294A"/>
              </a:solidFill>
            </a:endParaRPr>
          </a:p>
          <a:p>
            <a:pPr lvl="0" algn="l" rtl="0">
              <a:lnSpc>
                <a:spcPct val="115000"/>
              </a:lnSpc>
              <a:spcBef>
                <a:spcPts val="1600"/>
              </a:spcBef>
              <a:spcAft>
                <a:spcPts val="0"/>
              </a:spcAft>
              <a:buClr>
                <a:srgbClr val="000000"/>
              </a:buClr>
              <a:buSzPts val="1800"/>
              <a:buFont typeface="Arial"/>
              <a:buNone/>
            </a:pPr>
            <a:endParaRPr sz="2000"/>
          </a:p>
          <a:p>
            <a:pPr marL="0" lvl="0" indent="0" algn="l" rtl="0">
              <a:lnSpc>
                <a:spcPct val="115000"/>
              </a:lnSpc>
              <a:spcBef>
                <a:spcPts val="1600"/>
              </a:spcBef>
              <a:spcAft>
                <a:spcPts val="0"/>
              </a:spcAft>
              <a:buSzPts val="1800"/>
              <a:buNone/>
            </a:pPr>
            <a:endParaRPr sz="2000"/>
          </a:p>
          <a:p>
            <a:pPr marL="0" lvl="0" indent="0" algn="l" rtl="0">
              <a:lnSpc>
                <a:spcPct val="115000"/>
              </a:lnSpc>
              <a:spcBef>
                <a:spcPts val="1600"/>
              </a:spcBef>
              <a:spcAft>
                <a:spcPts val="0"/>
              </a:spcAft>
              <a:buSzPts val="1800"/>
              <a:buNone/>
            </a:pPr>
            <a:endParaRPr sz="2000"/>
          </a:p>
          <a:p>
            <a:pPr marL="0" lvl="0" indent="0" algn="l" rtl="0">
              <a:lnSpc>
                <a:spcPct val="115000"/>
              </a:lnSpc>
              <a:spcBef>
                <a:spcPts val="1600"/>
              </a:spcBef>
              <a:spcAft>
                <a:spcPts val="0"/>
              </a:spcAft>
              <a:buSzPts val="1800"/>
              <a:buNone/>
            </a:pPr>
            <a:endParaRPr sz="2000"/>
          </a:p>
          <a:p>
            <a:pPr marL="0" lvl="0" indent="0" algn="l" rtl="0">
              <a:lnSpc>
                <a:spcPct val="115000"/>
              </a:lnSpc>
              <a:spcBef>
                <a:spcPts val="1600"/>
              </a:spcBef>
              <a:buSzPts val="1800"/>
              <a:buNone/>
            </a:pPr>
            <a:endParaRPr sz="2000"/>
          </a:p>
          <a:p>
            <a:pPr indent="0">
              <a:spcBef>
                <a:spcPts val="1600"/>
              </a:spcBef>
              <a:spcAft>
                <a:spcPts val="1600"/>
              </a:spcAft>
            </a:pPr>
            <a:endParaRPr lang="fr-FR" sz="2000"/>
          </a:p>
        </p:txBody>
      </p:sp>
      <p:sp>
        <p:nvSpPr>
          <p:cNvPr id="2" name="ZoneTexte 1">
            <a:extLst>
              <a:ext uri="{FF2B5EF4-FFF2-40B4-BE49-F238E27FC236}">
                <a16:creationId xmlns:a16="http://schemas.microsoft.com/office/drawing/2014/main" id="{62596A0E-89F4-86FC-7633-F7ED4CC5F7C0}"/>
              </a:ext>
            </a:extLst>
          </p:cNvPr>
          <p:cNvSpPr txBox="1"/>
          <p:nvPr/>
        </p:nvSpPr>
        <p:spPr>
          <a:xfrm>
            <a:off x="4296171" y="9921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graphicFrame>
        <p:nvGraphicFramePr>
          <p:cNvPr id="3" name="Tableau 2">
            <a:extLst>
              <a:ext uri="{FF2B5EF4-FFF2-40B4-BE49-F238E27FC236}">
                <a16:creationId xmlns:a16="http://schemas.microsoft.com/office/drawing/2014/main" id="{86D176B1-0D8F-7D7E-F8E0-EF299E59EB2A}"/>
              </a:ext>
            </a:extLst>
          </p:cNvPr>
          <p:cNvGraphicFramePr>
            <a:graphicFrameLocks noGrp="1"/>
          </p:cNvGraphicFramePr>
          <p:nvPr>
            <p:extLst>
              <p:ext uri="{D42A27DB-BD31-4B8C-83A1-F6EECF244321}">
                <p14:modId xmlns:p14="http://schemas.microsoft.com/office/powerpoint/2010/main" val="2985420592"/>
              </p:ext>
            </p:extLst>
          </p:nvPr>
        </p:nvGraphicFramePr>
        <p:xfrm>
          <a:off x="2502687" y="1913672"/>
          <a:ext cx="6278450" cy="2613311"/>
        </p:xfrm>
        <a:graphic>
          <a:graphicData uri="http://schemas.openxmlformats.org/drawingml/2006/table">
            <a:tbl>
              <a:tblPr firstRow="1" bandRow="1">
                <a:tableStyleId>{5C22544A-7EE6-4342-B048-85BDC9FD1C3A}</a:tableStyleId>
              </a:tblPr>
              <a:tblGrid>
                <a:gridCol w="1851338">
                  <a:extLst>
                    <a:ext uri="{9D8B030D-6E8A-4147-A177-3AD203B41FA5}">
                      <a16:colId xmlns:a16="http://schemas.microsoft.com/office/drawing/2014/main" val="4055648691"/>
                    </a:ext>
                  </a:extLst>
                </a:gridCol>
                <a:gridCol w="1891584">
                  <a:extLst>
                    <a:ext uri="{9D8B030D-6E8A-4147-A177-3AD203B41FA5}">
                      <a16:colId xmlns:a16="http://schemas.microsoft.com/office/drawing/2014/main" val="3356373521"/>
                    </a:ext>
                  </a:extLst>
                </a:gridCol>
                <a:gridCol w="1267764">
                  <a:extLst>
                    <a:ext uri="{9D8B030D-6E8A-4147-A177-3AD203B41FA5}">
                      <a16:colId xmlns:a16="http://schemas.microsoft.com/office/drawing/2014/main" val="3246502532"/>
                    </a:ext>
                  </a:extLst>
                </a:gridCol>
                <a:gridCol w="1267764">
                  <a:extLst>
                    <a:ext uri="{9D8B030D-6E8A-4147-A177-3AD203B41FA5}">
                      <a16:colId xmlns:a16="http://schemas.microsoft.com/office/drawing/2014/main" val="752575238"/>
                    </a:ext>
                  </a:extLst>
                </a:gridCol>
              </a:tblGrid>
              <a:tr h="814991">
                <a:tc>
                  <a:txBody>
                    <a:bodyPr/>
                    <a:lstStyle/>
                    <a:p>
                      <a:pPr lvl="0">
                        <a:buNone/>
                      </a:pPr>
                      <a:r>
                        <a:rPr lang="fr-FR" dirty="0"/>
                        <a:t> Créer un menu</a:t>
                      </a:r>
                    </a:p>
                  </a:txBody>
                  <a:tcPr/>
                </a:tc>
                <a:tc>
                  <a:txBody>
                    <a:bodyPr/>
                    <a:lstStyle/>
                    <a:p>
                      <a:pPr lvl="0">
                        <a:buNone/>
                      </a:pPr>
                      <a:r>
                        <a:rPr lang="fr-FR" dirty="0"/>
                        <a:t>Personnaliser un menu</a:t>
                      </a:r>
                    </a:p>
                  </a:txBody>
                  <a:tcPr/>
                </a:tc>
                <a:tc>
                  <a:txBody>
                    <a:bodyPr/>
                    <a:lstStyle/>
                    <a:p>
                      <a:pPr lvl="0">
                        <a:buNone/>
                      </a:pPr>
                      <a:r>
                        <a:rPr lang="fr-FR" dirty="0"/>
                        <a:t>Diffuser un menu</a:t>
                      </a:r>
                    </a:p>
                  </a:txBody>
                  <a:tcPr/>
                </a:tc>
                <a:tc>
                  <a:txBody>
                    <a:bodyPr/>
                    <a:lstStyle/>
                    <a:p>
                      <a:pPr lvl="0">
                        <a:buNone/>
                      </a:pPr>
                      <a:r>
                        <a:rPr lang="fr-FR" dirty="0"/>
                        <a:t>Imprimer un menu</a:t>
                      </a:r>
                    </a:p>
                  </a:txBody>
                  <a:tcPr/>
                </a:tc>
                <a:extLst>
                  <a:ext uri="{0D108BD9-81ED-4DB2-BD59-A6C34878D82A}">
                    <a16:rowId xmlns:a16="http://schemas.microsoft.com/office/drawing/2014/main" val="3200188636"/>
                  </a:ext>
                </a:extLst>
              </a:tr>
              <a:tr h="370840">
                <a:tc>
                  <a:txBody>
                    <a:bodyPr/>
                    <a:lstStyle/>
                    <a:p>
                      <a:pPr marL="285750" indent="-285750">
                        <a:buFont typeface="Calibri"/>
                        <a:buChar char="-"/>
                      </a:pPr>
                      <a:r>
                        <a:rPr lang="fr-FR" sz="1000" dirty="0">
                          <a:latin typeface="Montserrat"/>
                        </a:rPr>
                        <a:t>Ajouter le nom des plats par catégorie</a:t>
                      </a:r>
                    </a:p>
                  </a:txBody>
                  <a:tcPr/>
                </a:tc>
                <a:tc>
                  <a:txBody>
                    <a:bodyPr/>
                    <a:lstStyle/>
                    <a:p>
                      <a:pPr marL="171450" indent="-171450">
                        <a:buFont typeface="Calibri"/>
                        <a:buChar char="-"/>
                      </a:pPr>
                      <a:r>
                        <a:rPr lang="fr-FR" sz="1000" dirty="0">
                          <a:latin typeface="Montserrat"/>
                        </a:rPr>
                        <a:t>Enregistrer les contraintes en terme de </a:t>
                      </a:r>
                      <a:r>
                        <a:rPr lang="fr-FR" sz="1000" dirty="0" err="1">
                          <a:latin typeface="Montserrat"/>
                        </a:rPr>
                        <a:t>branding</a:t>
                      </a:r>
                      <a:r>
                        <a:rPr lang="fr-FR" sz="1000" dirty="0">
                          <a:latin typeface="Montserrat"/>
                        </a:rPr>
                        <a:t>, comme le logo</a:t>
                      </a:r>
                    </a:p>
                  </a:txBody>
                  <a:tcPr/>
                </a:tc>
                <a:tc>
                  <a:txBody>
                    <a:bodyPr/>
                    <a:lstStyle/>
                    <a:p>
                      <a:pPr marL="285750" indent="-285750">
                        <a:buFont typeface="Calibri"/>
                        <a:buChar char="-"/>
                      </a:pPr>
                      <a:r>
                        <a:rPr lang="fr-FR" sz="1000" dirty="0">
                          <a:latin typeface="Montserrat"/>
                        </a:rPr>
                        <a:t>Exporter le menu en PDF</a:t>
                      </a:r>
                    </a:p>
                    <a:p>
                      <a:pPr marL="0" lvl="0" indent="0">
                        <a:buNone/>
                      </a:pPr>
                      <a:endParaRPr lang="fr-FR" sz="1000" dirty="0">
                        <a:latin typeface="Montserrat"/>
                      </a:endParaRPr>
                    </a:p>
                  </a:txBody>
                  <a:tcPr/>
                </a:tc>
                <a:tc>
                  <a:txBody>
                    <a:bodyPr/>
                    <a:lstStyle/>
                    <a:p>
                      <a:pPr marL="285750" indent="-285750">
                        <a:buFont typeface="Calibri"/>
                        <a:buChar char="-"/>
                      </a:pPr>
                      <a:r>
                        <a:rPr lang="fr-FR" sz="1000" dirty="0">
                          <a:latin typeface="Montserrat"/>
                        </a:rPr>
                        <a:t>Imprimer le menu depuis son ordinateur</a:t>
                      </a:r>
                    </a:p>
                  </a:txBody>
                  <a:tcPr/>
                </a:tc>
                <a:extLst>
                  <a:ext uri="{0D108BD9-81ED-4DB2-BD59-A6C34878D82A}">
                    <a16:rowId xmlns:a16="http://schemas.microsoft.com/office/drawing/2014/main" val="1346170490"/>
                  </a:ext>
                </a:extLst>
              </a:tr>
              <a:tr h="370840">
                <a:tc>
                  <a:txBody>
                    <a:bodyPr/>
                    <a:lstStyle/>
                    <a:p>
                      <a:pPr marL="171450" lvl="0" indent="-171450">
                        <a:buFont typeface="Calibri"/>
                        <a:buChar char="-"/>
                      </a:pPr>
                      <a:r>
                        <a:rPr lang="fr-FR" sz="1000" b="0" i="0" u="none" strike="noStrike" noProof="0" dirty="0">
                          <a:solidFill>
                            <a:srgbClr val="000000"/>
                          </a:solidFill>
                          <a:latin typeface="Montserrat"/>
                        </a:rPr>
                        <a:t>Ajouter le prix des plats</a:t>
                      </a:r>
                      <a:endParaRPr lang="fr-FR" sz="1000">
                        <a:latin typeface="Montserrat"/>
                      </a:endParaRPr>
                    </a:p>
                  </a:txBody>
                  <a:tcPr/>
                </a:tc>
                <a:tc>
                  <a:txBody>
                    <a:bodyPr/>
                    <a:lstStyle/>
                    <a:p>
                      <a:pPr marL="285750" indent="-285750">
                        <a:buFont typeface="Calibri"/>
                        <a:buChar char="-"/>
                      </a:pPr>
                      <a:r>
                        <a:rPr lang="fr-FR" sz="1000" dirty="0">
                          <a:latin typeface="Montserrat"/>
                        </a:rPr>
                        <a:t>Choisir de façon dynamique la police et la couleur</a:t>
                      </a:r>
                    </a:p>
                  </a:txBody>
                  <a:tcPr/>
                </a:tc>
                <a:tc>
                  <a:txBody>
                    <a:bodyPr/>
                    <a:lstStyle/>
                    <a:p>
                      <a:pPr marL="285750" indent="-285750">
                        <a:buFont typeface="Calibri"/>
                        <a:buChar char="-"/>
                      </a:pPr>
                      <a:r>
                        <a:rPr lang="fr-FR" sz="1000" dirty="0">
                          <a:latin typeface="Montserrat"/>
                        </a:rPr>
                        <a:t>Diffuser le menu sur Deliveroo</a:t>
                      </a:r>
                    </a:p>
                  </a:txBody>
                  <a:tcPr/>
                </a:tc>
                <a:tc>
                  <a:txBody>
                    <a:bodyPr/>
                    <a:lstStyle/>
                    <a:p>
                      <a:endParaRPr lang="fr-FR"/>
                    </a:p>
                  </a:txBody>
                  <a:tcPr/>
                </a:tc>
                <a:extLst>
                  <a:ext uri="{0D108BD9-81ED-4DB2-BD59-A6C34878D82A}">
                    <a16:rowId xmlns:a16="http://schemas.microsoft.com/office/drawing/2014/main" val="562886041"/>
                  </a:ext>
                </a:extLst>
              </a:tr>
              <a:tr h="370840">
                <a:tc>
                  <a:txBody>
                    <a:bodyPr/>
                    <a:lstStyle/>
                    <a:p>
                      <a:pPr marL="171450" lvl="0" indent="-171450">
                        <a:buFont typeface="Calibri"/>
                        <a:buChar char="-"/>
                      </a:pPr>
                      <a:r>
                        <a:rPr lang="fr-FR" sz="1000" b="0" i="0" u="none" strike="noStrike" noProof="0" dirty="0">
                          <a:solidFill>
                            <a:srgbClr val="000000"/>
                          </a:solidFill>
                          <a:latin typeface="Montserrat"/>
                        </a:rPr>
                        <a:t>Ajouter la description des plats</a:t>
                      </a:r>
                      <a:endParaRPr lang="fr-FR" sz="1000">
                        <a:latin typeface="Montserrat"/>
                      </a:endParaRPr>
                    </a:p>
                  </a:txBody>
                  <a:tcPr/>
                </a:tc>
                <a:tc>
                  <a:txBody>
                    <a:bodyPr/>
                    <a:lstStyle/>
                    <a:p>
                      <a:pPr marL="0" indent="0">
                        <a:buNone/>
                      </a:pPr>
                      <a:endParaRPr lang="fr-FR"/>
                    </a:p>
                  </a:txBody>
                  <a:tcPr/>
                </a:tc>
                <a:tc>
                  <a:txBody>
                    <a:bodyPr/>
                    <a:lstStyle/>
                    <a:p>
                      <a:pPr marL="285750" indent="-285750">
                        <a:buFont typeface="Calibri"/>
                        <a:buChar char="-"/>
                      </a:pPr>
                      <a:r>
                        <a:rPr lang="fr-FR" sz="1000" dirty="0">
                          <a:latin typeface="Montserrat"/>
                        </a:rPr>
                        <a:t>Partager le menu sur Instagram</a:t>
                      </a:r>
                    </a:p>
                  </a:txBody>
                  <a:tcPr/>
                </a:tc>
                <a:tc>
                  <a:txBody>
                    <a:bodyPr/>
                    <a:lstStyle/>
                    <a:p>
                      <a:endParaRPr lang="fr-FR"/>
                    </a:p>
                  </a:txBody>
                  <a:tcPr/>
                </a:tc>
                <a:extLst>
                  <a:ext uri="{0D108BD9-81ED-4DB2-BD59-A6C34878D82A}">
                    <a16:rowId xmlns:a16="http://schemas.microsoft.com/office/drawing/2014/main" val="232247454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FADA13BD-6A87-0104-DACB-BA6523401835}"/>
              </a:ext>
            </a:extLst>
          </p:cNvPr>
          <p:cNvSpPr>
            <a:spLocks noGrp="1"/>
          </p:cNvSpPr>
          <p:nvPr>
            <p:ph type="subTitle" idx="1"/>
          </p:nvPr>
        </p:nvSpPr>
        <p:spPr/>
        <p:txBody>
          <a:bodyPr/>
          <a:lstStyle/>
          <a:p>
            <a:endParaRPr lang="fr-FR"/>
          </a:p>
          <a:p>
            <a:pPr>
              <a:lnSpc>
                <a:spcPct val="114999"/>
              </a:lnSpc>
            </a:pPr>
            <a:endParaRPr lang="fr-FR" dirty="0"/>
          </a:p>
        </p:txBody>
      </p:sp>
      <p:sp>
        <p:nvSpPr>
          <p:cNvPr id="5" name="Google Shape;80;p15">
            <a:extLst>
              <a:ext uri="{FF2B5EF4-FFF2-40B4-BE49-F238E27FC236}">
                <a16:creationId xmlns:a16="http://schemas.microsoft.com/office/drawing/2014/main" id="{FF467C69-6934-2F5C-850B-91122ADE2BE8}"/>
              </a:ext>
            </a:extLst>
          </p:cNvPr>
          <p:cNvSpPr txBox="1">
            <a:spLocks/>
          </p:cNvSpPr>
          <p:nvPr/>
        </p:nvSpPr>
        <p:spPr>
          <a:xfrm>
            <a:off x="2456063" y="681587"/>
            <a:ext cx="6286500" cy="39762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None/>
              <a:defRPr sz="11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2pPr>
            <a:lvl3pPr marL="1371600" marR="0" lvl="2"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3pPr>
            <a:lvl4pPr marL="1828800" marR="0" lvl="3"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4pPr>
            <a:lvl5pPr marL="2286000" marR="0" lvl="4"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5pPr>
            <a:lvl6pPr marL="2743200" marR="0" lvl="5"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6pPr>
            <a:lvl7pPr marL="3200400" marR="0" lvl="6"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7pPr>
            <a:lvl8pPr marL="3657600" marR="0" lvl="7" indent="-317500" algn="l" rtl="0">
              <a:lnSpc>
                <a:spcPct val="115000"/>
              </a:lnSpc>
              <a:spcBef>
                <a:spcPts val="1600"/>
              </a:spcBef>
              <a:spcAft>
                <a:spcPts val="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8pPr>
            <a:lvl9pPr marL="4114800" marR="0" lvl="8" indent="-317500" algn="l" rtl="0">
              <a:lnSpc>
                <a:spcPct val="115000"/>
              </a:lnSpc>
              <a:spcBef>
                <a:spcPts val="1600"/>
              </a:spcBef>
              <a:spcAft>
                <a:spcPts val="1600"/>
              </a:spcAft>
              <a:buClr>
                <a:schemeClr val="dk2"/>
              </a:buClr>
              <a:buSzPts val="1400"/>
              <a:buFont typeface="Montserrat Medium"/>
              <a:buNone/>
              <a:defRPr sz="1100" b="0" i="0" u="none" strike="noStrike" cap="none">
                <a:solidFill>
                  <a:schemeClr val="lt2"/>
                </a:solidFill>
                <a:latin typeface="Montserrat Medium"/>
                <a:ea typeface="Montserrat Medium"/>
                <a:cs typeface="Montserrat Medium"/>
                <a:sym typeface="Montserrat Medium"/>
              </a:defRPr>
            </a:lvl9pPr>
          </a:lstStyle>
          <a:p>
            <a:pPr marL="0" indent="0">
              <a:spcBef>
                <a:spcPts val="1600"/>
              </a:spcBef>
              <a:buClr>
                <a:srgbClr val="000000"/>
              </a:buClr>
              <a:buSzPts val="1100"/>
            </a:pPr>
            <a:r>
              <a:rPr lang="fr-FR" sz="1200" u="sng" dirty="0"/>
              <a:t>Besoins fonctionnels de </a:t>
            </a:r>
            <a:r>
              <a:rPr lang="fr-FR" sz="1200" u="sng" err="1"/>
              <a:t>Qwenta</a:t>
            </a:r>
            <a:r>
              <a:rPr lang="fr-FR" sz="1200" u="sng" dirty="0"/>
              <a:t> (notre client):</a:t>
            </a:r>
          </a:p>
          <a:p>
            <a:pPr marL="0" indent="0">
              <a:lnSpc>
                <a:spcPct val="114999"/>
              </a:lnSpc>
              <a:spcBef>
                <a:spcPts val="1600"/>
              </a:spcBef>
              <a:buSzPts val="1100"/>
            </a:pPr>
            <a:endParaRPr lang="fr-FR" sz="2000" dirty="0"/>
          </a:p>
          <a:p>
            <a:pPr>
              <a:spcBef>
                <a:spcPts val="1600"/>
              </a:spcBef>
              <a:buClr>
                <a:srgbClr val="000000"/>
              </a:buClr>
              <a:buFont typeface="Arial"/>
            </a:pPr>
            <a:endParaRPr lang="fr-FR" sz="2000"/>
          </a:p>
          <a:p>
            <a:pPr marL="0" indent="0">
              <a:spcBef>
                <a:spcPts val="1600"/>
              </a:spcBef>
              <a:buClr>
                <a:srgbClr val="FF6B03"/>
              </a:buClr>
            </a:pPr>
            <a:endParaRPr lang="fr-FR" sz="2000"/>
          </a:p>
          <a:p>
            <a:pPr marL="0" indent="0">
              <a:spcBef>
                <a:spcPts val="1600"/>
              </a:spcBef>
            </a:pPr>
            <a:endParaRPr lang="fr-FR" sz="2000"/>
          </a:p>
          <a:p>
            <a:pPr marL="0" indent="0">
              <a:spcBef>
                <a:spcPts val="1600"/>
              </a:spcBef>
            </a:pPr>
            <a:endParaRPr lang="fr-FR" sz="2000"/>
          </a:p>
          <a:p>
            <a:pPr marL="0" indent="0">
              <a:spcBef>
                <a:spcPts val="1600"/>
              </a:spcBef>
            </a:pPr>
            <a:endParaRPr lang="fr-FR" sz="2000"/>
          </a:p>
          <a:p>
            <a:pPr indent="0">
              <a:spcBef>
                <a:spcPts val="1600"/>
              </a:spcBef>
              <a:spcAft>
                <a:spcPts val="1600"/>
              </a:spcAft>
            </a:pPr>
            <a:endParaRPr lang="fr-FR" sz="2000"/>
          </a:p>
        </p:txBody>
      </p:sp>
      <p:sp>
        <p:nvSpPr>
          <p:cNvPr id="8" name="Google Shape;79;p15">
            <a:extLst>
              <a:ext uri="{FF2B5EF4-FFF2-40B4-BE49-F238E27FC236}">
                <a16:creationId xmlns:a16="http://schemas.microsoft.com/office/drawing/2014/main" id="{9CE8EE50-37FF-ACE8-A00E-19D50D0B94EB}"/>
              </a:ext>
            </a:extLst>
          </p:cNvPr>
          <p:cNvSpPr txBox="1">
            <a:spLocks noGrp="1"/>
          </p:cNvSpPr>
          <p:nvPr>
            <p:ph type="title"/>
          </p:nvPr>
        </p:nvSpPr>
        <p:spPr>
          <a:xfrm>
            <a:off x="0" y="3611050"/>
            <a:ext cx="2199900" cy="955050"/>
          </a:xfrm>
          <a:prstGeom prst="rect">
            <a:avLst/>
          </a:prstGeom>
          <a:noFill/>
          <a:ln>
            <a:noFill/>
          </a:ln>
        </p:spPr>
        <p:txBody>
          <a:bodyPr spcFirstLastPara="1" wrap="square" lIns="91425" tIns="91425" rIns="91425" bIns="91425" numCol="1" anchor="b" anchorCtr="0">
            <a:noAutofit/>
          </a:bodyPr>
          <a:lstStyle/>
          <a:p>
            <a:pPr marL="342900" indent="-342900">
              <a:buAutoNum type="arabicPeriod"/>
            </a:pPr>
            <a:r>
              <a:rPr lang="fr-FR" sz="1800" dirty="0">
                <a:solidFill>
                  <a:schemeClr val="bg1"/>
                </a:solidFill>
              </a:rPr>
              <a:t>1. Présentation du projet </a:t>
            </a:r>
          </a:p>
        </p:txBody>
      </p:sp>
    </p:spTree>
    <p:extLst>
      <p:ext uri="{BB962C8B-B14F-4D97-AF65-F5344CB8AC3E}">
        <p14:creationId xmlns:p14="http://schemas.microsoft.com/office/powerpoint/2010/main" val="327882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1E566-5685-EAF3-DAD6-0B3F25C015C8}"/>
              </a:ext>
            </a:extLst>
          </p:cNvPr>
          <p:cNvSpPr>
            <a:spLocks noGrp="1"/>
          </p:cNvSpPr>
          <p:nvPr>
            <p:ph type="subTitle" idx="1"/>
          </p:nvPr>
        </p:nvSpPr>
        <p:spPr/>
        <p:txBody>
          <a:bodyPr/>
          <a:lstStyle/>
          <a:p>
            <a:pPr>
              <a:lnSpc>
                <a:spcPct val="114999"/>
              </a:lnSpc>
            </a:pPr>
            <a:r>
              <a:rPr lang="fr-FR" u="sng" dirty="0"/>
              <a:t>La veille technologique :</a:t>
            </a:r>
          </a:p>
        </p:txBody>
      </p:sp>
      <p:sp>
        <p:nvSpPr>
          <p:cNvPr id="4" name="ZoneTexte 3">
            <a:extLst>
              <a:ext uri="{FF2B5EF4-FFF2-40B4-BE49-F238E27FC236}">
                <a16:creationId xmlns:a16="http://schemas.microsoft.com/office/drawing/2014/main" id="{F31A6F93-B226-70FC-A875-E799EFBCFD1A}"/>
              </a:ext>
            </a:extLst>
          </p:cNvPr>
          <p:cNvSpPr txBox="1"/>
          <p:nvPr/>
        </p:nvSpPr>
        <p:spPr>
          <a:xfrm>
            <a:off x="28977" y="3961058"/>
            <a:ext cx="20107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a:solidFill>
                  <a:srgbClr val="FFFFFF"/>
                </a:solidFill>
                <a:latin typeface="Montserrat"/>
              </a:rPr>
              <a:t>1. Présentation du projet </a:t>
            </a:r>
            <a:endParaRPr lang="fr-FR"/>
          </a:p>
        </p:txBody>
      </p:sp>
    </p:spTree>
    <p:extLst>
      <p:ext uri="{BB962C8B-B14F-4D97-AF65-F5344CB8AC3E}">
        <p14:creationId xmlns:p14="http://schemas.microsoft.com/office/powerpoint/2010/main" val="66185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74AB3D9-FBD9-4097-39A9-B42052E3D763}"/>
              </a:ext>
            </a:extLst>
          </p:cNvPr>
          <p:cNvSpPr>
            <a:spLocks noGrp="1"/>
          </p:cNvSpPr>
          <p:nvPr>
            <p:ph type="subTitle" idx="1"/>
          </p:nvPr>
        </p:nvSpPr>
        <p:spPr/>
        <p:txBody>
          <a:bodyPr/>
          <a:lstStyle/>
          <a:p>
            <a:r>
              <a:rPr lang="fr-FR" dirty="0" err="1"/>
              <a:t>Back-end</a:t>
            </a:r>
            <a:r>
              <a:rPr lang="fr-FR" dirty="0"/>
              <a:t>                                             </a:t>
            </a:r>
            <a:r>
              <a:rPr lang="fr-FR" dirty="0" err="1"/>
              <a:t>Front-end</a:t>
            </a:r>
            <a:r>
              <a:rPr lang="fr-FR" dirty="0"/>
              <a:t>                                       Base de données</a:t>
            </a:r>
          </a:p>
        </p:txBody>
      </p:sp>
      <p:sp>
        <p:nvSpPr>
          <p:cNvPr id="4" name="ZoneTexte 3">
            <a:extLst>
              <a:ext uri="{FF2B5EF4-FFF2-40B4-BE49-F238E27FC236}">
                <a16:creationId xmlns:a16="http://schemas.microsoft.com/office/drawing/2014/main" id="{CEF88364-A66F-DCCE-1FA0-F1CA0802E584}"/>
              </a:ext>
            </a:extLst>
          </p:cNvPr>
          <p:cNvSpPr txBox="1"/>
          <p:nvPr/>
        </p:nvSpPr>
        <p:spPr>
          <a:xfrm>
            <a:off x="173865" y="3880565"/>
            <a:ext cx="19463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a:solidFill>
                  <a:srgbClr val="FFFFFF"/>
                </a:solidFill>
                <a:latin typeface="Montserrat"/>
              </a:rPr>
              <a:t>1. Présentation du projet </a:t>
            </a:r>
            <a:endParaRPr lang="fr-FR"/>
          </a:p>
        </p:txBody>
      </p:sp>
    </p:spTree>
    <p:extLst>
      <p:ext uri="{BB962C8B-B14F-4D97-AF65-F5344CB8AC3E}">
        <p14:creationId xmlns:p14="http://schemas.microsoft.com/office/powerpoint/2010/main" val="218205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A293C-5EC9-3E72-EE47-11747312346A}"/>
              </a:ext>
            </a:extLst>
          </p:cNvPr>
          <p:cNvSpPr>
            <a:spLocks noGrp="1"/>
          </p:cNvSpPr>
          <p:nvPr>
            <p:ph type="title"/>
          </p:nvPr>
        </p:nvSpPr>
        <p:spPr>
          <a:xfrm>
            <a:off x="87348" y="3196026"/>
            <a:ext cx="2112552" cy="1370074"/>
          </a:xfrm>
        </p:spPr>
        <p:txBody>
          <a:bodyPr/>
          <a:lstStyle/>
          <a:p>
            <a:r>
              <a:rPr lang="fr-FR" dirty="0"/>
              <a:t>2. Définition des technologies utilisées</a:t>
            </a:r>
          </a:p>
        </p:txBody>
      </p:sp>
      <p:sp>
        <p:nvSpPr>
          <p:cNvPr id="3" name="Sous-titre 2">
            <a:extLst>
              <a:ext uri="{FF2B5EF4-FFF2-40B4-BE49-F238E27FC236}">
                <a16:creationId xmlns:a16="http://schemas.microsoft.com/office/drawing/2014/main" id="{2D094C7E-4BDF-2061-7858-F49E6F02371B}"/>
              </a:ext>
            </a:extLst>
          </p:cNvPr>
          <p:cNvSpPr>
            <a:spLocks noGrp="1"/>
          </p:cNvSpPr>
          <p:nvPr>
            <p:ph type="subTitle" idx="1"/>
          </p:nvPr>
        </p:nvSpPr>
        <p:spPr/>
        <p:txBody>
          <a:bodyPr/>
          <a:lstStyle/>
          <a:p>
            <a:r>
              <a:rPr lang="fr-FR" dirty="0"/>
              <a:t> </a:t>
            </a:r>
            <a:r>
              <a:rPr lang="fr-FR" b="1" u="sng" dirty="0"/>
              <a:t>Quoi développer ?</a:t>
            </a:r>
          </a:p>
          <a:p>
            <a:pPr>
              <a:lnSpc>
                <a:spcPct val="114999"/>
              </a:lnSpc>
            </a:pPr>
            <a:endParaRPr lang="fr-FR" dirty="0"/>
          </a:p>
          <a:p>
            <a:pPr>
              <a:lnSpc>
                <a:spcPct val="114999"/>
              </a:lnSpc>
            </a:pPr>
            <a:endParaRPr lang="fr-FR" dirty="0"/>
          </a:p>
        </p:txBody>
      </p:sp>
      <p:graphicFrame>
        <p:nvGraphicFramePr>
          <p:cNvPr id="4" name="Tableau 3">
            <a:extLst>
              <a:ext uri="{FF2B5EF4-FFF2-40B4-BE49-F238E27FC236}">
                <a16:creationId xmlns:a16="http://schemas.microsoft.com/office/drawing/2014/main" id="{BE7FC648-69C1-1F08-857E-A1363915F84F}"/>
              </a:ext>
            </a:extLst>
          </p:cNvPr>
          <p:cNvGraphicFramePr>
            <a:graphicFrameLocks noGrp="1"/>
          </p:cNvGraphicFramePr>
          <p:nvPr>
            <p:extLst>
              <p:ext uri="{D42A27DB-BD31-4B8C-83A1-F6EECF244321}">
                <p14:modId xmlns:p14="http://schemas.microsoft.com/office/powerpoint/2010/main" val="2199933656"/>
              </p:ext>
            </p:extLst>
          </p:nvPr>
        </p:nvGraphicFramePr>
        <p:xfrm>
          <a:off x="2478539" y="1318024"/>
          <a:ext cx="5945729" cy="3108960"/>
        </p:xfrm>
        <a:graphic>
          <a:graphicData uri="http://schemas.openxmlformats.org/drawingml/2006/table">
            <a:tbl>
              <a:tblPr firstRow="1" bandRow="1">
                <a:tableStyleId>{5C22544A-7EE6-4342-B048-85BDC9FD1C3A}</a:tableStyleId>
              </a:tblPr>
              <a:tblGrid>
                <a:gridCol w="1486432">
                  <a:extLst>
                    <a:ext uri="{9D8B030D-6E8A-4147-A177-3AD203B41FA5}">
                      <a16:colId xmlns:a16="http://schemas.microsoft.com/office/drawing/2014/main" val="2400626391"/>
                    </a:ext>
                  </a:extLst>
                </a:gridCol>
                <a:gridCol w="1845891">
                  <a:extLst>
                    <a:ext uri="{9D8B030D-6E8A-4147-A177-3AD203B41FA5}">
                      <a16:colId xmlns:a16="http://schemas.microsoft.com/office/drawing/2014/main" val="1526618484"/>
                    </a:ext>
                  </a:extLst>
                </a:gridCol>
                <a:gridCol w="1369603">
                  <a:extLst>
                    <a:ext uri="{9D8B030D-6E8A-4147-A177-3AD203B41FA5}">
                      <a16:colId xmlns:a16="http://schemas.microsoft.com/office/drawing/2014/main" val="1929436002"/>
                    </a:ext>
                  </a:extLst>
                </a:gridCol>
                <a:gridCol w="1243803">
                  <a:extLst>
                    <a:ext uri="{9D8B030D-6E8A-4147-A177-3AD203B41FA5}">
                      <a16:colId xmlns:a16="http://schemas.microsoft.com/office/drawing/2014/main" val="2914395418"/>
                    </a:ext>
                  </a:extLst>
                </a:gridCol>
              </a:tblGrid>
              <a:tr h="370840">
                <a:tc>
                  <a:txBody>
                    <a:bodyPr/>
                    <a:lstStyle/>
                    <a:p>
                      <a:r>
                        <a:rPr lang="fr-FR" dirty="0"/>
                        <a:t>Versions</a:t>
                      </a:r>
                    </a:p>
                  </a:txBody>
                  <a:tcPr/>
                </a:tc>
                <a:tc>
                  <a:txBody>
                    <a:bodyPr/>
                    <a:lstStyle/>
                    <a:p>
                      <a:r>
                        <a:rPr lang="fr-FR" dirty="0"/>
                        <a:t>Type d'appareil</a:t>
                      </a:r>
                    </a:p>
                  </a:txBody>
                  <a:tcPr/>
                </a:tc>
                <a:tc>
                  <a:txBody>
                    <a:bodyPr/>
                    <a:lstStyle/>
                    <a:p>
                      <a:r>
                        <a:rPr lang="fr-FR" dirty="0"/>
                        <a:t>Compatibilité navigateur</a:t>
                      </a:r>
                    </a:p>
                  </a:txBody>
                  <a:tcPr/>
                </a:tc>
                <a:tc>
                  <a:txBody>
                    <a:bodyPr/>
                    <a:lstStyle/>
                    <a:p>
                      <a:r>
                        <a:rPr lang="fr-FR" dirty="0"/>
                        <a:t>Couleurs du site</a:t>
                      </a:r>
                    </a:p>
                  </a:txBody>
                  <a:tcPr/>
                </a:tc>
                <a:extLst>
                  <a:ext uri="{0D108BD9-81ED-4DB2-BD59-A6C34878D82A}">
                    <a16:rowId xmlns:a16="http://schemas.microsoft.com/office/drawing/2014/main" val="3242633781"/>
                  </a:ext>
                </a:extLst>
              </a:tr>
              <a:tr h="370840">
                <a:tc>
                  <a:txBody>
                    <a:bodyPr/>
                    <a:lstStyle/>
                    <a:p>
                      <a:pPr marL="285750" indent="-285750">
                        <a:buFont typeface="Calibri"/>
                        <a:buChar char="-"/>
                      </a:pPr>
                      <a:r>
                        <a:rPr lang="fr-FR" dirty="0"/>
                        <a:t>Version desktop</a:t>
                      </a:r>
                    </a:p>
                  </a:txBody>
                  <a:tcPr/>
                </a:tc>
                <a:tc>
                  <a:txBody>
                    <a:bodyPr/>
                    <a:lstStyle/>
                    <a:p>
                      <a:pPr marL="285750" indent="-285750">
                        <a:buFont typeface="Calibri"/>
                        <a:buChar char="-"/>
                      </a:pPr>
                      <a:r>
                        <a:rPr lang="fr-FR" dirty="0"/>
                        <a:t>Ordinateurs</a:t>
                      </a:r>
                    </a:p>
                  </a:txBody>
                  <a:tcPr/>
                </a:tc>
                <a:tc>
                  <a:txBody>
                    <a:bodyPr/>
                    <a:lstStyle/>
                    <a:p>
                      <a:pPr marL="285750" indent="-285750">
                        <a:buFont typeface="Calibri"/>
                        <a:buChar char="-"/>
                      </a:pPr>
                      <a:r>
                        <a:rPr lang="fr-FR" dirty="0"/>
                        <a:t>Chrome</a:t>
                      </a:r>
                    </a:p>
                  </a:txBody>
                  <a:tcPr/>
                </a:tc>
                <a:tc>
                  <a:txBody>
                    <a:bodyPr/>
                    <a:lstStyle/>
                    <a:p>
                      <a:pPr marL="285750" indent="-285750">
                        <a:buFont typeface="Calibri"/>
                        <a:buChar char="-"/>
                      </a:pPr>
                      <a:r>
                        <a:rPr lang="fr-FR" dirty="0"/>
                        <a:t>Beige: #FF4E8</a:t>
                      </a:r>
                    </a:p>
                  </a:txBody>
                  <a:tcPr/>
                </a:tc>
                <a:extLst>
                  <a:ext uri="{0D108BD9-81ED-4DB2-BD59-A6C34878D82A}">
                    <a16:rowId xmlns:a16="http://schemas.microsoft.com/office/drawing/2014/main" val="847121780"/>
                  </a:ext>
                </a:extLst>
              </a:tr>
              <a:tr h="370840">
                <a:tc>
                  <a:txBody>
                    <a:bodyPr/>
                    <a:lstStyle/>
                    <a:p>
                      <a:endParaRPr lang="fr-FR"/>
                    </a:p>
                  </a:txBody>
                  <a:tcPr/>
                </a:tc>
                <a:tc>
                  <a:txBody>
                    <a:bodyPr/>
                    <a:lstStyle/>
                    <a:p>
                      <a:pPr marL="285750" indent="-285750">
                        <a:buFont typeface="Calibri"/>
                        <a:buChar char="-"/>
                      </a:pPr>
                      <a:r>
                        <a:rPr lang="fr-FR" dirty="0"/>
                        <a:t>Téléphone</a:t>
                      </a:r>
                    </a:p>
                  </a:txBody>
                  <a:tcPr/>
                </a:tc>
                <a:tc>
                  <a:txBody>
                    <a:bodyPr/>
                    <a:lstStyle/>
                    <a:p>
                      <a:pPr marL="285750" indent="-285750">
                        <a:buFont typeface="Calibri"/>
                        <a:buChar char="-"/>
                      </a:pPr>
                      <a:r>
                        <a:rPr lang="fr-FR" dirty="0"/>
                        <a:t>Safari</a:t>
                      </a:r>
                    </a:p>
                  </a:txBody>
                  <a:tcPr/>
                </a:tc>
                <a:tc>
                  <a:txBody>
                    <a:bodyPr/>
                    <a:lstStyle/>
                    <a:p>
                      <a:pPr marL="285750" indent="-285750">
                        <a:buFont typeface="Calibri"/>
                        <a:buChar char="-"/>
                      </a:pPr>
                      <a:r>
                        <a:rPr lang="fr-FR" dirty="0"/>
                        <a:t>Blanc: #FFF</a:t>
                      </a:r>
                    </a:p>
                  </a:txBody>
                  <a:tcPr/>
                </a:tc>
                <a:extLst>
                  <a:ext uri="{0D108BD9-81ED-4DB2-BD59-A6C34878D82A}">
                    <a16:rowId xmlns:a16="http://schemas.microsoft.com/office/drawing/2014/main" val="4183752530"/>
                  </a:ext>
                </a:extLst>
              </a:tr>
              <a:tr h="370840">
                <a:tc>
                  <a:txBody>
                    <a:bodyPr/>
                    <a:lstStyle/>
                    <a:p>
                      <a:endParaRPr lang="fr-FR"/>
                    </a:p>
                  </a:txBody>
                  <a:tcPr/>
                </a:tc>
                <a:tc>
                  <a:txBody>
                    <a:bodyPr/>
                    <a:lstStyle/>
                    <a:p>
                      <a:pPr marL="285750" indent="-285750">
                        <a:buFont typeface="Calibri"/>
                        <a:buChar char="-"/>
                      </a:pPr>
                      <a:r>
                        <a:rPr lang="fr-FR" dirty="0"/>
                        <a:t>Tablette</a:t>
                      </a:r>
                    </a:p>
                  </a:txBody>
                  <a:tcPr/>
                </a:tc>
                <a:tc>
                  <a:txBody>
                    <a:bodyPr/>
                    <a:lstStyle/>
                    <a:p>
                      <a:pPr marL="285750" indent="-285750">
                        <a:buFont typeface="Calibri"/>
                        <a:buChar char="-"/>
                      </a:pPr>
                      <a:r>
                        <a:rPr lang="fr-FR" dirty="0"/>
                        <a:t>Firefox</a:t>
                      </a:r>
                    </a:p>
                  </a:txBody>
                  <a:tcPr/>
                </a:tc>
                <a:tc>
                  <a:txBody>
                    <a:bodyPr/>
                    <a:lstStyle/>
                    <a:p>
                      <a:pPr marL="285750" indent="-285750">
                        <a:buFont typeface="Calibri"/>
                        <a:buChar char="-"/>
                      </a:pPr>
                      <a:r>
                        <a:rPr lang="fr-FR" dirty="0"/>
                        <a:t>Noir: #000</a:t>
                      </a:r>
                    </a:p>
                  </a:txBody>
                  <a:tcPr/>
                </a:tc>
                <a:extLst>
                  <a:ext uri="{0D108BD9-81ED-4DB2-BD59-A6C34878D82A}">
                    <a16:rowId xmlns:a16="http://schemas.microsoft.com/office/drawing/2014/main" val="2388638026"/>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pPr marL="285750" indent="-285750">
                        <a:buFont typeface="Calibri"/>
                        <a:buChar char="-"/>
                      </a:pPr>
                      <a:r>
                        <a:rPr lang="fr-FR" dirty="0"/>
                        <a:t>Vert: #8BC7B1</a:t>
                      </a:r>
                    </a:p>
                  </a:txBody>
                  <a:tcPr/>
                </a:tc>
                <a:extLst>
                  <a:ext uri="{0D108BD9-81ED-4DB2-BD59-A6C34878D82A}">
                    <a16:rowId xmlns:a16="http://schemas.microsoft.com/office/drawing/2014/main" val="1428893791"/>
                  </a:ext>
                </a:extLst>
              </a:tr>
              <a:tr h="370840">
                <a:tc>
                  <a:txBody>
                    <a:bodyPr/>
                    <a:lstStyle/>
                    <a:p>
                      <a:endParaRPr lang="fr-FR"/>
                    </a:p>
                  </a:txBody>
                  <a:tcPr/>
                </a:tc>
                <a:tc>
                  <a:txBody>
                    <a:bodyPr/>
                    <a:lstStyle/>
                    <a:p>
                      <a:endParaRPr lang="fr-FR"/>
                    </a:p>
                  </a:txBody>
                  <a:tcPr/>
                </a:tc>
                <a:tc>
                  <a:txBody>
                    <a:bodyPr/>
                    <a:lstStyle/>
                    <a:p>
                      <a:endParaRPr lang="fr-FR"/>
                    </a:p>
                  </a:txBody>
                  <a:tcPr/>
                </a:tc>
                <a:tc>
                  <a:txBody>
                    <a:bodyPr/>
                    <a:lstStyle/>
                    <a:p>
                      <a:pPr marL="285750" indent="-285750">
                        <a:buFont typeface="Calibri"/>
                        <a:buChar char="-"/>
                      </a:pPr>
                      <a:r>
                        <a:rPr lang="fr-FR" dirty="0"/>
                        <a:t>Brun: #C5A073</a:t>
                      </a:r>
                    </a:p>
                  </a:txBody>
                  <a:tcPr/>
                </a:tc>
                <a:extLst>
                  <a:ext uri="{0D108BD9-81ED-4DB2-BD59-A6C34878D82A}">
                    <a16:rowId xmlns:a16="http://schemas.microsoft.com/office/drawing/2014/main" val="844330164"/>
                  </a:ext>
                </a:extLst>
              </a:tr>
            </a:tbl>
          </a:graphicData>
        </a:graphic>
      </p:graphicFrame>
    </p:spTree>
    <p:extLst>
      <p:ext uri="{BB962C8B-B14F-4D97-AF65-F5344CB8AC3E}">
        <p14:creationId xmlns:p14="http://schemas.microsoft.com/office/powerpoint/2010/main" val="4153822689"/>
      </p:ext>
    </p:extLst>
  </p:cSld>
  <p:clrMapOvr>
    <a:masterClrMapping/>
  </p:clrMapOvr>
</p:sld>
</file>

<file path=ppt/theme/theme1.xml><?xml version="1.0" encoding="utf-8"?>
<a:theme xmlns:a="http://schemas.openxmlformats.org/drawingml/2006/main" name="Simple Business Meeting by Slidesgo">
  <a:themeElements>
    <a:clrScheme name="Simple Light">
      <a:dk1>
        <a:srgbClr val="000000"/>
      </a:dk1>
      <a:lt1>
        <a:srgbClr val="FFFFFF"/>
      </a:lt1>
      <a:dk2>
        <a:srgbClr val="FF6B03"/>
      </a:dk2>
      <a:lt2>
        <a:srgbClr val="073763"/>
      </a:lt2>
      <a:accent1>
        <a:srgbClr val="9FC5E8"/>
      </a:accent1>
      <a:accent2>
        <a:srgbClr val="F9CB9C"/>
      </a:accent2>
      <a:accent3>
        <a:srgbClr val="CFE2F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Affichage à l'écran (16:9)</PresentationFormat>
  <Paragraphs>78</Paragraphs>
  <Slides>20</Slides>
  <Notes>7</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Simple Business Meeting by Slidesgo</vt:lpstr>
      <vt:lpstr>Projet 7 :</vt:lpstr>
      <vt:lpstr>Contexte et problématique</vt:lpstr>
      <vt:lpstr>Objectifs </vt:lpstr>
      <vt:lpstr>Sommaire</vt:lpstr>
      <vt:lpstr>1. Présentation du projet </vt:lpstr>
      <vt:lpstr>1. Présentation du projet </vt:lpstr>
      <vt:lpstr>Présentation PowerPoint</vt:lpstr>
      <vt:lpstr>Présentation PowerPoint</vt:lpstr>
      <vt:lpstr>2. Définition des technologies utilisées</vt:lpstr>
      <vt:lpstr>Présentation PowerPoint</vt:lpstr>
      <vt:lpstr>Présentation PowerPoint</vt:lpstr>
      <vt:lpstr>Présentation PowerPoint</vt:lpstr>
      <vt:lpstr>Présentation PowerPoint</vt:lpstr>
      <vt:lpstr>Présentation PowerPoint</vt:lpstr>
      <vt:lpstr>3. Méthodologie du projet utilisée </vt:lpstr>
      <vt:lpstr>Présentation PowerPoint</vt:lpstr>
      <vt:lpstr>4.Point sur la communication</vt:lpstr>
      <vt:lpstr>5.Conclusion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dc:title>
  <cp:lastModifiedBy>Séverine</cp:lastModifiedBy>
  <cp:revision>1113</cp:revision>
  <dcterms:modified xsi:type="dcterms:W3CDTF">2023-09-11T14:34:56Z</dcterms:modified>
</cp:coreProperties>
</file>