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3" r:id="rId1"/>
  </p:sldMasterIdLst>
  <p:notesMasterIdLst>
    <p:notesMasterId r:id="rId18"/>
  </p:notesMasterIdLst>
  <p:sldIdLst>
    <p:sldId id="256" r:id="rId2"/>
    <p:sldId id="257" r:id="rId3"/>
    <p:sldId id="261" r:id="rId4"/>
    <p:sldId id="262" r:id="rId5"/>
    <p:sldId id="264" r:id="rId6"/>
    <p:sldId id="269" r:id="rId7"/>
    <p:sldId id="270" r:id="rId8"/>
    <p:sldId id="271" r:id="rId9"/>
    <p:sldId id="272" r:id="rId10"/>
    <p:sldId id="280" r:id="rId11"/>
    <p:sldId id="273" r:id="rId12"/>
    <p:sldId id="275" r:id="rId13"/>
    <p:sldId id="281" r:id="rId14"/>
    <p:sldId id="277" r:id="rId15"/>
    <p:sldId id="265" r:id="rId16"/>
    <p:sldId id="268" r:id="rId17"/>
  </p:sldIdLst>
  <p:sldSz cx="9144000" cy="5143500" type="screen16x9"/>
  <p:notesSz cx="6858000" cy="9144000"/>
  <p:embeddedFontLst>
    <p:embeddedFont>
      <p:font typeface="Calibri" panose="020F0502020204030204" pitchFamily="34" charset="0"/>
      <p:regular r:id="rId19"/>
      <p:bold r:id="rId20"/>
      <p:italic r:id="rId21"/>
      <p:boldItalic r:id="rId22"/>
    </p:embeddedFont>
    <p:embeddedFont>
      <p:font typeface="Montserrat" panose="00000500000000000000" pitchFamily="2" charset="0"/>
      <p:regular r:id="rId23"/>
      <p:bold r:id="rId24"/>
      <p:italic r:id="rId25"/>
      <p:boldItalic r:id="rId26"/>
    </p:embeddedFont>
    <p:embeddedFont>
      <p:font typeface="Montserrat Medium" panose="00000600000000000000" pitchFamily="2" charset="0"/>
      <p:regular r:id="rId27"/>
      <p: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8AA286-21B7-4274-80D3-200AF471BB56}" v="173" dt="2023-07-18T10:37:16.172"/>
    <p1510:client id="{1B0B8387-C087-4426-8F8C-2D405E18F84F}" v="2563" dt="2023-09-10T01:00:17.227"/>
    <p1510:client id="{3A4559CA-386B-425F-A533-980B3A5DCF12}" v="334" dt="2023-08-07T21:19:08.353"/>
    <p1510:client id="{886B6B61-DA7A-4042-877C-BB2065ED5374}" v="44" dt="2023-06-19T09:40:45.654"/>
    <p1510:client id="{8F1AD876-31DC-45AA-B27D-AE81B12942C3}" v="532" dt="2023-06-19T09:20:05.337"/>
    <p1510:client id="{A6F998EC-9635-42C8-9FAE-D8F307120BE3}" v="1147" dt="2023-09-10T01:47:31.987"/>
    <p1510:client id="{A9C6F90D-92F5-4610-A87D-B12C6DC2CA35}" v="15" dt="2023-04-14T13:16:40.135"/>
    <p1510:client id="{AC7B7CBB-65F6-4F42-AFC0-255CDEF60840}" v="103" dt="2023-06-16T08:21:55.861"/>
    <p1510:client id="{E21AC42B-D408-4DA5-A4AA-F48315E9B8DF}" v="9" dt="2023-06-16T08:29:20.63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9" d="100"/>
          <a:sy n="89" d="100"/>
        </p:scale>
        <p:origin x="990"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numCol="1"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
        <p:cNvGrpSpPr/>
        <p:nvPr/>
      </p:nvGrpSpPr>
      <p:grpSpPr>
        <a:xfrm>
          <a:off x="0" y="0"/>
          <a:ext cx="0" cy="0"/>
          <a:chOff x="0" y="0"/>
          <a:chExt cx="0" cy="0"/>
        </a:xfrm>
      </p:grpSpPr>
      <p:sp>
        <p:nvSpPr>
          <p:cNvPr id="23" name="Google Shape;2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 name="Google Shape;24;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numCol="1"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
        <p:cNvGrpSpPr/>
        <p:nvPr/>
      </p:nvGrpSpPr>
      <p:grpSpPr>
        <a:xfrm>
          <a:off x="0" y="0"/>
          <a:ext cx="0" cy="0"/>
          <a:chOff x="0" y="0"/>
          <a:chExt cx="0" cy="0"/>
        </a:xfrm>
      </p:grpSpPr>
      <p:sp>
        <p:nvSpPr>
          <p:cNvPr id="31" name="Google Shape;3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 name="Google Shape;32;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numCol="1"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numCol="1"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 name="Google Shape;64;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numCol="1"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7" name="Google Shape;7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numCol="1"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numCol="1" anchor="t" anchorCtr="0">
            <a:noAutofit/>
          </a:bodyPr>
          <a:lstStyle/>
          <a:p>
            <a:pPr marL="0" lvl="0" indent="0" algn="l" rtl="0">
              <a:lnSpc>
                <a:spcPct val="100000"/>
              </a:lnSpc>
              <a:spcBef>
                <a:spcPts val="0"/>
              </a:spcBef>
              <a:spcAft>
                <a:spcPts val="0"/>
              </a:spcAft>
              <a:buSzPts val="1100"/>
              <a:buNone/>
            </a:pPr>
            <a:endParaRPr/>
          </a:p>
        </p:txBody>
      </p:sp>
      <p:sp>
        <p:nvSpPr>
          <p:cNvPr id="84" name="Google Shape;84;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numCol="1" anchor="t" anchorCtr="0">
            <a:noAutofit/>
          </a:bodyPr>
          <a:lstStyle/>
          <a:p>
            <a:pPr marL="0" lvl="0" indent="0" algn="l" rtl="0">
              <a:lnSpc>
                <a:spcPct val="100000"/>
              </a:lnSpc>
              <a:spcBef>
                <a:spcPts val="0"/>
              </a:spcBef>
              <a:spcAft>
                <a:spcPts val="0"/>
              </a:spcAft>
              <a:buSzPts val="1100"/>
              <a:buNone/>
            </a:pPr>
            <a:endParaRPr/>
          </a:p>
        </p:txBody>
      </p:sp>
      <p:sp>
        <p:nvSpPr>
          <p:cNvPr id="108" name="Google Shape;10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610625" y="1337725"/>
            <a:ext cx="3645000" cy="2526300"/>
          </a:xfrm>
          <a:prstGeom prst="rect">
            <a:avLst/>
          </a:prstGeom>
          <a:noFill/>
          <a:ln>
            <a:noFill/>
          </a:ln>
        </p:spPr>
        <p:txBody>
          <a:bodyPr spcFirstLastPara="1" wrap="square" lIns="91425" tIns="91425" rIns="91425" bIns="91425" numCol="1" anchor="t" anchorCtr="0">
            <a:noAutofit/>
          </a:bodyPr>
          <a:lstStyle>
            <a:lvl1pPr lvl="0" algn="r">
              <a:lnSpc>
                <a:spcPct val="100000"/>
              </a:lnSpc>
              <a:spcBef>
                <a:spcPts val="0"/>
              </a:spcBef>
              <a:spcAft>
                <a:spcPts val="0"/>
              </a:spcAft>
              <a:buSzPts val="5200"/>
              <a:buNone/>
              <a:defRPr sz="50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1061825" y="3961400"/>
            <a:ext cx="3193800" cy="700500"/>
          </a:xfrm>
          <a:prstGeom prst="rect">
            <a:avLst/>
          </a:prstGeom>
          <a:noFill/>
          <a:ln>
            <a:noFill/>
          </a:ln>
        </p:spPr>
        <p:txBody>
          <a:bodyPr spcFirstLastPara="1" wrap="square" lIns="91425" tIns="91425" rIns="91425" bIns="91425" numCol="1" anchor="t" anchorCtr="0">
            <a:noAutofit/>
          </a:bodyPr>
          <a:lstStyle>
            <a:lvl1pPr lvl="0" algn="r">
              <a:lnSpc>
                <a:spcPct val="100000"/>
              </a:lnSpc>
              <a:spcBef>
                <a:spcPts val="0"/>
              </a:spcBef>
              <a:spcAft>
                <a:spcPts val="0"/>
              </a:spcAft>
              <a:buSzPts val="2800"/>
              <a:buNone/>
              <a:defRPr sz="20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2085300" y="3868895"/>
            <a:ext cx="2086800" cy="63600"/>
          </a:xfrm>
          <a:prstGeom prst="rect">
            <a:avLst/>
          </a:prstGeom>
          <a:solidFill>
            <a:schemeClr val="lt2"/>
          </a:solidFill>
          <a:ln>
            <a:noFill/>
          </a:ln>
        </p:spPr>
        <p:txBody>
          <a:bodyPr spcFirstLastPara="1" wrap="square" lIns="91425" tIns="91425" rIns="91425" bIns="91425" numCol="1"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2"/>
        <p:cNvGrpSpPr/>
        <p:nvPr/>
      </p:nvGrpSpPr>
      <p:grpSpPr>
        <a:xfrm>
          <a:off x="0" y="0"/>
          <a:ext cx="0" cy="0"/>
          <a:chOff x="0" y="0"/>
          <a:chExt cx="0" cy="0"/>
        </a:xfrm>
      </p:grpSpPr>
      <p:sp>
        <p:nvSpPr>
          <p:cNvPr id="13" name="Google Shape;13;p3"/>
          <p:cNvSpPr/>
          <p:nvPr/>
        </p:nvSpPr>
        <p:spPr>
          <a:xfrm>
            <a:off x="-36075" y="-68125"/>
            <a:ext cx="2235900" cy="5279700"/>
          </a:xfrm>
          <a:prstGeom prst="rect">
            <a:avLst/>
          </a:prstGeom>
          <a:solidFill>
            <a:schemeClr val="lt2"/>
          </a:solidFill>
          <a:ln>
            <a:noFill/>
          </a:ln>
        </p:spPr>
        <p:txBody>
          <a:bodyPr spcFirstLastPara="1" wrap="square" lIns="91425" tIns="91425" rIns="91425" bIns="91425" numCol="1"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4;p3"/>
          <p:cNvSpPr txBox="1">
            <a:spLocks noGrp="1"/>
          </p:cNvSpPr>
          <p:nvPr>
            <p:ph type="title"/>
          </p:nvPr>
        </p:nvSpPr>
        <p:spPr>
          <a:xfrm>
            <a:off x="618600" y="3485800"/>
            <a:ext cx="1581300" cy="1080300"/>
          </a:xfrm>
          <a:prstGeom prst="rect">
            <a:avLst/>
          </a:prstGeom>
          <a:noFill/>
          <a:ln>
            <a:noFill/>
          </a:ln>
        </p:spPr>
        <p:txBody>
          <a:bodyPr spcFirstLastPara="1" wrap="square" lIns="91425" tIns="91425" rIns="91425" bIns="91425" numCol="1" anchor="b" anchorCtr="0">
            <a:noAutofit/>
          </a:bodyPr>
          <a:lstStyle>
            <a:lvl1pPr lvl="0" algn="r">
              <a:lnSpc>
                <a:spcPct val="100000"/>
              </a:lnSpc>
              <a:spcBef>
                <a:spcPts val="0"/>
              </a:spcBef>
              <a:spcAft>
                <a:spcPts val="0"/>
              </a:spcAft>
              <a:buSzPts val="2800"/>
              <a:buNone/>
              <a:defRPr sz="2000">
                <a:solidFill>
                  <a:schemeClr val="lt1"/>
                </a:solidFill>
              </a:defRPr>
            </a:lvl1pPr>
            <a:lvl2pPr lvl="1" algn="r">
              <a:lnSpc>
                <a:spcPct val="100000"/>
              </a:lnSpc>
              <a:spcBef>
                <a:spcPts val="0"/>
              </a:spcBef>
              <a:spcAft>
                <a:spcPts val="0"/>
              </a:spcAft>
              <a:buSzPts val="2800"/>
              <a:buNone/>
              <a:defRPr sz="2000">
                <a:solidFill>
                  <a:schemeClr val="lt1"/>
                </a:solidFill>
              </a:defRPr>
            </a:lvl2pPr>
            <a:lvl3pPr lvl="2" algn="r">
              <a:lnSpc>
                <a:spcPct val="100000"/>
              </a:lnSpc>
              <a:spcBef>
                <a:spcPts val="0"/>
              </a:spcBef>
              <a:spcAft>
                <a:spcPts val="0"/>
              </a:spcAft>
              <a:buSzPts val="2800"/>
              <a:buNone/>
              <a:defRPr sz="2000">
                <a:solidFill>
                  <a:schemeClr val="lt1"/>
                </a:solidFill>
              </a:defRPr>
            </a:lvl3pPr>
            <a:lvl4pPr lvl="3" algn="r">
              <a:lnSpc>
                <a:spcPct val="100000"/>
              </a:lnSpc>
              <a:spcBef>
                <a:spcPts val="0"/>
              </a:spcBef>
              <a:spcAft>
                <a:spcPts val="0"/>
              </a:spcAft>
              <a:buSzPts val="2800"/>
              <a:buNone/>
              <a:defRPr sz="2000">
                <a:solidFill>
                  <a:schemeClr val="lt1"/>
                </a:solidFill>
              </a:defRPr>
            </a:lvl4pPr>
            <a:lvl5pPr lvl="4" algn="r">
              <a:lnSpc>
                <a:spcPct val="100000"/>
              </a:lnSpc>
              <a:spcBef>
                <a:spcPts val="0"/>
              </a:spcBef>
              <a:spcAft>
                <a:spcPts val="0"/>
              </a:spcAft>
              <a:buSzPts val="2800"/>
              <a:buNone/>
              <a:defRPr sz="2000">
                <a:solidFill>
                  <a:schemeClr val="lt1"/>
                </a:solidFill>
              </a:defRPr>
            </a:lvl5pPr>
            <a:lvl6pPr lvl="5" algn="r">
              <a:lnSpc>
                <a:spcPct val="100000"/>
              </a:lnSpc>
              <a:spcBef>
                <a:spcPts val="0"/>
              </a:spcBef>
              <a:spcAft>
                <a:spcPts val="0"/>
              </a:spcAft>
              <a:buSzPts val="2800"/>
              <a:buNone/>
              <a:defRPr sz="2000">
                <a:solidFill>
                  <a:schemeClr val="lt1"/>
                </a:solidFill>
              </a:defRPr>
            </a:lvl6pPr>
            <a:lvl7pPr lvl="6" algn="r">
              <a:lnSpc>
                <a:spcPct val="100000"/>
              </a:lnSpc>
              <a:spcBef>
                <a:spcPts val="0"/>
              </a:spcBef>
              <a:spcAft>
                <a:spcPts val="0"/>
              </a:spcAft>
              <a:buSzPts val="2800"/>
              <a:buNone/>
              <a:defRPr sz="2000">
                <a:solidFill>
                  <a:schemeClr val="lt1"/>
                </a:solidFill>
              </a:defRPr>
            </a:lvl7pPr>
            <a:lvl8pPr lvl="7" algn="r">
              <a:lnSpc>
                <a:spcPct val="100000"/>
              </a:lnSpc>
              <a:spcBef>
                <a:spcPts val="0"/>
              </a:spcBef>
              <a:spcAft>
                <a:spcPts val="0"/>
              </a:spcAft>
              <a:buSzPts val="2800"/>
              <a:buNone/>
              <a:defRPr sz="2000">
                <a:solidFill>
                  <a:schemeClr val="lt1"/>
                </a:solidFill>
              </a:defRPr>
            </a:lvl8pPr>
            <a:lvl9pPr lvl="8" algn="r">
              <a:lnSpc>
                <a:spcPct val="100000"/>
              </a:lnSpc>
              <a:spcBef>
                <a:spcPts val="0"/>
              </a:spcBef>
              <a:spcAft>
                <a:spcPts val="0"/>
              </a:spcAft>
              <a:buSzPts val="2800"/>
              <a:buNone/>
              <a:defRPr sz="2000">
                <a:solidFill>
                  <a:schemeClr val="lt1"/>
                </a:solidFill>
              </a:defRPr>
            </a:lvl9pPr>
          </a:lstStyle>
          <a:p>
            <a:endParaRPr/>
          </a:p>
        </p:txBody>
      </p:sp>
      <p:sp>
        <p:nvSpPr>
          <p:cNvPr id="15" name="Google Shape;15;p3"/>
          <p:cNvSpPr txBox="1">
            <a:spLocks noGrp="1"/>
          </p:cNvSpPr>
          <p:nvPr>
            <p:ph type="subTitle" idx="1"/>
          </p:nvPr>
        </p:nvSpPr>
        <p:spPr>
          <a:xfrm>
            <a:off x="2390975" y="632375"/>
            <a:ext cx="6286500" cy="3976200"/>
          </a:xfrm>
          <a:prstGeom prst="rect">
            <a:avLst/>
          </a:prstGeom>
          <a:noFill/>
          <a:ln>
            <a:noFill/>
          </a:ln>
        </p:spPr>
        <p:txBody>
          <a:bodyPr spcFirstLastPara="1" wrap="square" lIns="91425" tIns="91425" rIns="91425" bIns="91425" numCol="1" anchor="t" anchorCtr="0">
            <a:noAutofit/>
          </a:bodyPr>
          <a:lstStyle>
            <a:lvl1pPr lvl="0" algn="l">
              <a:lnSpc>
                <a:spcPct val="115000"/>
              </a:lnSpc>
              <a:spcBef>
                <a:spcPts val="0"/>
              </a:spcBef>
              <a:spcAft>
                <a:spcPts val="0"/>
              </a:spcAft>
              <a:buSzPts val="1800"/>
              <a:buNone/>
              <a:defRPr sz="1100">
                <a:solidFill>
                  <a:schemeClr val="lt2"/>
                </a:solidFill>
              </a:defRPr>
            </a:lvl1pPr>
            <a:lvl2pPr lvl="1" algn="l">
              <a:lnSpc>
                <a:spcPct val="115000"/>
              </a:lnSpc>
              <a:spcBef>
                <a:spcPts val="1600"/>
              </a:spcBef>
              <a:spcAft>
                <a:spcPts val="0"/>
              </a:spcAft>
              <a:buSzPts val="1400"/>
              <a:buNone/>
              <a:defRPr sz="1100">
                <a:solidFill>
                  <a:schemeClr val="lt2"/>
                </a:solidFill>
              </a:defRPr>
            </a:lvl2pPr>
            <a:lvl3pPr lvl="2" algn="l">
              <a:lnSpc>
                <a:spcPct val="115000"/>
              </a:lnSpc>
              <a:spcBef>
                <a:spcPts val="1600"/>
              </a:spcBef>
              <a:spcAft>
                <a:spcPts val="0"/>
              </a:spcAft>
              <a:buSzPts val="1400"/>
              <a:buNone/>
              <a:defRPr sz="1100">
                <a:solidFill>
                  <a:schemeClr val="lt2"/>
                </a:solidFill>
              </a:defRPr>
            </a:lvl3pPr>
            <a:lvl4pPr lvl="3" algn="l">
              <a:lnSpc>
                <a:spcPct val="115000"/>
              </a:lnSpc>
              <a:spcBef>
                <a:spcPts val="1600"/>
              </a:spcBef>
              <a:spcAft>
                <a:spcPts val="0"/>
              </a:spcAft>
              <a:buSzPts val="1400"/>
              <a:buNone/>
              <a:defRPr sz="1100">
                <a:solidFill>
                  <a:schemeClr val="lt2"/>
                </a:solidFill>
              </a:defRPr>
            </a:lvl4pPr>
            <a:lvl5pPr lvl="4" algn="l">
              <a:lnSpc>
                <a:spcPct val="115000"/>
              </a:lnSpc>
              <a:spcBef>
                <a:spcPts val="1600"/>
              </a:spcBef>
              <a:spcAft>
                <a:spcPts val="0"/>
              </a:spcAft>
              <a:buSzPts val="1400"/>
              <a:buNone/>
              <a:defRPr sz="1100">
                <a:solidFill>
                  <a:schemeClr val="lt2"/>
                </a:solidFill>
              </a:defRPr>
            </a:lvl5pPr>
            <a:lvl6pPr lvl="5" algn="l">
              <a:lnSpc>
                <a:spcPct val="115000"/>
              </a:lnSpc>
              <a:spcBef>
                <a:spcPts val="1600"/>
              </a:spcBef>
              <a:spcAft>
                <a:spcPts val="0"/>
              </a:spcAft>
              <a:buSzPts val="1400"/>
              <a:buNone/>
              <a:defRPr sz="1100">
                <a:solidFill>
                  <a:schemeClr val="lt2"/>
                </a:solidFill>
              </a:defRPr>
            </a:lvl6pPr>
            <a:lvl7pPr lvl="6" algn="l">
              <a:lnSpc>
                <a:spcPct val="115000"/>
              </a:lnSpc>
              <a:spcBef>
                <a:spcPts val="1600"/>
              </a:spcBef>
              <a:spcAft>
                <a:spcPts val="0"/>
              </a:spcAft>
              <a:buSzPts val="1400"/>
              <a:buNone/>
              <a:defRPr sz="1100">
                <a:solidFill>
                  <a:schemeClr val="lt2"/>
                </a:solidFill>
              </a:defRPr>
            </a:lvl7pPr>
            <a:lvl8pPr lvl="7" algn="l">
              <a:lnSpc>
                <a:spcPct val="115000"/>
              </a:lnSpc>
              <a:spcBef>
                <a:spcPts val="1600"/>
              </a:spcBef>
              <a:spcAft>
                <a:spcPts val="0"/>
              </a:spcAft>
              <a:buSzPts val="1400"/>
              <a:buNone/>
              <a:defRPr sz="1100">
                <a:solidFill>
                  <a:schemeClr val="lt2"/>
                </a:solidFill>
              </a:defRPr>
            </a:lvl8pPr>
            <a:lvl9pPr lvl="8" algn="l">
              <a:lnSpc>
                <a:spcPct val="115000"/>
              </a:lnSpc>
              <a:spcBef>
                <a:spcPts val="1600"/>
              </a:spcBef>
              <a:spcAft>
                <a:spcPts val="1600"/>
              </a:spcAft>
              <a:buSzPts val="1400"/>
              <a:buNone/>
              <a:defRPr sz="1100">
                <a:solidFill>
                  <a:schemeClr val="lt2"/>
                </a:solidFill>
              </a:defRPr>
            </a:lvl9pPr>
          </a:lstStyle>
          <a:p>
            <a:endParaRPr/>
          </a:p>
        </p:txBody>
      </p:sp>
      <p:sp>
        <p:nvSpPr>
          <p:cNvPr id="16" name="Google Shape;16;p3"/>
          <p:cNvSpPr/>
          <p:nvPr/>
        </p:nvSpPr>
        <p:spPr>
          <a:xfrm>
            <a:off x="231775" y="4571700"/>
            <a:ext cx="2086800" cy="63600"/>
          </a:xfrm>
          <a:prstGeom prst="rect">
            <a:avLst/>
          </a:prstGeom>
          <a:solidFill>
            <a:schemeClr val="lt1"/>
          </a:solidFill>
          <a:ln>
            <a:noFill/>
          </a:ln>
        </p:spPr>
        <p:txBody>
          <a:bodyPr spcFirstLastPara="1" wrap="square" lIns="91425" tIns="91425" rIns="91425" bIns="91425" numCol="1"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extLst>
    <p:ext uri="{DCECCB84-F9BA-43D5-87BE-67443E8EF086}">
      <p15:sldGuideLst xmlns:p15="http://schemas.microsoft.com/office/powerpoint/2012/main">
        <p15:guide id="1" pos="1386">
          <p15:clr>
            <a:srgbClr val="FA7B17"/>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numCol="1"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9"/>
        <p:cNvGrpSpPr/>
        <p:nvPr/>
      </p:nvGrpSpPr>
      <p:grpSpPr>
        <a:xfrm>
          <a:off x="0" y="0"/>
          <a:ext cx="0" cy="0"/>
          <a:chOff x="0" y="0"/>
          <a:chExt cx="0" cy="0"/>
        </a:xfrm>
      </p:grpSpPr>
      <p:sp>
        <p:nvSpPr>
          <p:cNvPr id="20" name="Google Shape;20;p5"/>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numCol="1" anchor="ctr" anchorCtr="0">
            <a:noAutofit/>
          </a:bodyPr>
          <a:lstStyle>
            <a:lvl1pPr marL="457200" lvl="0" indent="-228600" algn="l">
              <a:lnSpc>
                <a:spcPct val="100000"/>
              </a:lnSpc>
              <a:spcBef>
                <a:spcPts val="0"/>
              </a:spcBef>
              <a:spcAft>
                <a:spcPts val="0"/>
              </a:spcAft>
              <a:buSzPts val="1800"/>
              <a:buNone/>
              <a:defRPr/>
            </a:lvl1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1"/>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22466" y="445025"/>
            <a:ext cx="8192400" cy="572700"/>
          </a:xfrm>
          <a:prstGeom prst="rect">
            <a:avLst/>
          </a:prstGeom>
          <a:noFill/>
          <a:ln>
            <a:noFill/>
          </a:ln>
        </p:spPr>
        <p:txBody>
          <a:bodyPr spcFirstLastPara="1" wrap="square" lIns="91425" tIns="91425" rIns="91425" bIns="91425" numCol="1" anchor="t" anchorCtr="0">
            <a:noAutofit/>
          </a:bodyPr>
          <a:lstStyle>
            <a:lvl1pPr marR="0" lvl="0" algn="l" rtl="0">
              <a:lnSpc>
                <a:spcPct val="100000"/>
              </a:lnSpc>
              <a:spcBef>
                <a:spcPts val="0"/>
              </a:spcBef>
              <a:spcAft>
                <a:spcPts val="0"/>
              </a:spcAft>
              <a:buClr>
                <a:schemeClr val="lt2"/>
              </a:buClr>
              <a:buSzPts val="2800"/>
              <a:buFont typeface="Montserrat"/>
              <a:buNone/>
              <a:defRPr sz="2800" b="1" i="0" u="none" strike="noStrike" cap="none">
                <a:solidFill>
                  <a:schemeClr val="lt2"/>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597845" y="1152475"/>
            <a:ext cx="8192400" cy="3416400"/>
          </a:xfrm>
          <a:prstGeom prst="rect">
            <a:avLst/>
          </a:prstGeom>
          <a:noFill/>
          <a:ln>
            <a:noFill/>
          </a:ln>
        </p:spPr>
        <p:txBody>
          <a:bodyPr spcFirstLastPara="1" wrap="square" lIns="91425" tIns="91425" rIns="91425" bIns="91425" numCol="1" anchor="t" anchorCtr="0">
            <a:noAutofit/>
          </a:bodyPr>
          <a:lstStyle>
            <a:lvl1pPr marL="457200" marR="0" lvl="0" indent="-342900" algn="l" rtl="0">
              <a:lnSpc>
                <a:spcPct val="115000"/>
              </a:lnSpc>
              <a:spcBef>
                <a:spcPts val="0"/>
              </a:spcBef>
              <a:spcAft>
                <a:spcPts val="0"/>
              </a:spcAft>
              <a:buClr>
                <a:schemeClr val="dk2"/>
              </a:buClr>
              <a:buSzPts val="1800"/>
              <a:buFont typeface="Montserrat"/>
              <a:buChar char="●"/>
              <a:defRPr sz="18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1600"/>
              </a:spcBef>
              <a:spcAft>
                <a:spcPts val="0"/>
              </a:spcAft>
              <a:buClr>
                <a:schemeClr val="dk2"/>
              </a:buClr>
              <a:buSzPts val="1400"/>
              <a:buFont typeface="Montserrat Medium"/>
              <a:buChar char="○"/>
              <a:defRPr sz="1400" b="0" i="0" u="none" strike="noStrike" cap="none">
                <a:solidFill>
                  <a:schemeClr val="dk2"/>
                </a:solidFill>
                <a:latin typeface="Montserrat Medium"/>
                <a:ea typeface="Montserrat Medium"/>
                <a:cs typeface="Montserrat Medium"/>
                <a:sym typeface="Montserrat Medium"/>
              </a:defRPr>
            </a:lvl2pPr>
            <a:lvl3pPr marL="1371600" marR="0" lvl="2" indent="-317500" algn="l" rtl="0">
              <a:lnSpc>
                <a:spcPct val="115000"/>
              </a:lnSpc>
              <a:spcBef>
                <a:spcPts val="1600"/>
              </a:spcBef>
              <a:spcAft>
                <a:spcPts val="0"/>
              </a:spcAft>
              <a:buClr>
                <a:schemeClr val="dk2"/>
              </a:buClr>
              <a:buSzPts val="1400"/>
              <a:buFont typeface="Montserrat Medium"/>
              <a:buChar char="■"/>
              <a:defRPr sz="1400" b="0" i="0" u="none" strike="noStrike" cap="none">
                <a:solidFill>
                  <a:schemeClr val="dk2"/>
                </a:solidFill>
                <a:latin typeface="Montserrat Medium"/>
                <a:ea typeface="Montserrat Medium"/>
                <a:cs typeface="Montserrat Medium"/>
                <a:sym typeface="Montserrat Medium"/>
              </a:defRPr>
            </a:lvl3pPr>
            <a:lvl4pPr marL="1828800" marR="0" lvl="3" indent="-317500" algn="l" rtl="0">
              <a:lnSpc>
                <a:spcPct val="115000"/>
              </a:lnSpc>
              <a:spcBef>
                <a:spcPts val="1600"/>
              </a:spcBef>
              <a:spcAft>
                <a:spcPts val="0"/>
              </a:spcAft>
              <a:buClr>
                <a:schemeClr val="dk2"/>
              </a:buClr>
              <a:buSzPts val="1400"/>
              <a:buFont typeface="Montserrat Medium"/>
              <a:buChar char="●"/>
              <a:defRPr sz="1400" b="0" i="0" u="none" strike="noStrike" cap="none">
                <a:solidFill>
                  <a:schemeClr val="dk2"/>
                </a:solidFill>
                <a:latin typeface="Montserrat Medium"/>
                <a:ea typeface="Montserrat Medium"/>
                <a:cs typeface="Montserrat Medium"/>
                <a:sym typeface="Montserrat Medium"/>
              </a:defRPr>
            </a:lvl4pPr>
            <a:lvl5pPr marL="2286000" marR="0" lvl="4" indent="-317500" algn="l" rtl="0">
              <a:lnSpc>
                <a:spcPct val="115000"/>
              </a:lnSpc>
              <a:spcBef>
                <a:spcPts val="1600"/>
              </a:spcBef>
              <a:spcAft>
                <a:spcPts val="0"/>
              </a:spcAft>
              <a:buClr>
                <a:schemeClr val="dk2"/>
              </a:buClr>
              <a:buSzPts val="1400"/>
              <a:buFont typeface="Montserrat Medium"/>
              <a:buChar char="○"/>
              <a:defRPr sz="1400" b="0" i="0" u="none" strike="noStrike" cap="none">
                <a:solidFill>
                  <a:schemeClr val="dk2"/>
                </a:solidFill>
                <a:latin typeface="Montserrat Medium"/>
                <a:ea typeface="Montserrat Medium"/>
                <a:cs typeface="Montserrat Medium"/>
                <a:sym typeface="Montserrat Medium"/>
              </a:defRPr>
            </a:lvl5pPr>
            <a:lvl6pPr marL="2743200" marR="0" lvl="5" indent="-317500" algn="l" rtl="0">
              <a:lnSpc>
                <a:spcPct val="115000"/>
              </a:lnSpc>
              <a:spcBef>
                <a:spcPts val="1600"/>
              </a:spcBef>
              <a:spcAft>
                <a:spcPts val="0"/>
              </a:spcAft>
              <a:buClr>
                <a:schemeClr val="dk2"/>
              </a:buClr>
              <a:buSzPts val="1400"/>
              <a:buFont typeface="Montserrat Medium"/>
              <a:buChar char="■"/>
              <a:defRPr sz="1400" b="0" i="0" u="none" strike="noStrike" cap="none">
                <a:solidFill>
                  <a:schemeClr val="dk2"/>
                </a:solidFill>
                <a:latin typeface="Montserrat Medium"/>
                <a:ea typeface="Montserrat Medium"/>
                <a:cs typeface="Montserrat Medium"/>
                <a:sym typeface="Montserrat Medium"/>
              </a:defRPr>
            </a:lvl6pPr>
            <a:lvl7pPr marL="3200400" marR="0" lvl="6" indent="-317500" algn="l" rtl="0">
              <a:lnSpc>
                <a:spcPct val="115000"/>
              </a:lnSpc>
              <a:spcBef>
                <a:spcPts val="1600"/>
              </a:spcBef>
              <a:spcAft>
                <a:spcPts val="0"/>
              </a:spcAft>
              <a:buClr>
                <a:schemeClr val="dk2"/>
              </a:buClr>
              <a:buSzPts val="1400"/>
              <a:buFont typeface="Montserrat Medium"/>
              <a:buChar char="●"/>
              <a:defRPr sz="1400" b="0" i="0" u="none" strike="noStrike" cap="none">
                <a:solidFill>
                  <a:schemeClr val="dk2"/>
                </a:solidFill>
                <a:latin typeface="Montserrat Medium"/>
                <a:ea typeface="Montserrat Medium"/>
                <a:cs typeface="Montserrat Medium"/>
                <a:sym typeface="Montserrat Medium"/>
              </a:defRPr>
            </a:lvl7pPr>
            <a:lvl8pPr marL="3657600" marR="0" lvl="7" indent="-317500" algn="l" rtl="0">
              <a:lnSpc>
                <a:spcPct val="115000"/>
              </a:lnSpc>
              <a:spcBef>
                <a:spcPts val="1600"/>
              </a:spcBef>
              <a:spcAft>
                <a:spcPts val="0"/>
              </a:spcAft>
              <a:buClr>
                <a:schemeClr val="dk2"/>
              </a:buClr>
              <a:buSzPts val="1400"/>
              <a:buFont typeface="Montserrat Medium"/>
              <a:buChar char="○"/>
              <a:defRPr sz="1400" b="0" i="0" u="none" strike="noStrike" cap="none">
                <a:solidFill>
                  <a:schemeClr val="dk2"/>
                </a:solidFill>
                <a:latin typeface="Montserrat Medium"/>
                <a:ea typeface="Montserrat Medium"/>
                <a:cs typeface="Montserrat Medium"/>
                <a:sym typeface="Montserrat Medium"/>
              </a:defRPr>
            </a:lvl8pPr>
            <a:lvl9pPr marL="4114800" marR="0" lvl="8" indent="-317500" algn="l" rtl="0">
              <a:lnSpc>
                <a:spcPct val="115000"/>
              </a:lnSpc>
              <a:spcBef>
                <a:spcPts val="1600"/>
              </a:spcBef>
              <a:spcAft>
                <a:spcPts val="1600"/>
              </a:spcAft>
              <a:buClr>
                <a:schemeClr val="dk2"/>
              </a:buClr>
              <a:buSzPts val="1400"/>
              <a:buFont typeface="Montserrat Medium"/>
              <a:buChar char="■"/>
              <a:defRPr sz="1400" b="0" i="0" u="none" strike="noStrike" cap="none">
                <a:solidFill>
                  <a:schemeClr val="dk2"/>
                </a:solidFill>
                <a:latin typeface="Montserrat Medium"/>
                <a:ea typeface="Montserrat Medium"/>
                <a:cs typeface="Montserrat Medium"/>
                <a:sym typeface="Montserrat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340">
          <p15:clr>
            <a:srgbClr val="EA4335"/>
          </p15:clr>
        </p15:guide>
        <p15:guide id="2" pos="5760">
          <p15:clr>
            <a:srgbClr val="EA4335"/>
          </p15:clr>
        </p15:guide>
        <p15:guide id="3" pos="5311">
          <p15:clr>
            <a:srgbClr val="EA4335"/>
          </p15:clr>
        </p15:guide>
        <p15:guide id="4" orient="horz" pos="2903">
          <p15:clr>
            <a:srgbClr val="EA4335"/>
          </p15:clr>
        </p15:guide>
        <p15:guide id="5" pos="2880">
          <p15:clr>
            <a:srgbClr val="EA4335"/>
          </p15:clr>
        </p15:guide>
        <p15:guide id="6" orient="horz" pos="1619">
          <p15:clr>
            <a:srgbClr val="EA4335"/>
          </p15:clr>
        </p15:guide>
        <p15:guide id="7" pos="449">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slide" Target="slide4.xml"/><Relationship Id="rId4" Type="http://schemas.openxmlformats.org/officeDocument/2006/relationships/image" Target="../media/image5.jpg"/></Relationships>
</file>

<file path=ppt/slides/_rels/slide1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
        <p:cNvGrpSpPr/>
        <p:nvPr/>
      </p:nvGrpSpPr>
      <p:grpSpPr>
        <a:xfrm>
          <a:off x="0" y="0"/>
          <a:ext cx="0" cy="0"/>
          <a:chOff x="0" y="0"/>
          <a:chExt cx="0" cy="0"/>
        </a:xfrm>
      </p:grpSpPr>
      <p:sp>
        <p:nvSpPr>
          <p:cNvPr id="26" name="Google Shape;26;p7"/>
          <p:cNvSpPr txBox="1">
            <a:spLocks noGrp="1"/>
          </p:cNvSpPr>
          <p:nvPr>
            <p:ph type="ctrTitle"/>
          </p:nvPr>
        </p:nvSpPr>
        <p:spPr>
          <a:xfrm>
            <a:off x="610625" y="1337725"/>
            <a:ext cx="3645000" cy="2177635"/>
          </a:xfrm>
          <a:prstGeom prst="rect">
            <a:avLst/>
          </a:prstGeom>
          <a:noFill/>
          <a:ln>
            <a:noFill/>
          </a:ln>
        </p:spPr>
        <p:txBody>
          <a:bodyPr spcFirstLastPara="1" wrap="square" lIns="91425" tIns="91425" rIns="91425" bIns="91425" numCol="1" anchor="t" anchorCtr="0">
            <a:noAutofit/>
          </a:bodyPr>
          <a:lstStyle/>
          <a:p>
            <a:r>
              <a:rPr lang="fr-FR" altLang="fr-FR" sz="5400" u="sng" dirty="0"/>
              <a:t>Projet 7 :</a:t>
            </a:r>
          </a:p>
        </p:txBody>
      </p:sp>
      <p:sp>
        <p:nvSpPr>
          <p:cNvPr id="27" name="Google Shape;27;p7"/>
          <p:cNvSpPr txBox="1">
            <a:spLocks noGrp="1"/>
          </p:cNvSpPr>
          <p:nvPr>
            <p:ph type="subTitle" idx="1"/>
          </p:nvPr>
        </p:nvSpPr>
        <p:spPr>
          <a:xfrm>
            <a:off x="345440" y="3961400"/>
            <a:ext cx="3910185" cy="1018000"/>
          </a:xfrm>
          <a:prstGeom prst="rect">
            <a:avLst/>
          </a:prstGeom>
          <a:noFill/>
          <a:ln>
            <a:noFill/>
          </a:ln>
        </p:spPr>
        <p:txBody>
          <a:bodyPr spcFirstLastPara="1" wrap="square" lIns="91425" tIns="91425" rIns="91425" bIns="91425" numCol="1" anchor="t" anchorCtr="0">
            <a:noAutofit/>
          </a:bodyPr>
          <a:lstStyle/>
          <a:p>
            <a:r>
              <a:rPr lang="fr-FR" dirty="0">
                <a:solidFill>
                  <a:schemeClr val="bg2"/>
                </a:solidFill>
              </a:rPr>
              <a:t>Présentation de l'outil de veille technologique sur  </a:t>
            </a:r>
            <a:r>
              <a:rPr lang="fr-FR" dirty="0" err="1">
                <a:solidFill>
                  <a:schemeClr val="bg2"/>
                </a:solidFill>
              </a:rPr>
              <a:t>Wakelet</a:t>
            </a:r>
          </a:p>
          <a:p>
            <a:pPr marL="0" indent="0"/>
            <a:endParaRPr dirty="0"/>
          </a:p>
        </p:txBody>
      </p:sp>
      <p:pic>
        <p:nvPicPr>
          <p:cNvPr id="28" name="Google Shape;28;p7"/>
          <p:cNvPicPr preferRelativeResize="0"/>
          <p:nvPr/>
        </p:nvPicPr>
        <p:blipFill rotWithShape="1">
          <a:blip r:embed="rId3">
            <a:alphaModFix/>
          </a:blip>
          <a:srcRect l="22732" t="-329" r="27041" b="329"/>
          <a:stretch/>
        </p:blipFill>
        <p:spPr>
          <a:xfrm>
            <a:off x="4572000" y="-37950"/>
            <a:ext cx="4626600" cy="5181600"/>
          </a:xfrm>
          <a:prstGeom prst="rect">
            <a:avLst/>
          </a:prstGeom>
          <a:noFill/>
          <a:ln>
            <a:noFill/>
          </a:ln>
        </p:spPr>
      </p:pic>
      <p:sp>
        <p:nvSpPr>
          <p:cNvPr id="29" name="Google Shape;29;p7"/>
          <p:cNvSpPr/>
          <p:nvPr/>
        </p:nvSpPr>
        <p:spPr>
          <a:xfrm>
            <a:off x="4565925" y="-26350"/>
            <a:ext cx="4632600" cy="5185800"/>
          </a:xfrm>
          <a:prstGeom prst="rect">
            <a:avLst/>
          </a:prstGeom>
          <a:solidFill>
            <a:srgbClr val="073763">
              <a:alpha val="59215"/>
            </a:srgbClr>
          </a:solidFill>
          <a:ln>
            <a:noFill/>
          </a:ln>
        </p:spPr>
        <p:txBody>
          <a:bodyPr spcFirstLastPara="1" wrap="square" lIns="91425" tIns="91425" rIns="91425" bIns="91425" numCol="1"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a:extLst>
              <a:ext uri="{FF2B5EF4-FFF2-40B4-BE49-F238E27FC236}">
                <a16:creationId xmlns:a16="http://schemas.microsoft.com/office/drawing/2014/main" id="{643412C2-D35E-451A-A82D-0786576178A2}"/>
              </a:ext>
            </a:extLst>
          </p:cNvPr>
          <p:cNvSpPr>
            <a:spLocks noGrp="1"/>
          </p:cNvSpPr>
          <p:nvPr>
            <p:ph type="subTitle" idx="1"/>
          </p:nvPr>
        </p:nvSpPr>
        <p:spPr/>
        <p:txBody>
          <a:bodyPr/>
          <a:lstStyle/>
          <a:p>
            <a:r>
              <a:rPr lang="fr-FR" dirty="0"/>
              <a:t>                                                       Extraits de mon </a:t>
            </a:r>
            <a:r>
              <a:rPr lang="fr-FR" dirty="0" err="1"/>
              <a:t>Wakelet</a:t>
            </a:r>
            <a:endParaRPr lang="fr-FR" dirty="0"/>
          </a:p>
          <a:p>
            <a:pPr>
              <a:lnSpc>
                <a:spcPct val="114999"/>
              </a:lnSpc>
            </a:pPr>
            <a:endParaRPr lang="fr-FR" dirty="0"/>
          </a:p>
          <a:p>
            <a:pPr>
              <a:lnSpc>
                <a:spcPct val="114999"/>
              </a:lnSpc>
            </a:pPr>
            <a:endParaRPr lang="fr-FR" dirty="0"/>
          </a:p>
        </p:txBody>
      </p:sp>
      <p:sp>
        <p:nvSpPr>
          <p:cNvPr id="5" name="Titre 1">
            <a:extLst>
              <a:ext uri="{FF2B5EF4-FFF2-40B4-BE49-F238E27FC236}">
                <a16:creationId xmlns:a16="http://schemas.microsoft.com/office/drawing/2014/main" id="{6978BE90-3494-8F35-46BC-0AA3E88E60F2}"/>
              </a:ext>
            </a:extLst>
          </p:cNvPr>
          <p:cNvSpPr txBox="1">
            <a:spLocks/>
          </p:cNvSpPr>
          <p:nvPr/>
        </p:nvSpPr>
        <p:spPr>
          <a:xfrm>
            <a:off x="-41441" y="3485800"/>
            <a:ext cx="2241341" cy="1080300"/>
          </a:xfrm>
          <a:prstGeom prst="rect">
            <a:avLst/>
          </a:prstGeom>
          <a:noFill/>
          <a:ln>
            <a:noFill/>
          </a:ln>
        </p:spPr>
        <p:txBody>
          <a:bodyPr spcFirstLastPara="1" wrap="square" lIns="91425" tIns="91425" rIns="91425" bIns="91425" numCol="1"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2"/>
              </a:buClr>
              <a:buSzPts val="2800"/>
              <a:buFont typeface="Montserrat"/>
              <a:buNone/>
              <a:defRPr sz="2000" b="1" i="0" u="none" strike="noStrike" cap="none">
                <a:solidFill>
                  <a:schemeClr val="lt1"/>
                </a:solidFill>
                <a:latin typeface="Montserrat"/>
                <a:ea typeface="Montserrat"/>
                <a:cs typeface="Montserrat"/>
                <a:sym typeface="Montserrat"/>
              </a:defRPr>
            </a:lvl1pPr>
            <a:lvl2pPr marR="0" lvl="1" algn="r" rtl="0">
              <a:lnSpc>
                <a:spcPct val="100000"/>
              </a:lnSpc>
              <a:spcBef>
                <a:spcPts val="0"/>
              </a:spcBef>
              <a:spcAft>
                <a:spcPts val="0"/>
              </a:spcAft>
              <a:buClr>
                <a:schemeClr val="dk1"/>
              </a:buClr>
              <a:buSzPts val="2800"/>
              <a:buFont typeface="Arial"/>
              <a:buNone/>
              <a:defRPr sz="2000" b="0" i="0" u="none" strike="noStrike" cap="none">
                <a:solidFill>
                  <a:schemeClr val="lt1"/>
                </a:solidFill>
                <a:latin typeface="Arial"/>
                <a:ea typeface="Arial"/>
                <a:cs typeface="Arial"/>
                <a:sym typeface="Arial"/>
              </a:defRPr>
            </a:lvl2pPr>
            <a:lvl3pPr marR="0" lvl="2" algn="r" rtl="0">
              <a:lnSpc>
                <a:spcPct val="100000"/>
              </a:lnSpc>
              <a:spcBef>
                <a:spcPts val="0"/>
              </a:spcBef>
              <a:spcAft>
                <a:spcPts val="0"/>
              </a:spcAft>
              <a:buClr>
                <a:schemeClr val="dk1"/>
              </a:buClr>
              <a:buSzPts val="2800"/>
              <a:buFont typeface="Arial"/>
              <a:buNone/>
              <a:defRPr sz="2000" b="0" i="0" u="none" strike="noStrike" cap="none">
                <a:solidFill>
                  <a:schemeClr val="lt1"/>
                </a:solidFill>
                <a:latin typeface="Arial"/>
                <a:ea typeface="Arial"/>
                <a:cs typeface="Arial"/>
                <a:sym typeface="Arial"/>
              </a:defRPr>
            </a:lvl3pPr>
            <a:lvl4pPr marR="0" lvl="3" algn="r" rtl="0">
              <a:lnSpc>
                <a:spcPct val="100000"/>
              </a:lnSpc>
              <a:spcBef>
                <a:spcPts val="0"/>
              </a:spcBef>
              <a:spcAft>
                <a:spcPts val="0"/>
              </a:spcAft>
              <a:buClr>
                <a:schemeClr val="dk1"/>
              </a:buClr>
              <a:buSzPts val="2800"/>
              <a:buFont typeface="Arial"/>
              <a:buNone/>
              <a:defRPr sz="2000" b="0" i="0" u="none" strike="noStrike" cap="none">
                <a:solidFill>
                  <a:schemeClr val="lt1"/>
                </a:solidFill>
                <a:latin typeface="Arial"/>
                <a:ea typeface="Arial"/>
                <a:cs typeface="Arial"/>
                <a:sym typeface="Arial"/>
              </a:defRPr>
            </a:lvl4pPr>
            <a:lvl5pPr marR="0" lvl="4" algn="r" rtl="0">
              <a:lnSpc>
                <a:spcPct val="100000"/>
              </a:lnSpc>
              <a:spcBef>
                <a:spcPts val="0"/>
              </a:spcBef>
              <a:spcAft>
                <a:spcPts val="0"/>
              </a:spcAft>
              <a:buClr>
                <a:schemeClr val="dk1"/>
              </a:buClr>
              <a:buSzPts val="2800"/>
              <a:buFont typeface="Arial"/>
              <a:buNone/>
              <a:defRPr sz="2000" b="0" i="0" u="none" strike="noStrike" cap="none">
                <a:solidFill>
                  <a:schemeClr val="lt1"/>
                </a:solidFill>
                <a:latin typeface="Arial"/>
                <a:ea typeface="Arial"/>
                <a:cs typeface="Arial"/>
                <a:sym typeface="Arial"/>
              </a:defRPr>
            </a:lvl5pPr>
            <a:lvl6pPr marR="0" lvl="5" algn="r" rtl="0">
              <a:lnSpc>
                <a:spcPct val="100000"/>
              </a:lnSpc>
              <a:spcBef>
                <a:spcPts val="0"/>
              </a:spcBef>
              <a:spcAft>
                <a:spcPts val="0"/>
              </a:spcAft>
              <a:buClr>
                <a:schemeClr val="dk1"/>
              </a:buClr>
              <a:buSzPts val="2800"/>
              <a:buFont typeface="Arial"/>
              <a:buNone/>
              <a:defRPr sz="2000" b="0" i="0" u="none" strike="noStrike" cap="none">
                <a:solidFill>
                  <a:schemeClr val="lt1"/>
                </a:solidFill>
                <a:latin typeface="Arial"/>
                <a:ea typeface="Arial"/>
                <a:cs typeface="Arial"/>
                <a:sym typeface="Arial"/>
              </a:defRPr>
            </a:lvl6pPr>
            <a:lvl7pPr marR="0" lvl="6" algn="r" rtl="0">
              <a:lnSpc>
                <a:spcPct val="100000"/>
              </a:lnSpc>
              <a:spcBef>
                <a:spcPts val="0"/>
              </a:spcBef>
              <a:spcAft>
                <a:spcPts val="0"/>
              </a:spcAft>
              <a:buClr>
                <a:schemeClr val="dk1"/>
              </a:buClr>
              <a:buSzPts val="2800"/>
              <a:buFont typeface="Arial"/>
              <a:buNone/>
              <a:defRPr sz="2000" b="0" i="0" u="none" strike="noStrike" cap="none">
                <a:solidFill>
                  <a:schemeClr val="lt1"/>
                </a:solidFill>
                <a:latin typeface="Arial"/>
                <a:ea typeface="Arial"/>
                <a:cs typeface="Arial"/>
                <a:sym typeface="Arial"/>
              </a:defRPr>
            </a:lvl7pPr>
            <a:lvl8pPr marR="0" lvl="7" algn="r" rtl="0">
              <a:lnSpc>
                <a:spcPct val="100000"/>
              </a:lnSpc>
              <a:spcBef>
                <a:spcPts val="0"/>
              </a:spcBef>
              <a:spcAft>
                <a:spcPts val="0"/>
              </a:spcAft>
              <a:buClr>
                <a:schemeClr val="dk1"/>
              </a:buClr>
              <a:buSzPts val="2800"/>
              <a:buFont typeface="Arial"/>
              <a:buNone/>
              <a:defRPr sz="2000" b="0" i="0" u="none" strike="noStrike" cap="none">
                <a:solidFill>
                  <a:schemeClr val="lt1"/>
                </a:solidFill>
                <a:latin typeface="Arial"/>
                <a:ea typeface="Arial"/>
                <a:cs typeface="Arial"/>
                <a:sym typeface="Arial"/>
              </a:defRPr>
            </a:lvl8pPr>
            <a:lvl9pPr marR="0" lvl="8" algn="r" rtl="0">
              <a:lnSpc>
                <a:spcPct val="100000"/>
              </a:lnSpc>
              <a:spcBef>
                <a:spcPts val="0"/>
              </a:spcBef>
              <a:spcAft>
                <a:spcPts val="0"/>
              </a:spcAft>
              <a:buClr>
                <a:schemeClr val="dk1"/>
              </a:buClr>
              <a:buSzPts val="2800"/>
              <a:buFont typeface="Arial"/>
              <a:buNone/>
              <a:defRPr sz="2000" b="0" i="0" u="none" strike="noStrike" cap="none">
                <a:solidFill>
                  <a:schemeClr val="lt1"/>
                </a:solidFill>
                <a:latin typeface="Arial"/>
                <a:ea typeface="Arial"/>
                <a:cs typeface="Arial"/>
                <a:sym typeface="Arial"/>
              </a:defRPr>
            </a:lvl9pPr>
          </a:lstStyle>
          <a:p>
            <a:r>
              <a:rPr lang="fr-FR" dirty="0"/>
              <a:t>3. Classement des différentes informations</a:t>
            </a:r>
          </a:p>
        </p:txBody>
      </p:sp>
    </p:spTree>
    <p:extLst>
      <p:ext uri="{BB962C8B-B14F-4D97-AF65-F5344CB8AC3E}">
        <p14:creationId xmlns:p14="http://schemas.microsoft.com/office/powerpoint/2010/main" val="41139394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21155E1-6945-DD8E-9871-BA17E3A342B0}"/>
              </a:ext>
            </a:extLst>
          </p:cNvPr>
          <p:cNvSpPr>
            <a:spLocks noGrp="1"/>
          </p:cNvSpPr>
          <p:nvPr>
            <p:ph type="title"/>
          </p:nvPr>
        </p:nvSpPr>
        <p:spPr>
          <a:xfrm>
            <a:off x="175889" y="2930399"/>
            <a:ext cx="2024011" cy="1635701"/>
          </a:xfrm>
        </p:spPr>
        <p:txBody>
          <a:bodyPr/>
          <a:lstStyle/>
          <a:p>
            <a:r>
              <a:rPr lang="fr-FR" dirty="0"/>
              <a:t>4. Commentaire et diffusion des informations</a:t>
            </a:r>
          </a:p>
        </p:txBody>
      </p:sp>
      <p:sp>
        <p:nvSpPr>
          <p:cNvPr id="3" name="Sous-titre 2">
            <a:extLst>
              <a:ext uri="{FF2B5EF4-FFF2-40B4-BE49-F238E27FC236}">
                <a16:creationId xmlns:a16="http://schemas.microsoft.com/office/drawing/2014/main" id="{51D2BB43-EAE2-F91D-362F-E21931F9FD2E}"/>
              </a:ext>
            </a:extLst>
          </p:cNvPr>
          <p:cNvSpPr>
            <a:spLocks noGrp="1"/>
          </p:cNvSpPr>
          <p:nvPr>
            <p:ph type="subTitle" idx="1"/>
          </p:nvPr>
        </p:nvSpPr>
        <p:spPr/>
        <p:txBody>
          <a:bodyPr spcFirstLastPara="1" wrap="square" lIns="91425" tIns="91425" rIns="91425" bIns="91425" numCol="1" anchor="t" anchorCtr="0">
            <a:noAutofit/>
          </a:bodyPr>
          <a:lstStyle/>
          <a:p>
            <a:pPr>
              <a:buFont typeface="Arial"/>
              <a:buChar char="•"/>
            </a:pPr>
            <a:r>
              <a:rPr lang="fr-FR" dirty="0"/>
              <a:t>Il est possible dans </a:t>
            </a:r>
            <a:r>
              <a:rPr lang="fr-FR" err="1"/>
              <a:t>Wakelet</a:t>
            </a:r>
            <a:r>
              <a:rPr lang="fr-FR" dirty="0"/>
              <a:t> d'ajouter des commentaires aux éléments collectés...</a:t>
            </a:r>
            <a:endParaRPr lang="fr-FR"/>
          </a:p>
          <a:p>
            <a:pPr>
              <a:lnSpc>
                <a:spcPct val="114999"/>
              </a:lnSpc>
            </a:pPr>
            <a:endParaRPr lang="fr-FR" dirty="0"/>
          </a:p>
          <a:p>
            <a:pPr>
              <a:lnSpc>
                <a:spcPct val="114999"/>
              </a:lnSpc>
            </a:pPr>
            <a:endParaRPr lang="fr-FR" dirty="0"/>
          </a:p>
          <a:p>
            <a:pPr>
              <a:lnSpc>
                <a:spcPct val="114999"/>
              </a:lnSpc>
              <a:buFont typeface="Arial"/>
              <a:buChar char="•"/>
            </a:pPr>
            <a:r>
              <a:rPr lang="fr-FR" dirty="0"/>
              <a:t>Afin de faciliter la compréhension ou la collaboration avec les membres de l'équipe de veille, il est possible de donner des notes ou des observations importantes sur certains éléments. Il est également possible de partager des collections </a:t>
            </a:r>
            <a:r>
              <a:rPr lang="fr-FR" dirty="0" err="1"/>
              <a:t>Wakelet</a:t>
            </a:r>
            <a:r>
              <a:rPr lang="fr-FR" dirty="0"/>
              <a:t> avec d'autres personnes, soit en leur envoyant directement un lien vers notre collection, soit en publiant la collection sur des plateformes de médias sociaux, comme Facebook ou Twitter.</a:t>
            </a:r>
          </a:p>
          <a:p>
            <a:pPr algn="r">
              <a:lnSpc>
                <a:spcPct val="114999"/>
              </a:lnSpc>
            </a:pPr>
            <a:endParaRPr lang="fr-FR" dirty="0"/>
          </a:p>
          <a:p>
            <a:pPr algn="r">
              <a:lnSpc>
                <a:spcPct val="114999"/>
              </a:lnSpc>
            </a:pPr>
            <a:endParaRPr lang="fr-FR" dirty="0"/>
          </a:p>
          <a:p>
            <a:pPr>
              <a:lnSpc>
                <a:spcPct val="114999"/>
              </a:lnSpc>
              <a:buFont typeface="Arial"/>
              <a:buChar char="•"/>
            </a:pPr>
            <a:r>
              <a:rPr lang="fr-FR" dirty="0"/>
              <a:t>Il est possible de diffuser rapidement et facilement différentes informations à une audience cible, ou à une communauté.</a:t>
            </a:r>
          </a:p>
          <a:p>
            <a:pPr>
              <a:lnSpc>
                <a:spcPct val="114999"/>
              </a:lnSpc>
            </a:pPr>
            <a:endParaRPr lang="fr-FR" dirty="0"/>
          </a:p>
          <a:p>
            <a:pPr>
              <a:lnSpc>
                <a:spcPct val="114999"/>
              </a:lnSpc>
            </a:pPr>
            <a:endParaRPr lang="fr-FR" dirty="0"/>
          </a:p>
          <a:p>
            <a:pPr>
              <a:lnSpc>
                <a:spcPct val="114999"/>
              </a:lnSpc>
              <a:buFont typeface="Arial"/>
              <a:buChar char="•"/>
            </a:pPr>
            <a:r>
              <a:rPr lang="fr-FR" dirty="0"/>
              <a:t>Grâce aux options de confidentialité de </a:t>
            </a:r>
            <a:r>
              <a:rPr lang="fr-FR" dirty="0" err="1"/>
              <a:t>Wakelet</a:t>
            </a:r>
            <a:r>
              <a:rPr lang="fr-FR" dirty="0"/>
              <a:t>, il est possible de définir quelle personne a la possibilité d'avoir accès à la collection.</a:t>
            </a:r>
          </a:p>
        </p:txBody>
      </p:sp>
    </p:spTree>
    <p:extLst>
      <p:ext uri="{BB962C8B-B14F-4D97-AF65-F5344CB8AC3E}">
        <p14:creationId xmlns:p14="http://schemas.microsoft.com/office/powerpoint/2010/main" val="27760200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C53FEC9-5EDD-E54F-F0A1-6874CC9279C8}"/>
              </a:ext>
            </a:extLst>
          </p:cNvPr>
          <p:cNvSpPr>
            <a:spLocks noGrp="1"/>
          </p:cNvSpPr>
          <p:nvPr>
            <p:ph type="title"/>
          </p:nvPr>
        </p:nvSpPr>
        <p:spPr>
          <a:xfrm>
            <a:off x="183939" y="2721117"/>
            <a:ext cx="2015961" cy="1844983"/>
          </a:xfrm>
        </p:spPr>
        <p:txBody>
          <a:bodyPr/>
          <a:lstStyle/>
          <a:p>
            <a:r>
              <a:rPr lang="fr-FR" dirty="0"/>
              <a:t>5. Utilisation des informations provenant de la veille </a:t>
            </a:r>
          </a:p>
        </p:txBody>
      </p:sp>
      <p:sp>
        <p:nvSpPr>
          <p:cNvPr id="3" name="Sous-titre 2">
            <a:extLst>
              <a:ext uri="{FF2B5EF4-FFF2-40B4-BE49-F238E27FC236}">
                <a16:creationId xmlns:a16="http://schemas.microsoft.com/office/drawing/2014/main" id="{35B2871B-B98E-3DDB-E64E-77FB4EA2AB7F}"/>
              </a:ext>
            </a:extLst>
          </p:cNvPr>
          <p:cNvSpPr>
            <a:spLocks noGrp="1"/>
          </p:cNvSpPr>
          <p:nvPr>
            <p:ph type="subTitle" idx="1"/>
          </p:nvPr>
        </p:nvSpPr>
        <p:spPr>
          <a:xfrm>
            <a:off x="2358778" y="535784"/>
            <a:ext cx="6318697" cy="4072791"/>
          </a:xfrm>
        </p:spPr>
        <p:txBody>
          <a:bodyPr/>
          <a:lstStyle/>
          <a:p>
            <a:endParaRPr lang="fr-FR" dirty="0"/>
          </a:p>
          <a:p>
            <a:pPr>
              <a:lnSpc>
                <a:spcPct val="114999"/>
              </a:lnSpc>
              <a:buFont typeface="Arial"/>
              <a:buChar char="•"/>
            </a:pPr>
            <a:r>
              <a:rPr lang="fr-FR" dirty="0"/>
              <a:t>Grâce aux différents articles collectés sur les langages à utilisés pour notre projet, il a été possible de définir les spécifications techniques du site Web à créer.</a:t>
            </a:r>
          </a:p>
          <a:p>
            <a:pPr>
              <a:lnSpc>
                <a:spcPct val="114999"/>
              </a:lnSpc>
              <a:buFont typeface="Arial"/>
              <a:buChar char="•"/>
            </a:pPr>
            <a:endParaRPr lang="fr-FR" dirty="0"/>
          </a:p>
          <a:p>
            <a:pPr>
              <a:lnSpc>
                <a:spcPct val="114999"/>
              </a:lnSpc>
              <a:buFont typeface="Arial"/>
              <a:buChar char="•"/>
            </a:pPr>
            <a:r>
              <a:rPr lang="fr-FR" dirty="0"/>
              <a:t>Après concertation, des choix ont été déterminés sur:</a:t>
            </a:r>
          </a:p>
          <a:p>
            <a:pPr>
              <a:lnSpc>
                <a:spcPct val="114999"/>
              </a:lnSpc>
            </a:pPr>
            <a:endParaRPr lang="fr-FR" dirty="0"/>
          </a:p>
          <a:p>
            <a:pPr>
              <a:lnSpc>
                <a:spcPct val="114999"/>
              </a:lnSpc>
            </a:pPr>
            <a:r>
              <a:rPr lang="fr-FR" u="sng" dirty="0"/>
              <a:t>La partie environnement de développement Web:</a:t>
            </a:r>
          </a:p>
          <a:p>
            <a:pPr>
              <a:lnSpc>
                <a:spcPct val="114999"/>
              </a:lnSpc>
            </a:pPr>
            <a:endParaRPr lang="fr-FR" u="sng" dirty="0"/>
          </a:p>
          <a:p>
            <a:pPr>
              <a:lnSpc>
                <a:spcPct val="114999"/>
              </a:lnSpc>
              <a:buFont typeface="Wingdings"/>
              <a:buChar char="ü"/>
            </a:pPr>
            <a:r>
              <a:rPr lang="fr-FR" dirty="0" err="1"/>
              <a:t>Laragon</a:t>
            </a:r>
            <a:r>
              <a:rPr lang="fr-FR" dirty="0"/>
              <a:t> se présente comme un environnement de développement universel portable, isolé, rapide, et puissant.</a:t>
            </a:r>
          </a:p>
          <a:p>
            <a:pPr>
              <a:lnSpc>
                <a:spcPct val="114999"/>
              </a:lnSpc>
              <a:buFont typeface="Wingdings"/>
              <a:buChar char="ü"/>
            </a:pPr>
            <a:endParaRPr lang="fr-FR" dirty="0"/>
          </a:p>
          <a:p>
            <a:pPr>
              <a:lnSpc>
                <a:spcPct val="114999"/>
              </a:lnSpc>
              <a:buFont typeface="Wingdings"/>
              <a:buChar char="ü"/>
            </a:pPr>
            <a:r>
              <a:rPr lang="fr-FR" dirty="0" err="1"/>
              <a:t>Laragon</a:t>
            </a:r>
            <a:r>
              <a:rPr lang="fr-FR" dirty="0"/>
              <a:t> est recommandé pour créer et gérer des applications Web modernes. Il est axé sur la performance- conçue autour de la stabilité, de la simplicité, de la flexibilité et de la liberté.</a:t>
            </a:r>
          </a:p>
          <a:p>
            <a:pPr>
              <a:lnSpc>
                <a:spcPct val="114999"/>
              </a:lnSpc>
            </a:pPr>
            <a:endParaRPr lang="fr-FR" dirty="0"/>
          </a:p>
          <a:p>
            <a:pPr>
              <a:lnSpc>
                <a:spcPct val="114999"/>
              </a:lnSpc>
            </a:pPr>
            <a:r>
              <a:rPr lang="fr-FR" u="sng" dirty="0"/>
              <a:t>L'éditeur de code:</a:t>
            </a:r>
          </a:p>
          <a:p>
            <a:pPr>
              <a:lnSpc>
                <a:spcPct val="114999"/>
              </a:lnSpc>
            </a:pPr>
            <a:endParaRPr lang="fr-FR" dirty="0"/>
          </a:p>
          <a:p>
            <a:pPr>
              <a:lnSpc>
                <a:spcPct val="114999"/>
              </a:lnSpc>
              <a:buFont typeface="Wingdings"/>
              <a:buChar char="ü"/>
            </a:pPr>
            <a:r>
              <a:rPr lang="fr-FR" dirty="0" err="1"/>
              <a:t>VScode</a:t>
            </a:r>
            <a:r>
              <a:rPr lang="fr-FR" dirty="0"/>
              <a:t> , car il est performant, facile d'utilisation, polyvalent, et intégré à Git (facilitant ainsi le contrôle de version).</a:t>
            </a:r>
          </a:p>
        </p:txBody>
      </p:sp>
    </p:spTree>
    <p:extLst>
      <p:ext uri="{BB962C8B-B14F-4D97-AF65-F5344CB8AC3E}">
        <p14:creationId xmlns:p14="http://schemas.microsoft.com/office/powerpoint/2010/main" val="32176435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C53FEC9-5EDD-E54F-F0A1-6874CC9279C8}"/>
              </a:ext>
            </a:extLst>
          </p:cNvPr>
          <p:cNvSpPr>
            <a:spLocks noGrp="1"/>
          </p:cNvSpPr>
          <p:nvPr>
            <p:ph type="title"/>
          </p:nvPr>
        </p:nvSpPr>
        <p:spPr>
          <a:xfrm>
            <a:off x="183939" y="2721117"/>
            <a:ext cx="2015961" cy="1844983"/>
          </a:xfrm>
        </p:spPr>
        <p:txBody>
          <a:bodyPr/>
          <a:lstStyle/>
          <a:p>
            <a:r>
              <a:rPr lang="fr-FR" dirty="0"/>
              <a:t>5. Utilisation des informations provenant de la veille </a:t>
            </a:r>
          </a:p>
        </p:txBody>
      </p:sp>
      <p:sp>
        <p:nvSpPr>
          <p:cNvPr id="3" name="Sous-titre 2">
            <a:extLst>
              <a:ext uri="{FF2B5EF4-FFF2-40B4-BE49-F238E27FC236}">
                <a16:creationId xmlns:a16="http://schemas.microsoft.com/office/drawing/2014/main" id="{35B2871B-B98E-3DDB-E64E-77FB4EA2AB7F}"/>
              </a:ext>
            </a:extLst>
          </p:cNvPr>
          <p:cNvSpPr>
            <a:spLocks noGrp="1"/>
          </p:cNvSpPr>
          <p:nvPr>
            <p:ph type="subTitle" idx="1"/>
          </p:nvPr>
        </p:nvSpPr>
        <p:spPr>
          <a:xfrm>
            <a:off x="2358778" y="535784"/>
            <a:ext cx="6318697" cy="4072791"/>
          </a:xfrm>
        </p:spPr>
        <p:txBody>
          <a:bodyPr/>
          <a:lstStyle/>
          <a:p>
            <a:r>
              <a:rPr lang="fr-FR" u="sng" dirty="0"/>
              <a:t>La partie </a:t>
            </a:r>
            <a:r>
              <a:rPr lang="fr-FR" u="sng" err="1"/>
              <a:t>FrontEnd</a:t>
            </a:r>
            <a:r>
              <a:rPr lang="fr-FR" u="sng" dirty="0"/>
              <a:t>:</a:t>
            </a:r>
          </a:p>
          <a:p>
            <a:pPr>
              <a:lnSpc>
                <a:spcPct val="114999"/>
              </a:lnSpc>
            </a:pPr>
            <a:endParaRPr lang="fr-FR" dirty="0"/>
          </a:p>
          <a:p>
            <a:pPr marL="285750" indent="-171450">
              <a:lnSpc>
                <a:spcPct val="114999"/>
              </a:lnSpc>
              <a:buFont typeface="Wingdings"/>
              <a:buChar char="ü"/>
            </a:pPr>
            <a:r>
              <a:rPr lang="fr-FR" dirty="0"/>
              <a:t>HTML</a:t>
            </a:r>
          </a:p>
          <a:p>
            <a:pPr>
              <a:lnSpc>
                <a:spcPct val="114999"/>
              </a:lnSpc>
              <a:buFont typeface="Wingdings"/>
              <a:buChar char="ü"/>
            </a:pPr>
            <a:r>
              <a:rPr lang="fr-FR" dirty="0"/>
              <a:t>CSS avec comme </a:t>
            </a:r>
            <a:r>
              <a:rPr lang="fr-FR" dirty="0" err="1"/>
              <a:t>framework</a:t>
            </a:r>
            <a:r>
              <a:rPr lang="fr-FR" dirty="0"/>
              <a:t> </a:t>
            </a:r>
            <a:r>
              <a:rPr lang="fr-FR" dirty="0" err="1"/>
              <a:t>Materialize</a:t>
            </a:r>
            <a:r>
              <a:rPr lang="fr-FR" dirty="0"/>
              <a:t> basé sur le design de Google, afin de développer des interfaces utilisateurs efficaces et responsives</a:t>
            </a:r>
          </a:p>
          <a:p>
            <a:pPr>
              <a:lnSpc>
                <a:spcPct val="114999"/>
              </a:lnSpc>
              <a:buFont typeface="Wingdings"/>
              <a:buChar char="ü"/>
            </a:pPr>
            <a:r>
              <a:rPr lang="fr-FR" dirty="0"/>
              <a:t>Javascript, afin de créer des pages web interactives et dynamiques. </a:t>
            </a:r>
            <a:r>
              <a:rPr lang="fr-FR" dirty="0" err="1"/>
              <a:t>React</a:t>
            </a:r>
            <a:r>
              <a:rPr lang="fr-FR" dirty="0"/>
              <a:t> est une bibliothèque Javascript open source, utilisée pour la création d'interface utilisateur dans des applications web.</a:t>
            </a:r>
          </a:p>
          <a:p>
            <a:pPr>
              <a:lnSpc>
                <a:spcPct val="114999"/>
              </a:lnSpc>
            </a:pPr>
            <a:endParaRPr lang="fr-FR" dirty="0"/>
          </a:p>
          <a:p>
            <a:pPr>
              <a:lnSpc>
                <a:spcPct val="114999"/>
              </a:lnSpc>
            </a:pPr>
            <a:r>
              <a:rPr lang="fr-FR" u="sng" dirty="0"/>
              <a:t>La partie Backend:</a:t>
            </a:r>
          </a:p>
          <a:p>
            <a:pPr>
              <a:lnSpc>
                <a:spcPct val="114999"/>
              </a:lnSpc>
            </a:pPr>
            <a:endParaRPr lang="fr-FR" dirty="0"/>
          </a:p>
          <a:p>
            <a:pPr>
              <a:lnSpc>
                <a:spcPct val="114999"/>
              </a:lnSpc>
              <a:buFont typeface="Wingdings"/>
              <a:buChar char="ü"/>
            </a:pPr>
            <a:r>
              <a:rPr lang="fr-FR" dirty="0"/>
              <a:t>Node.js permet l'exécution de code Javascript côté serveur, ce qui facilite la création d'applications web très performantes et évolutives.</a:t>
            </a:r>
          </a:p>
          <a:p>
            <a:pPr marL="114300" indent="0">
              <a:lnSpc>
                <a:spcPct val="114999"/>
              </a:lnSpc>
            </a:pPr>
            <a:endParaRPr lang="fr-FR" dirty="0"/>
          </a:p>
          <a:p>
            <a:pPr>
              <a:lnSpc>
                <a:spcPct val="114999"/>
              </a:lnSpc>
              <a:buFont typeface="Wingdings"/>
              <a:buChar char="ü"/>
            </a:pPr>
            <a:r>
              <a:rPr lang="fr-FR" dirty="0" err="1"/>
              <a:t>Firebase</a:t>
            </a:r>
            <a:r>
              <a:rPr lang="fr-FR" dirty="0"/>
              <a:t> offre une gamme de fonctionnalités comme l'authentification utilisateurs, la base de données en temps réel, le stockage de fichiers, l'hébergement de sites Web, les notifications push, les analyses, la messagerie cloud, …</a:t>
            </a:r>
          </a:p>
          <a:p>
            <a:pPr marL="114300" indent="0">
              <a:lnSpc>
                <a:spcPct val="114999"/>
              </a:lnSpc>
            </a:pPr>
            <a:endParaRPr lang="fr-FR" dirty="0"/>
          </a:p>
          <a:p>
            <a:pPr>
              <a:lnSpc>
                <a:spcPct val="114999"/>
              </a:lnSpc>
              <a:buFont typeface="Wingdings"/>
              <a:buChar char="ü"/>
            </a:pPr>
            <a:r>
              <a:rPr lang="fr-FR" dirty="0"/>
              <a:t>En ce qui concerne les API: les API </a:t>
            </a:r>
            <a:r>
              <a:rPr lang="fr-FR" err="1"/>
              <a:t>d'instagram</a:t>
            </a:r>
            <a:r>
              <a:rPr lang="fr-FR" dirty="0"/>
              <a:t> et de Deliveroo seront utilisées.</a:t>
            </a:r>
          </a:p>
          <a:p>
            <a:pPr>
              <a:lnSpc>
                <a:spcPct val="114999"/>
              </a:lnSpc>
              <a:buFont typeface="Wingdings"/>
              <a:buChar char="ü"/>
            </a:pPr>
            <a:endParaRPr lang="fr-FR" dirty="0"/>
          </a:p>
        </p:txBody>
      </p:sp>
    </p:spTree>
    <p:extLst>
      <p:ext uri="{BB962C8B-B14F-4D97-AF65-F5344CB8AC3E}">
        <p14:creationId xmlns:p14="http://schemas.microsoft.com/office/powerpoint/2010/main" val="28971470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C26B370-F392-120E-31F0-EBD678D2F6B7}"/>
              </a:ext>
            </a:extLst>
          </p:cNvPr>
          <p:cNvSpPr>
            <a:spLocks noGrp="1"/>
          </p:cNvSpPr>
          <p:nvPr>
            <p:ph type="title"/>
          </p:nvPr>
        </p:nvSpPr>
        <p:spPr>
          <a:xfrm>
            <a:off x="127594" y="2874054"/>
            <a:ext cx="2072306" cy="1692046"/>
          </a:xfrm>
        </p:spPr>
        <p:txBody>
          <a:bodyPr/>
          <a:lstStyle/>
          <a:p>
            <a:r>
              <a:rPr lang="fr-FR" dirty="0"/>
              <a:t>6. Conclusion et lien vers l'outil de veille</a:t>
            </a:r>
          </a:p>
        </p:txBody>
      </p:sp>
      <p:sp>
        <p:nvSpPr>
          <p:cNvPr id="3" name="Sous-titre 2">
            <a:extLst>
              <a:ext uri="{FF2B5EF4-FFF2-40B4-BE49-F238E27FC236}">
                <a16:creationId xmlns:a16="http://schemas.microsoft.com/office/drawing/2014/main" id="{4F2E3F4E-0DB5-C85C-83B5-115C43AD0341}"/>
              </a:ext>
            </a:extLst>
          </p:cNvPr>
          <p:cNvSpPr>
            <a:spLocks noGrp="1"/>
          </p:cNvSpPr>
          <p:nvPr>
            <p:ph type="subTitle" idx="1"/>
          </p:nvPr>
        </p:nvSpPr>
        <p:spPr/>
        <p:txBody>
          <a:bodyPr/>
          <a:lstStyle/>
          <a:p>
            <a:pPr>
              <a:buFont typeface="Arial"/>
              <a:buChar char="•"/>
            </a:pPr>
            <a:r>
              <a:rPr lang="fr-FR" dirty="0" err="1"/>
              <a:t>Wakelet</a:t>
            </a:r>
            <a:r>
              <a:rPr lang="fr-FR" dirty="0"/>
              <a:t> a beaucoup d'avantages:</a:t>
            </a:r>
          </a:p>
          <a:p>
            <a:pPr>
              <a:lnSpc>
                <a:spcPct val="114999"/>
              </a:lnSpc>
            </a:pPr>
            <a:endParaRPr lang="fr-FR" dirty="0"/>
          </a:p>
          <a:p>
            <a:pPr>
              <a:lnSpc>
                <a:spcPct val="114999"/>
              </a:lnSpc>
              <a:buFont typeface="Wingdings"/>
              <a:buChar char="ü"/>
            </a:pPr>
            <a:r>
              <a:rPr lang="fr-FR" dirty="0"/>
              <a:t>Une interface simple et intuitive</a:t>
            </a:r>
          </a:p>
          <a:p>
            <a:pPr>
              <a:lnSpc>
                <a:spcPct val="114999"/>
              </a:lnSpc>
              <a:buFont typeface="Wingdings"/>
              <a:buChar char="ü"/>
            </a:pPr>
            <a:r>
              <a:rPr lang="fr-FR" dirty="0"/>
              <a:t>Permet la collecte et l'organisation de différents types de contenus</a:t>
            </a:r>
          </a:p>
          <a:p>
            <a:pPr>
              <a:lnSpc>
                <a:spcPct val="114999"/>
              </a:lnSpc>
              <a:buFont typeface="Wingdings"/>
              <a:buChar char="ü"/>
            </a:pPr>
            <a:r>
              <a:rPr lang="fr-FR" dirty="0"/>
              <a:t>Offre des fonctionnalités de partage et de collaboration, un outil privilégié pour le travail d'équipe</a:t>
            </a:r>
          </a:p>
          <a:p>
            <a:pPr>
              <a:lnSpc>
                <a:spcPct val="114999"/>
              </a:lnSpc>
              <a:buFont typeface="Wingdings"/>
              <a:buChar char="ü"/>
            </a:pPr>
            <a:r>
              <a:rPr lang="fr-FR" dirty="0"/>
              <a:t>Accessible grâce à un n'importe quel appareil connecté à Internet</a:t>
            </a:r>
          </a:p>
          <a:p>
            <a:pPr>
              <a:lnSpc>
                <a:spcPct val="114999"/>
              </a:lnSpc>
              <a:buFont typeface="Wingdings"/>
              <a:buChar char="ü"/>
            </a:pPr>
            <a:r>
              <a:rPr lang="fr-FR" dirty="0"/>
              <a:t>Permet l'ajout de commentaires et d'annotations</a:t>
            </a:r>
          </a:p>
          <a:p>
            <a:pPr>
              <a:lnSpc>
                <a:spcPct val="114999"/>
              </a:lnSpc>
            </a:pPr>
            <a:endParaRPr lang="fr-FR" dirty="0"/>
          </a:p>
          <a:p>
            <a:pPr>
              <a:lnSpc>
                <a:spcPct val="114999"/>
              </a:lnSpc>
            </a:pPr>
            <a:endParaRPr lang="fr-FR" dirty="0"/>
          </a:p>
          <a:p>
            <a:pPr>
              <a:lnSpc>
                <a:spcPct val="114999"/>
              </a:lnSpc>
            </a:pPr>
            <a:endParaRPr lang="fr-FR" dirty="0"/>
          </a:p>
          <a:p>
            <a:pPr>
              <a:lnSpc>
                <a:spcPct val="114999"/>
              </a:lnSpc>
              <a:buFont typeface="Arial"/>
              <a:buChar char="•"/>
            </a:pPr>
            <a:r>
              <a:rPr lang="fr-FR" dirty="0" err="1"/>
              <a:t>Wakelet</a:t>
            </a:r>
            <a:r>
              <a:rPr lang="fr-FR" dirty="0"/>
              <a:t> facilite le processus de veille. Les différentes informations collectées pourront être utilisées, afin de définir les spécifications techniques du projet.</a:t>
            </a:r>
          </a:p>
          <a:p>
            <a:pPr>
              <a:lnSpc>
                <a:spcPct val="114999"/>
              </a:lnSpc>
              <a:buFont typeface="Arial"/>
              <a:buChar char="•"/>
            </a:pPr>
            <a:endParaRPr lang="fr-FR" dirty="0"/>
          </a:p>
          <a:p>
            <a:pPr>
              <a:lnSpc>
                <a:spcPct val="114999"/>
              </a:lnSpc>
              <a:buFont typeface="Arial"/>
              <a:buChar char="•"/>
            </a:pPr>
            <a:endParaRPr lang="fr-FR" dirty="0"/>
          </a:p>
          <a:p>
            <a:pPr>
              <a:lnSpc>
                <a:spcPct val="114999"/>
              </a:lnSpc>
              <a:buFont typeface="Arial"/>
              <a:buChar char="•"/>
            </a:pPr>
            <a:r>
              <a:rPr lang="fr-FR" b="1" u="sng" dirty="0"/>
              <a:t>Lien vers mon outils de veille utilisé pour le projet:</a:t>
            </a:r>
          </a:p>
          <a:p>
            <a:pPr>
              <a:lnSpc>
                <a:spcPct val="114999"/>
              </a:lnSpc>
            </a:pPr>
            <a:endParaRPr lang="fr-FR" dirty="0"/>
          </a:p>
        </p:txBody>
      </p:sp>
    </p:spTree>
    <p:extLst>
      <p:ext uri="{BB962C8B-B14F-4D97-AF65-F5344CB8AC3E}">
        <p14:creationId xmlns:p14="http://schemas.microsoft.com/office/powerpoint/2010/main" val="28655331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7" name="Google Shape;87;p16"/>
          <p:cNvSpPr txBox="1">
            <a:spLocks noGrp="1"/>
          </p:cNvSpPr>
          <p:nvPr>
            <p:ph type="subTitle" idx="1"/>
          </p:nvPr>
        </p:nvSpPr>
        <p:spPr>
          <a:xfrm>
            <a:off x="2390975" y="632375"/>
            <a:ext cx="6286500" cy="3976200"/>
          </a:xfrm>
          <a:prstGeom prst="rect">
            <a:avLst/>
          </a:prstGeom>
          <a:noFill/>
          <a:ln>
            <a:noFill/>
          </a:ln>
        </p:spPr>
        <p:txBody>
          <a:bodyPr spcFirstLastPara="1" wrap="square" lIns="91425" tIns="91425" rIns="91425" bIns="91425" numCol="1" anchor="t" anchorCtr="0">
            <a:noAutofit/>
          </a:bodyPr>
          <a:lstStyle/>
          <a:p>
            <a:pPr>
              <a:lnSpc>
                <a:spcPct val="114999"/>
              </a:lnSpc>
            </a:pPr>
            <a:r>
              <a:rPr lang="fr-FR" sz="2800" b="1" u="sng" dirty="0"/>
              <a:t>Des questions ?</a:t>
            </a:r>
          </a:p>
        </p:txBody>
      </p:sp>
      <p:pic>
        <p:nvPicPr>
          <p:cNvPr id="88" name="Google Shape;88;p16" descr="Une image contenant diagramme  Description générée automatiquement"/>
          <p:cNvPicPr preferRelativeResize="0"/>
          <p:nvPr/>
        </p:nvPicPr>
        <p:blipFill rotWithShape="1">
          <a:blip r:embed="rId3">
            <a:alphaModFix/>
          </a:blip>
          <a:srcRect/>
          <a:stretch/>
        </p:blipFill>
        <p:spPr>
          <a:xfrm>
            <a:off x="5725300" y="1599544"/>
            <a:ext cx="2820692" cy="2966556"/>
          </a:xfrm>
          <a:prstGeom prst="rect">
            <a:avLst/>
          </a:prstGeom>
          <a:noFill/>
          <a:ln>
            <a:noFill/>
          </a:ln>
        </p:spPr>
      </p:pic>
      <p:pic>
        <p:nvPicPr>
          <p:cNvPr id="89" name="Google Shape;89;p16" descr="Une image contenant texte, habits  Description générée automatiquement"/>
          <p:cNvPicPr preferRelativeResize="0"/>
          <p:nvPr/>
        </p:nvPicPr>
        <p:blipFill rotWithShape="1">
          <a:blip r:embed="rId4">
            <a:alphaModFix/>
          </a:blip>
          <a:srcRect/>
          <a:stretch/>
        </p:blipFill>
        <p:spPr>
          <a:xfrm>
            <a:off x="2519764" y="1324614"/>
            <a:ext cx="3121152" cy="2078736"/>
          </a:xfrm>
          <a:prstGeom prst="rect">
            <a:avLst/>
          </a:prstGeom>
          <a:noFill/>
          <a:ln>
            <a:noFill/>
          </a:ln>
        </p:spPr>
      </p:pic>
      <p:pic>
        <p:nvPicPr>
          <p:cNvPr id="90" name="Google Shape;90;p16" descr="Maison rénovée (avec étincelles) contour">
            <a:hlinkClick r:id="rId5" action="ppaction://hlinksldjump"/>
          </p:cNvPr>
          <p:cNvPicPr preferRelativeResize="0"/>
          <p:nvPr/>
        </p:nvPicPr>
        <p:blipFill rotWithShape="1">
          <a:blip r:embed="rId6">
            <a:alphaModFix/>
          </a:blip>
          <a:srcRect/>
          <a:stretch/>
        </p:blipFill>
        <p:spPr>
          <a:xfrm>
            <a:off x="8314970" y="4234335"/>
            <a:ext cx="553580" cy="553580"/>
          </a:xfrm>
          <a:prstGeom prst="rect">
            <a:avLst/>
          </a:prstGeom>
          <a:noFill/>
          <a:ln>
            <a:noFill/>
          </a:ln>
        </p:spPr>
      </p:pic>
      <p:sp>
        <p:nvSpPr>
          <p:cNvPr id="5" name="Titre 1">
            <a:extLst>
              <a:ext uri="{FF2B5EF4-FFF2-40B4-BE49-F238E27FC236}">
                <a16:creationId xmlns:a16="http://schemas.microsoft.com/office/drawing/2014/main" id="{7AB79CDD-8FA9-CE7F-FB0D-3549A77C8465}"/>
              </a:ext>
            </a:extLst>
          </p:cNvPr>
          <p:cNvSpPr>
            <a:spLocks noGrp="1"/>
          </p:cNvSpPr>
          <p:nvPr>
            <p:ph type="title"/>
          </p:nvPr>
        </p:nvSpPr>
        <p:spPr>
          <a:xfrm>
            <a:off x="127594" y="2874054"/>
            <a:ext cx="2072306" cy="1692046"/>
          </a:xfrm>
        </p:spPr>
        <p:txBody>
          <a:bodyPr/>
          <a:lstStyle/>
          <a:p>
            <a:r>
              <a:rPr lang="fr-FR" dirty="0"/>
              <a:t>6. Conclusion et lien vers l'outil de veille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9"/>
          <p:cNvSpPr txBox="1">
            <a:spLocks noGrp="1"/>
          </p:cNvSpPr>
          <p:nvPr>
            <p:ph type="subTitle" idx="1"/>
          </p:nvPr>
        </p:nvSpPr>
        <p:spPr>
          <a:xfrm>
            <a:off x="2788214" y="392532"/>
            <a:ext cx="6286500" cy="3976200"/>
          </a:xfrm>
          <a:prstGeom prst="rect">
            <a:avLst/>
          </a:prstGeom>
          <a:noFill/>
          <a:ln>
            <a:noFill/>
          </a:ln>
        </p:spPr>
        <p:txBody>
          <a:bodyPr spcFirstLastPara="1" wrap="square" lIns="91425" tIns="91425" rIns="91425" bIns="91425" numCol="1" anchor="t" anchorCtr="0">
            <a:noAutofit/>
          </a:bodyPr>
          <a:lstStyle/>
          <a:p>
            <a:pPr marL="457200" lvl="0" indent="-342900" algn="ctr" rtl="0">
              <a:lnSpc>
                <a:spcPct val="115000"/>
              </a:lnSpc>
              <a:spcBef>
                <a:spcPts val="0"/>
              </a:spcBef>
              <a:spcAft>
                <a:spcPts val="0"/>
              </a:spcAft>
              <a:buSzPts val="1800"/>
              <a:buNone/>
            </a:pPr>
            <a:r>
              <a:rPr lang="fr-FR" altLang="fr-FR" sz="8800"/>
              <a:t>Merci !</a:t>
            </a:r>
            <a:endParaRPr/>
          </a:p>
        </p:txBody>
      </p:sp>
      <p:pic>
        <p:nvPicPr>
          <p:cNvPr id="111" name="Google Shape;111;p19"/>
          <p:cNvPicPr preferRelativeResize="0"/>
          <p:nvPr/>
        </p:nvPicPr>
        <p:blipFill rotWithShape="1">
          <a:blip r:embed="rId3">
            <a:alphaModFix/>
          </a:blip>
          <a:srcRect/>
          <a:stretch/>
        </p:blipFill>
        <p:spPr>
          <a:xfrm>
            <a:off x="3356198" y="1897167"/>
            <a:ext cx="4895887" cy="276386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31225" y="3485800"/>
            <a:ext cx="2168675" cy="1080300"/>
          </a:xfrm>
          <a:prstGeom prst="rect">
            <a:avLst/>
          </a:prstGeom>
          <a:noFill/>
          <a:ln>
            <a:noFill/>
          </a:ln>
        </p:spPr>
        <p:txBody>
          <a:bodyPr spcFirstLastPara="1" wrap="square" lIns="91425" tIns="91425" rIns="91425" bIns="91425" numCol="1" anchor="b" anchorCtr="0">
            <a:noAutofit/>
          </a:bodyPr>
          <a:lstStyle/>
          <a:p>
            <a:r>
              <a:rPr lang="fr-FR" altLang="fr-FR" dirty="0"/>
              <a:t>Contexte et problématique</a:t>
            </a:r>
          </a:p>
        </p:txBody>
      </p:sp>
      <p:sp>
        <p:nvSpPr>
          <p:cNvPr id="35" name="Google Shape;35;p8"/>
          <p:cNvSpPr txBox="1">
            <a:spLocks noGrp="1"/>
          </p:cNvSpPr>
          <p:nvPr>
            <p:ph type="subTitle" idx="1"/>
          </p:nvPr>
        </p:nvSpPr>
        <p:spPr>
          <a:xfrm>
            <a:off x="2390975" y="632375"/>
            <a:ext cx="6286500" cy="3976200"/>
          </a:xfrm>
          <a:prstGeom prst="rect">
            <a:avLst/>
          </a:prstGeom>
          <a:noFill/>
          <a:ln>
            <a:noFill/>
          </a:ln>
        </p:spPr>
        <p:txBody>
          <a:bodyPr spcFirstLastPara="1" wrap="square" lIns="91425" tIns="91425" rIns="91425" bIns="91425" numCol="1" anchor="t" anchorCtr="0">
            <a:noAutofit/>
          </a:bodyPr>
          <a:lstStyle/>
          <a:p>
            <a:pPr marL="285750" indent="-285750">
              <a:lnSpc>
                <a:spcPct val="100000"/>
              </a:lnSpc>
              <a:buClr>
                <a:schemeClr val="dk1"/>
              </a:buClr>
              <a:buSzPts val="1100"/>
              <a:buFont typeface="Arial"/>
              <a:buChar char="•"/>
            </a:pPr>
            <a:endParaRPr lang="fr-FR" altLang="fr-FR" sz="1800" dirty="0">
              <a:solidFill>
                <a:schemeClr val="tx2"/>
              </a:solidFill>
            </a:endParaRPr>
          </a:p>
          <a:p>
            <a:pPr marL="285750" indent="-285750">
              <a:lnSpc>
                <a:spcPct val="100000"/>
              </a:lnSpc>
              <a:buClr>
                <a:schemeClr val="dk1"/>
              </a:buClr>
              <a:buSzPts val="1100"/>
              <a:buFont typeface="Arial"/>
              <a:buChar char="•"/>
            </a:pPr>
            <a:endParaRPr lang="fr-FR" altLang="fr-FR" sz="1800" dirty="0">
              <a:solidFill>
                <a:schemeClr val="tx2"/>
              </a:solidFill>
            </a:endParaRPr>
          </a:p>
          <a:p>
            <a:pPr marL="285750" indent="-285750">
              <a:lnSpc>
                <a:spcPct val="100000"/>
              </a:lnSpc>
              <a:buClr>
                <a:schemeClr val="dk1"/>
              </a:buClr>
              <a:buSzPts val="1100"/>
              <a:buFont typeface="Arial"/>
              <a:buChar char="•"/>
            </a:pPr>
            <a:endParaRPr lang="fr-FR" altLang="fr-FR" sz="1800" dirty="0">
              <a:solidFill>
                <a:schemeClr val="tx2"/>
              </a:solidFill>
            </a:endParaRPr>
          </a:p>
          <a:p>
            <a:pPr marL="171450" indent="-171450">
              <a:spcAft>
                <a:spcPts val="1600"/>
              </a:spcAft>
              <a:buFont typeface="Arial"/>
              <a:buChar char="•"/>
            </a:pPr>
            <a:endParaRPr lang="fr-FR" dirty="0"/>
          </a:p>
        </p:txBody>
      </p:sp>
      <p:pic>
        <p:nvPicPr>
          <p:cNvPr id="36" name="Google Shape;36;p8"/>
          <p:cNvPicPr preferRelativeResize="0"/>
          <p:nvPr/>
        </p:nvPicPr>
        <p:blipFill rotWithShape="1">
          <a:blip r:embed="rId3">
            <a:alphaModFix/>
          </a:blip>
          <a:srcRect/>
          <a:stretch/>
        </p:blipFill>
        <p:spPr>
          <a:xfrm>
            <a:off x="6667687" y="3370426"/>
            <a:ext cx="2011499" cy="112876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2"/>
          <p:cNvSpPr txBox="1">
            <a:spLocks noGrp="1"/>
          </p:cNvSpPr>
          <p:nvPr>
            <p:ph type="title"/>
          </p:nvPr>
        </p:nvSpPr>
        <p:spPr>
          <a:xfrm>
            <a:off x="0" y="3485800"/>
            <a:ext cx="2199900" cy="1080300"/>
          </a:xfrm>
          <a:prstGeom prst="rect">
            <a:avLst/>
          </a:prstGeom>
          <a:noFill/>
          <a:ln>
            <a:noFill/>
          </a:ln>
        </p:spPr>
        <p:txBody>
          <a:bodyPr spcFirstLastPara="1" wrap="square" lIns="91425" tIns="91425" rIns="91425" bIns="91425" numCol="1" anchor="b" anchorCtr="0">
            <a:noAutofit/>
          </a:bodyPr>
          <a:lstStyle/>
          <a:p>
            <a:pPr marL="0" lvl="0" indent="0" algn="r" rtl="0">
              <a:lnSpc>
                <a:spcPct val="100000"/>
              </a:lnSpc>
              <a:spcBef>
                <a:spcPts val="0"/>
              </a:spcBef>
              <a:spcAft>
                <a:spcPts val="0"/>
              </a:spcAft>
              <a:buSzPts val="2800"/>
              <a:buNone/>
            </a:pPr>
            <a:r>
              <a:rPr lang="fr-FR" altLang="fr-FR"/>
              <a:t>Objectifs </a:t>
            </a:r>
            <a:endParaRPr/>
          </a:p>
        </p:txBody>
      </p:sp>
      <p:sp>
        <p:nvSpPr>
          <p:cNvPr id="61" name="Google Shape;61;p12"/>
          <p:cNvSpPr txBox="1">
            <a:spLocks noGrp="1"/>
          </p:cNvSpPr>
          <p:nvPr>
            <p:ph type="subTitle" idx="1"/>
          </p:nvPr>
        </p:nvSpPr>
        <p:spPr>
          <a:xfrm>
            <a:off x="2374876" y="584079"/>
            <a:ext cx="6286500" cy="3976200"/>
          </a:xfrm>
          <a:prstGeom prst="rect">
            <a:avLst/>
          </a:prstGeom>
          <a:noFill/>
          <a:ln>
            <a:noFill/>
          </a:ln>
        </p:spPr>
        <p:txBody>
          <a:bodyPr spcFirstLastPara="1" wrap="square" lIns="91425" tIns="91425" rIns="91425" bIns="91425" numCol="1" anchor="t" anchorCtr="0">
            <a:noAutofit/>
          </a:bodyPr>
          <a:lstStyle/>
          <a:p>
            <a:pPr marL="285750" indent="-285750">
              <a:spcBef>
                <a:spcPts val="1600"/>
              </a:spcBef>
              <a:buFont typeface="Arial"/>
              <a:buChar char="•"/>
            </a:pPr>
            <a:r>
              <a:rPr lang="fr-FR" sz="1400" dirty="0"/>
              <a:t>Présenter l'outil de veille technologique basé sur </a:t>
            </a:r>
            <a:r>
              <a:rPr lang="fr-FR" sz="1400" dirty="0" err="1"/>
              <a:t>Wakelet</a:t>
            </a:r>
            <a:r>
              <a:rPr lang="fr-FR" sz="1400" dirty="0"/>
              <a:t>, et montrer comment il peut être utilisé pour collecter et organiser des informations</a:t>
            </a:r>
            <a:endParaRPr lang="fr-FR"/>
          </a:p>
          <a:p>
            <a:pPr marL="285750" indent="-285750">
              <a:lnSpc>
                <a:spcPct val="114999"/>
              </a:lnSpc>
              <a:spcBef>
                <a:spcPts val="1600"/>
              </a:spcBef>
              <a:buFont typeface="Arial"/>
              <a:buChar char="•"/>
            </a:pPr>
            <a:r>
              <a:rPr lang="fr-FR" sz="1400" dirty="0"/>
              <a:t>Montrer les avantages de </a:t>
            </a:r>
            <a:r>
              <a:rPr lang="fr-FR" sz="1400" err="1"/>
              <a:t>Wakelet</a:t>
            </a:r>
            <a:r>
              <a:rPr lang="fr-FR" sz="1400" dirty="0"/>
              <a:t> par rapport à d'autres outils de veille</a:t>
            </a:r>
          </a:p>
          <a:p>
            <a:pPr marL="285750" indent="-285750">
              <a:lnSpc>
                <a:spcPct val="114999"/>
              </a:lnSpc>
              <a:spcBef>
                <a:spcPts val="1600"/>
              </a:spcBef>
              <a:buFont typeface="Arial"/>
              <a:buChar char="•"/>
            </a:pPr>
            <a:r>
              <a:rPr lang="fr-FR" sz="1400" dirty="0"/>
              <a:t>Présenter la méthode de sélection et de classement des informations pertinentes pour notre veille technologique</a:t>
            </a:r>
          </a:p>
          <a:p>
            <a:pPr marL="285750" indent="-285750">
              <a:lnSpc>
                <a:spcPct val="114999"/>
              </a:lnSpc>
              <a:spcBef>
                <a:spcPts val="1600"/>
              </a:spcBef>
              <a:buFont typeface="Arial"/>
              <a:buChar char="•"/>
            </a:pPr>
            <a:r>
              <a:rPr lang="fr-FR" sz="1400" dirty="0"/>
              <a:t>Expliquer comment commenter et partager les informations dans </a:t>
            </a:r>
            <a:r>
              <a:rPr lang="fr-FR" sz="1400" err="1"/>
              <a:t>Wakelet</a:t>
            </a:r>
            <a:endParaRPr lang="fr-FR" sz="1400" dirty="0"/>
          </a:p>
          <a:p>
            <a:pPr marL="285750" indent="-285750">
              <a:lnSpc>
                <a:spcPct val="114999"/>
              </a:lnSpc>
              <a:spcBef>
                <a:spcPts val="1600"/>
              </a:spcBef>
              <a:buFont typeface="Arial"/>
              <a:buChar char="•"/>
            </a:pPr>
            <a:r>
              <a:rPr lang="fr-FR" sz="1400" dirty="0"/>
              <a:t>Présenter les informations nécessaires à notre veille, utilisées, afin de définir les spécifications techniques de nos projets</a:t>
            </a:r>
          </a:p>
          <a:p>
            <a:pPr marL="285750" lvl="0" indent="-285750" algn="l" rtl="0">
              <a:lnSpc>
                <a:spcPct val="114999"/>
              </a:lnSpc>
              <a:spcBef>
                <a:spcPts val="1600"/>
              </a:spcBef>
              <a:spcAft>
                <a:spcPts val="0"/>
              </a:spcAft>
              <a:buSzPts val="1800"/>
              <a:buFont typeface="Arial"/>
              <a:buChar char="•"/>
            </a:pPr>
            <a:endParaRPr lang="fr-FR" sz="1800" dirty="0"/>
          </a:p>
          <a:p>
            <a:pPr marL="0" lvl="0" indent="0" algn="l" rtl="0">
              <a:lnSpc>
                <a:spcPct val="114999"/>
              </a:lnSpc>
              <a:spcBef>
                <a:spcPts val="1600"/>
              </a:spcBef>
              <a:buSzPts val="1800"/>
              <a:buNone/>
            </a:pPr>
            <a:endParaRPr lang="fr-FR" sz="1800" dirty="0"/>
          </a:p>
          <a:p>
            <a:pPr marL="0" indent="0">
              <a:spcBef>
                <a:spcPts val="1600"/>
              </a:spcBef>
            </a:pPr>
            <a:endParaRPr lang="fr-FR" sz="2000" dirty="0"/>
          </a:p>
          <a:p>
            <a:pPr marL="0" indent="0">
              <a:spcBef>
                <a:spcPts val="1600"/>
              </a:spcBef>
            </a:pPr>
            <a:endParaRPr lang="fr-FR" sz="2000" dirty="0"/>
          </a:p>
          <a:p>
            <a:pPr marL="0" indent="0">
              <a:spcBef>
                <a:spcPts val="1600"/>
              </a:spcBef>
            </a:pPr>
            <a:endParaRPr lang="fr-FR" sz="2000" dirty="0"/>
          </a:p>
          <a:p>
            <a:pPr marL="0" indent="0">
              <a:spcBef>
                <a:spcPts val="1600"/>
              </a:spcBef>
              <a:spcAft>
                <a:spcPts val="1600"/>
              </a:spcAft>
            </a:pPr>
            <a:endParaRPr lang="fr-FR"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3"/>
          <p:cNvSpPr txBox="1">
            <a:spLocks noGrp="1"/>
          </p:cNvSpPr>
          <p:nvPr>
            <p:ph type="title"/>
          </p:nvPr>
        </p:nvSpPr>
        <p:spPr>
          <a:xfrm>
            <a:off x="0" y="3485800"/>
            <a:ext cx="2199900" cy="1080300"/>
          </a:xfrm>
          <a:prstGeom prst="rect">
            <a:avLst/>
          </a:prstGeom>
          <a:noFill/>
          <a:ln>
            <a:noFill/>
          </a:ln>
        </p:spPr>
        <p:txBody>
          <a:bodyPr spcFirstLastPara="1" wrap="square" lIns="91425" tIns="91425" rIns="91425" bIns="91425" numCol="1" anchor="b" anchorCtr="0">
            <a:noAutofit/>
          </a:bodyPr>
          <a:lstStyle/>
          <a:p>
            <a:pPr marL="0" lvl="0" indent="0" algn="r" rtl="0">
              <a:lnSpc>
                <a:spcPct val="100000"/>
              </a:lnSpc>
              <a:spcBef>
                <a:spcPts val="0"/>
              </a:spcBef>
              <a:spcAft>
                <a:spcPts val="0"/>
              </a:spcAft>
              <a:buSzPts val="2800"/>
              <a:buNone/>
            </a:pPr>
            <a:r>
              <a:rPr lang="fr-FR" altLang="fr-FR"/>
              <a:t>Sommaire</a:t>
            </a:r>
            <a:endParaRPr/>
          </a:p>
        </p:txBody>
      </p:sp>
      <p:sp>
        <p:nvSpPr>
          <p:cNvPr id="67" name="Google Shape;67;p13"/>
          <p:cNvSpPr txBox="1">
            <a:spLocks noGrp="1"/>
          </p:cNvSpPr>
          <p:nvPr>
            <p:ph type="subTitle" idx="1"/>
          </p:nvPr>
        </p:nvSpPr>
        <p:spPr>
          <a:xfrm>
            <a:off x="2577116" y="768206"/>
            <a:ext cx="6254750" cy="3317388"/>
          </a:xfrm>
          <a:prstGeom prst="rect">
            <a:avLst/>
          </a:prstGeom>
          <a:noFill/>
          <a:ln>
            <a:noFill/>
          </a:ln>
        </p:spPr>
        <p:txBody>
          <a:bodyPr spcFirstLastPara="1" wrap="square" lIns="91425" tIns="91425" rIns="91425" bIns="91425" numCol="1" anchor="t" anchorCtr="0">
            <a:noAutofit/>
          </a:bodyPr>
          <a:lstStyle/>
          <a:p>
            <a:pPr indent="-457200">
              <a:spcBef>
                <a:spcPts val="1600"/>
              </a:spcBef>
              <a:buAutoNum type="arabicPeriod"/>
            </a:pPr>
            <a:r>
              <a:rPr lang="fr-FR" dirty="0"/>
              <a:t>Présentation de l'outil de veille technologique</a:t>
            </a:r>
            <a:endParaRPr dirty="0"/>
          </a:p>
          <a:p>
            <a:pPr indent="-457200">
              <a:lnSpc>
                <a:spcPct val="114999"/>
              </a:lnSpc>
              <a:spcBef>
                <a:spcPts val="1600"/>
              </a:spcBef>
              <a:buAutoNum type="arabicPeriod"/>
            </a:pPr>
            <a:r>
              <a:rPr lang="fr-FR" dirty="0"/>
              <a:t>Sélection des différentes sources d'informations</a:t>
            </a:r>
            <a:endParaRPr lang="fr-FR" dirty="0">
              <a:latin typeface="Montserrat"/>
            </a:endParaRPr>
          </a:p>
          <a:p>
            <a:pPr indent="-457200">
              <a:lnSpc>
                <a:spcPct val="114999"/>
              </a:lnSpc>
              <a:spcBef>
                <a:spcPts val="1600"/>
              </a:spcBef>
              <a:buAutoNum type="arabicPeriod"/>
            </a:pPr>
            <a:r>
              <a:rPr lang="fr-FR" dirty="0">
                <a:solidFill>
                  <a:srgbClr val="073763"/>
                </a:solidFill>
              </a:rPr>
              <a:t>Classement des différentes informations</a:t>
            </a:r>
          </a:p>
          <a:p>
            <a:pPr indent="-457200">
              <a:lnSpc>
                <a:spcPct val="114999"/>
              </a:lnSpc>
              <a:spcBef>
                <a:spcPts val="1600"/>
              </a:spcBef>
              <a:buAutoNum type="arabicPeriod"/>
            </a:pPr>
            <a:r>
              <a:rPr lang="fr-FR" dirty="0">
                <a:solidFill>
                  <a:srgbClr val="073763"/>
                </a:solidFill>
              </a:rPr>
              <a:t>Commentaire et diffusion des informations</a:t>
            </a:r>
          </a:p>
          <a:p>
            <a:pPr indent="-457200">
              <a:lnSpc>
                <a:spcPct val="114999"/>
              </a:lnSpc>
              <a:spcBef>
                <a:spcPts val="1600"/>
              </a:spcBef>
              <a:buAutoNum type="arabicPeriod"/>
            </a:pPr>
            <a:r>
              <a:rPr lang="fr-FR" dirty="0">
                <a:solidFill>
                  <a:srgbClr val="073763"/>
                </a:solidFill>
              </a:rPr>
              <a:t>Utilisation des informations provenant de la veille </a:t>
            </a:r>
          </a:p>
          <a:p>
            <a:pPr indent="-457200">
              <a:lnSpc>
                <a:spcPct val="114999"/>
              </a:lnSpc>
              <a:spcBef>
                <a:spcPts val="1600"/>
              </a:spcBef>
              <a:buAutoNum type="arabicPeriod"/>
            </a:pPr>
            <a:r>
              <a:rPr lang="fr-FR" dirty="0">
                <a:solidFill>
                  <a:srgbClr val="073763"/>
                </a:solidFill>
              </a:rPr>
              <a:t>Conclusion et lien vers l'outil de veille </a:t>
            </a:r>
          </a:p>
          <a:p>
            <a:pPr indent="-457200">
              <a:lnSpc>
                <a:spcPct val="114999"/>
              </a:lnSpc>
              <a:spcBef>
                <a:spcPts val="1600"/>
              </a:spcBef>
              <a:buAutoNum type="arabicPeriod"/>
            </a:pPr>
            <a:endParaRPr lang="fr-FR" dirty="0">
              <a:solidFill>
                <a:srgbClr val="073763"/>
              </a:solidFill>
            </a:endParaRPr>
          </a:p>
          <a:p>
            <a:pPr indent="-457200">
              <a:lnSpc>
                <a:spcPct val="114999"/>
              </a:lnSpc>
              <a:spcBef>
                <a:spcPts val="1600"/>
              </a:spcBef>
              <a:buAutoNum type="arabicPeriod"/>
            </a:pPr>
            <a:endParaRPr lang="fr-FR" sz="1800" dirty="0">
              <a:solidFill>
                <a:srgbClr val="073763"/>
              </a:solidFill>
            </a:endParaRPr>
          </a:p>
          <a:p>
            <a:pPr indent="-457200">
              <a:spcBef>
                <a:spcPts val="1600"/>
              </a:spcBef>
              <a:buAutoNum type="arabicPeriod"/>
            </a:pPr>
            <a:endParaRPr lang="fr-FR" altLang="fr-FR" sz="1400" u="sng" dirty="0">
              <a:solidFill>
                <a:srgbClr val="0097A7"/>
              </a:solidFill>
            </a:endParaRPr>
          </a:p>
          <a:p>
            <a:pPr>
              <a:spcBef>
                <a:spcPts val="1600"/>
              </a:spcBef>
            </a:pPr>
            <a:endParaRPr lang="fr-FR" sz="2000" dirty="0"/>
          </a:p>
          <a:p>
            <a:pPr>
              <a:spcBef>
                <a:spcPts val="1600"/>
              </a:spcBef>
            </a:pPr>
            <a:endParaRPr lang="fr-FR" sz="2000" dirty="0"/>
          </a:p>
          <a:p>
            <a:pPr>
              <a:spcBef>
                <a:spcPts val="1600"/>
              </a:spcBef>
              <a:spcAft>
                <a:spcPts val="1600"/>
              </a:spcAft>
            </a:pPr>
            <a:endParaRPr lang="fr-FR"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5"/>
          <p:cNvSpPr txBox="1">
            <a:spLocks noGrp="1"/>
          </p:cNvSpPr>
          <p:nvPr>
            <p:ph type="title"/>
          </p:nvPr>
        </p:nvSpPr>
        <p:spPr>
          <a:xfrm>
            <a:off x="0" y="2443903"/>
            <a:ext cx="2199900" cy="2122197"/>
          </a:xfrm>
          <a:prstGeom prst="rect">
            <a:avLst/>
          </a:prstGeom>
          <a:noFill/>
          <a:ln>
            <a:noFill/>
          </a:ln>
        </p:spPr>
        <p:txBody>
          <a:bodyPr spcFirstLastPara="1" wrap="square" lIns="91425" tIns="91425" rIns="91425" bIns="91425" numCol="1" anchor="b" anchorCtr="0">
            <a:noAutofit/>
          </a:bodyPr>
          <a:lstStyle/>
          <a:p>
            <a:r>
              <a:rPr lang="fr-FR" sz="1800" dirty="0">
                <a:solidFill>
                  <a:schemeClr val="bg1"/>
                </a:solidFill>
              </a:rPr>
              <a:t>1. Présentation de l'outil de veille technologique </a:t>
            </a:r>
          </a:p>
        </p:txBody>
      </p:sp>
      <p:sp>
        <p:nvSpPr>
          <p:cNvPr id="80" name="Google Shape;80;p15"/>
          <p:cNvSpPr txBox="1">
            <a:spLocks noGrp="1"/>
          </p:cNvSpPr>
          <p:nvPr>
            <p:ph type="subTitle" idx="1"/>
          </p:nvPr>
        </p:nvSpPr>
        <p:spPr>
          <a:xfrm>
            <a:off x="2390975" y="632375"/>
            <a:ext cx="6286500" cy="3976200"/>
          </a:xfrm>
          <a:prstGeom prst="rect">
            <a:avLst/>
          </a:prstGeom>
          <a:noFill/>
          <a:ln>
            <a:noFill/>
          </a:ln>
        </p:spPr>
        <p:txBody>
          <a:bodyPr spcFirstLastPara="1" wrap="square" lIns="91425" tIns="91425" rIns="91425" bIns="91425" numCol="1" anchor="t" anchorCtr="0">
            <a:noAutofit/>
          </a:bodyPr>
          <a:lstStyle/>
          <a:p>
            <a:pPr marL="444500">
              <a:lnSpc>
                <a:spcPct val="114999"/>
              </a:lnSpc>
              <a:spcBef>
                <a:spcPts val="1600"/>
              </a:spcBef>
              <a:buSzPts val="2000"/>
              <a:buFont typeface="Arial"/>
              <a:buChar char="•"/>
            </a:pPr>
            <a:r>
              <a:rPr lang="fr-FR" altLang="fr-FR" sz="1200" dirty="0" err="1">
                <a:solidFill>
                  <a:srgbClr val="05294A"/>
                </a:solidFill>
              </a:rPr>
              <a:t>Wakelet</a:t>
            </a:r>
            <a:r>
              <a:rPr lang="fr-FR" altLang="fr-FR" sz="1200" dirty="0">
                <a:solidFill>
                  <a:srgbClr val="05294A"/>
                </a:solidFill>
              </a:rPr>
              <a:t> est une plateforme gratuite de stockage de contenu, permettant aux différents utilisateurs d'enregistrer, d'organiser, et de partager du contenu sur Internet. Il est possible de sauvegarder tout type de contenu différent trouvé sur Internet:  des vidéos,  des articles, des messages issus des différents médias sociaux, des images, des podcasts, des notes...</a:t>
            </a:r>
          </a:p>
          <a:p>
            <a:pPr marL="444500">
              <a:lnSpc>
                <a:spcPct val="114999"/>
              </a:lnSpc>
              <a:spcBef>
                <a:spcPts val="1600"/>
              </a:spcBef>
              <a:buSzPts val="2000"/>
              <a:buFont typeface="Arial"/>
              <a:buChar char="•"/>
            </a:pPr>
            <a:r>
              <a:rPr lang="fr-FR" altLang="fr-FR" sz="1200" dirty="0">
                <a:solidFill>
                  <a:schemeClr val="tx2">
                    <a:lumMod val="75000"/>
                  </a:schemeClr>
                </a:solidFill>
              </a:rPr>
              <a:t>Les avantages de </a:t>
            </a:r>
            <a:r>
              <a:rPr lang="fr-FR" altLang="fr-FR" sz="1200" dirty="0" err="1">
                <a:solidFill>
                  <a:schemeClr val="tx2">
                    <a:lumMod val="75000"/>
                  </a:schemeClr>
                </a:solidFill>
              </a:rPr>
              <a:t>Wakelet</a:t>
            </a:r>
            <a:r>
              <a:rPr lang="fr-FR" altLang="fr-FR" sz="1200" dirty="0">
                <a:solidFill>
                  <a:schemeClr val="tx2">
                    <a:lumMod val="75000"/>
                  </a:schemeClr>
                </a:solidFill>
              </a:rPr>
              <a:t> sont:</a:t>
            </a:r>
          </a:p>
          <a:p>
            <a:pPr marL="730250" lvl="1" indent="-171450">
              <a:lnSpc>
                <a:spcPct val="114999"/>
              </a:lnSpc>
              <a:buSzPts val="2000"/>
              <a:buFont typeface="Wingdings"/>
              <a:buChar char="ü"/>
            </a:pPr>
            <a:r>
              <a:rPr lang="fr-FR" altLang="fr-FR" dirty="0">
                <a:solidFill>
                  <a:schemeClr val="tx2">
                    <a:lumMod val="75000"/>
                  </a:schemeClr>
                </a:solidFill>
              </a:rPr>
              <a:t>Sa polyvalence</a:t>
            </a:r>
          </a:p>
          <a:p>
            <a:pPr marL="730250" lvl="1" indent="-171450">
              <a:lnSpc>
                <a:spcPct val="114999"/>
              </a:lnSpc>
              <a:buSzPts val="2000"/>
              <a:buFont typeface="Wingdings"/>
              <a:buChar char="ü"/>
            </a:pPr>
            <a:r>
              <a:rPr lang="fr-FR" altLang="fr-FR" dirty="0">
                <a:solidFill>
                  <a:schemeClr val="tx2">
                    <a:lumMod val="75000"/>
                  </a:schemeClr>
                </a:solidFill>
              </a:rPr>
              <a:t>Sa facilité d'utilisation</a:t>
            </a:r>
          </a:p>
          <a:p>
            <a:pPr marL="730250" lvl="1" indent="-171450">
              <a:lnSpc>
                <a:spcPct val="114999"/>
              </a:lnSpc>
              <a:buSzPts val="2000"/>
              <a:buFont typeface="Wingdings"/>
              <a:buChar char="ü"/>
            </a:pPr>
            <a:r>
              <a:rPr lang="fr-FR" altLang="fr-FR" dirty="0">
                <a:solidFill>
                  <a:schemeClr val="tx2">
                    <a:lumMod val="75000"/>
                  </a:schemeClr>
                </a:solidFill>
              </a:rPr>
              <a:t>Sa capacité à interagir avec d'autres utilisateurs en temps réel (utile pour les projets collaboratifs)</a:t>
            </a:r>
          </a:p>
          <a:p>
            <a:pPr marL="730250" lvl="1" indent="-171450">
              <a:lnSpc>
                <a:spcPct val="114999"/>
              </a:lnSpc>
              <a:buClr>
                <a:srgbClr val="FF6B03"/>
              </a:buClr>
              <a:buSzPts val="2000"/>
              <a:buFont typeface="Wingdings"/>
              <a:buChar char="ü"/>
            </a:pPr>
            <a:r>
              <a:rPr lang="fr-FR" altLang="fr-FR" dirty="0">
                <a:solidFill>
                  <a:schemeClr val="tx2">
                    <a:lumMod val="75000"/>
                  </a:schemeClr>
                </a:solidFill>
              </a:rPr>
              <a:t>Sa facilité de suivi des actualités et des tendances d'un secteur d'activité</a:t>
            </a:r>
          </a:p>
          <a:p>
            <a:pPr marL="730250" lvl="1" indent="-171450">
              <a:lnSpc>
                <a:spcPct val="114999"/>
              </a:lnSpc>
              <a:buClr>
                <a:srgbClr val="FF6B03"/>
              </a:buClr>
              <a:buSzPts val="2000"/>
              <a:buFont typeface="Wingdings"/>
              <a:buChar char="ü"/>
            </a:pPr>
            <a:r>
              <a:rPr lang="fr-FR" altLang="fr-FR" dirty="0">
                <a:solidFill>
                  <a:schemeClr val="tx2">
                    <a:lumMod val="75000"/>
                  </a:schemeClr>
                </a:solidFill>
              </a:rPr>
              <a:t>Son organisation ( simple et efficace)</a:t>
            </a:r>
          </a:p>
          <a:p>
            <a:pPr marL="444500" lvl="0" algn="l" rtl="0">
              <a:lnSpc>
                <a:spcPct val="114999"/>
              </a:lnSpc>
              <a:spcBef>
                <a:spcPts val="1600"/>
              </a:spcBef>
              <a:spcAft>
                <a:spcPts val="0"/>
              </a:spcAft>
              <a:buClr>
                <a:srgbClr val="FF6B03"/>
              </a:buClr>
              <a:buSzPts val="2000"/>
              <a:buFont typeface="Calibri"/>
              <a:buChar char="-"/>
            </a:pPr>
            <a:endParaRPr lang="fr-FR" altLang="fr-FR" sz="1200" dirty="0">
              <a:solidFill>
                <a:srgbClr val="05294A"/>
              </a:solidFill>
            </a:endParaRPr>
          </a:p>
          <a:p>
            <a:pPr marL="444500" lvl="0" algn="l" rtl="0">
              <a:lnSpc>
                <a:spcPct val="114999"/>
              </a:lnSpc>
              <a:spcBef>
                <a:spcPts val="1600"/>
              </a:spcBef>
              <a:spcAft>
                <a:spcPts val="0"/>
              </a:spcAft>
              <a:buClr>
                <a:srgbClr val="FF6B03"/>
              </a:buClr>
              <a:buSzPts val="2000"/>
              <a:buFont typeface="Arial"/>
              <a:buChar char="•"/>
            </a:pPr>
            <a:endParaRPr lang="fr-FR" altLang="fr-FR" sz="1200" dirty="0">
              <a:solidFill>
                <a:srgbClr val="05294A"/>
              </a:solidFill>
            </a:endParaRPr>
          </a:p>
          <a:p>
            <a:pPr marL="444500" lvl="0" algn="l" rtl="0">
              <a:lnSpc>
                <a:spcPct val="114999"/>
              </a:lnSpc>
              <a:spcBef>
                <a:spcPts val="1600"/>
              </a:spcBef>
              <a:spcAft>
                <a:spcPts val="0"/>
              </a:spcAft>
              <a:buClr>
                <a:srgbClr val="FF6B03"/>
              </a:buClr>
              <a:buSzPts val="2000"/>
              <a:buFont typeface="Arial"/>
              <a:buChar char="•"/>
            </a:pPr>
            <a:endParaRPr lang="fr-FR" sz="1200" dirty="0">
              <a:solidFill>
                <a:srgbClr val="05294A"/>
              </a:solidFill>
            </a:endParaRPr>
          </a:p>
          <a:p>
            <a:pPr marL="444500" lvl="0" algn="l" rtl="0">
              <a:lnSpc>
                <a:spcPct val="115000"/>
              </a:lnSpc>
              <a:spcBef>
                <a:spcPts val="1600"/>
              </a:spcBef>
              <a:spcAft>
                <a:spcPts val="0"/>
              </a:spcAft>
              <a:buClr>
                <a:srgbClr val="FF6B03"/>
              </a:buClr>
              <a:buSzPts val="1800"/>
              <a:buFont typeface="Arial"/>
              <a:buChar char="•"/>
            </a:pPr>
            <a:endParaRPr lang="fr-FR" sz="2000" dirty="0">
              <a:solidFill>
                <a:srgbClr val="05294A"/>
              </a:solidFill>
            </a:endParaRPr>
          </a:p>
          <a:p>
            <a:pPr lvl="0" algn="l" rtl="0">
              <a:lnSpc>
                <a:spcPct val="115000"/>
              </a:lnSpc>
              <a:spcBef>
                <a:spcPts val="1600"/>
              </a:spcBef>
              <a:buClr>
                <a:srgbClr val="000000"/>
              </a:buClr>
              <a:buSzPts val="1800"/>
              <a:buNone/>
            </a:pPr>
            <a:endParaRPr lang="fr-FR" sz="2000"/>
          </a:p>
          <a:p>
            <a:pPr marL="0" indent="0">
              <a:spcBef>
                <a:spcPts val="1600"/>
              </a:spcBef>
            </a:pPr>
            <a:endParaRPr lang="fr-FR" sz="2000"/>
          </a:p>
          <a:p>
            <a:pPr marL="0" indent="0">
              <a:spcBef>
                <a:spcPts val="1600"/>
              </a:spcBef>
            </a:pPr>
            <a:endParaRPr lang="fr-FR" sz="2000"/>
          </a:p>
          <a:p>
            <a:pPr marL="0" indent="0">
              <a:spcBef>
                <a:spcPts val="1600"/>
              </a:spcBef>
            </a:pPr>
            <a:endParaRPr lang="fr-FR" sz="2000"/>
          </a:p>
          <a:p>
            <a:pPr marL="0" indent="0">
              <a:spcBef>
                <a:spcPts val="1600"/>
              </a:spcBef>
            </a:pPr>
            <a:endParaRPr lang="fr-FR" sz="2000"/>
          </a:p>
          <a:p>
            <a:pPr indent="0">
              <a:spcBef>
                <a:spcPts val="1600"/>
              </a:spcBef>
              <a:spcAft>
                <a:spcPts val="1600"/>
              </a:spcAft>
            </a:pPr>
            <a:endParaRPr lang="fr-FR" sz="2000"/>
          </a:p>
        </p:txBody>
      </p:sp>
      <p:pic>
        <p:nvPicPr>
          <p:cNvPr id="81" name="Google Shape;81;p15" descr="Maison rénovée (avec étincelles) contour">
            <a:hlinkClick r:id="rId3" action="ppaction://hlinksldjump"/>
          </p:cNvPr>
          <p:cNvPicPr preferRelativeResize="0"/>
          <p:nvPr/>
        </p:nvPicPr>
        <p:blipFill rotWithShape="1">
          <a:blip r:embed="rId4">
            <a:alphaModFix/>
          </a:blip>
          <a:srcRect/>
          <a:stretch/>
        </p:blipFill>
        <p:spPr>
          <a:xfrm>
            <a:off x="8314970" y="4234335"/>
            <a:ext cx="553580" cy="553580"/>
          </a:xfrm>
          <a:prstGeom prst="rect">
            <a:avLst/>
          </a:prstGeom>
          <a:noFill/>
          <a:ln>
            <a:noFill/>
          </a:ln>
        </p:spPr>
      </p:pic>
      <p:sp>
        <p:nvSpPr>
          <p:cNvPr id="2" name="ZoneTexte 1">
            <a:extLst>
              <a:ext uri="{FF2B5EF4-FFF2-40B4-BE49-F238E27FC236}">
                <a16:creationId xmlns:a16="http://schemas.microsoft.com/office/drawing/2014/main" id="{62596A0E-89F4-86FC-7633-F7ED4CC5F7C0}"/>
              </a:ext>
            </a:extLst>
          </p:cNvPr>
          <p:cNvSpPr txBox="1"/>
          <p:nvPr/>
        </p:nvSpPr>
        <p:spPr>
          <a:xfrm>
            <a:off x="4296171" y="99218"/>
            <a:ext cx="2743200" cy="4572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fr-F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2B1B6E-0B53-E0E0-B6AE-CA444445A524}"/>
              </a:ext>
            </a:extLst>
          </p:cNvPr>
          <p:cNvSpPr>
            <a:spLocks noGrp="1"/>
          </p:cNvSpPr>
          <p:nvPr>
            <p:ph type="title"/>
          </p:nvPr>
        </p:nvSpPr>
        <p:spPr>
          <a:xfrm>
            <a:off x="285225" y="3176238"/>
            <a:ext cx="1914675" cy="1389862"/>
          </a:xfrm>
        </p:spPr>
        <p:txBody>
          <a:bodyPr/>
          <a:lstStyle/>
          <a:p>
            <a:r>
              <a:rPr lang="fr-FR" sz="1800" dirty="0">
                <a:solidFill>
                  <a:schemeClr val="bg1"/>
                </a:solidFill>
              </a:rPr>
              <a:t>2. Sélection des sources d'information</a:t>
            </a:r>
            <a:endParaRPr lang="fr-FR" dirty="0">
              <a:solidFill>
                <a:schemeClr val="bg1"/>
              </a:solidFill>
            </a:endParaRPr>
          </a:p>
        </p:txBody>
      </p:sp>
      <p:sp>
        <p:nvSpPr>
          <p:cNvPr id="3" name="Sous-titre 2">
            <a:extLst>
              <a:ext uri="{FF2B5EF4-FFF2-40B4-BE49-F238E27FC236}">
                <a16:creationId xmlns:a16="http://schemas.microsoft.com/office/drawing/2014/main" id="{FADA13BD-6A87-0104-DACB-BA6523401835}"/>
              </a:ext>
            </a:extLst>
          </p:cNvPr>
          <p:cNvSpPr>
            <a:spLocks noGrp="1"/>
          </p:cNvSpPr>
          <p:nvPr>
            <p:ph type="subTitle" idx="1"/>
          </p:nvPr>
        </p:nvSpPr>
        <p:spPr/>
        <p:txBody>
          <a:bodyPr/>
          <a:lstStyle/>
          <a:p>
            <a:endParaRPr lang="fr-FR"/>
          </a:p>
          <a:p>
            <a:pPr>
              <a:lnSpc>
                <a:spcPct val="114999"/>
              </a:lnSpc>
            </a:pPr>
            <a:endParaRPr lang="fr-FR" dirty="0"/>
          </a:p>
        </p:txBody>
      </p:sp>
      <p:sp>
        <p:nvSpPr>
          <p:cNvPr id="5" name="Google Shape;80;p15">
            <a:extLst>
              <a:ext uri="{FF2B5EF4-FFF2-40B4-BE49-F238E27FC236}">
                <a16:creationId xmlns:a16="http://schemas.microsoft.com/office/drawing/2014/main" id="{FF467C69-6934-2F5C-850B-91122ADE2BE8}"/>
              </a:ext>
            </a:extLst>
          </p:cNvPr>
          <p:cNvSpPr txBox="1">
            <a:spLocks/>
          </p:cNvSpPr>
          <p:nvPr/>
        </p:nvSpPr>
        <p:spPr>
          <a:xfrm>
            <a:off x="2456063" y="198630"/>
            <a:ext cx="6286500" cy="4459157"/>
          </a:xfrm>
          <a:prstGeom prst="rect">
            <a:avLst/>
          </a:prstGeom>
          <a:noFill/>
          <a:ln>
            <a:noFill/>
          </a:ln>
        </p:spPr>
        <p:txBody>
          <a:bodyPr spcFirstLastPara="1" wrap="square" lIns="91425" tIns="91425" rIns="91425" bIns="91425" numCol="1"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Montserrat"/>
              <a:buNone/>
              <a:defRPr sz="1100" b="0" i="0" u="none" strike="noStrike" cap="none">
                <a:solidFill>
                  <a:schemeClr val="lt2"/>
                </a:solidFill>
                <a:latin typeface="Montserrat"/>
                <a:ea typeface="Montserrat"/>
                <a:cs typeface="Montserrat"/>
                <a:sym typeface="Montserrat"/>
              </a:defRPr>
            </a:lvl1pPr>
            <a:lvl2pPr marL="914400" marR="0" lvl="1" indent="-317500" algn="l" rtl="0">
              <a:lnSpc>
                <a:spcPct val="115000"/>
              </a:lnSpc>
              <a:spcBef>
                <a:spcPts val="1600"/>
              </a:spcBef>
              <a:spcAft>
                <a:spcPts val="0"/>
              </a:spcAft>
              <a:buClr>
                <a:schemeClr val="dk2"/>
              </a:buClr>
              <a:buSzPts val="1400"/>
              <a:buFont typeface="Montserrat Medium"/>
              <a:buNone/>
              <a:defRPr sz="1100" b="0" i="0" u="none" strike="noStrike" cap="none">
                <a:solidFill>
                  <a:schemeClr val="lt2"/>
                </a:solidFill>
                <a:latin typeface="Montserrat Medium"/>
                <a:ea typeface="Montserrat Medium"/>
                <a:cs typeface="Montserrat Medium"/>
                <a:sym typeface="Montserrat Medium"/>
              </a:defRPr>
            </a:lvl2pPr>
            <a:lvl3pPr marL="1371600" marR="0" lvl="2" indent="-317500" algn="l" rtl="0">
              <a:lnSpc>
                <a:spcPct val="115000"/>
              </a:lnSpc>
              <a:spcBef>
                <a:spcPts val="1600"/>
              </a:spcBef>
              <a:spcAft>
                <a:spcPts val="0"/>
              </a:spcAft>
              <a:buClr>
                <a:schemeClr val="dk2"/>
              </a:buClr>
              <a:buSzPts val="1400"/>
              <a:buFont typeface="Montserrat Medium"/>
              <a:buNone/>
              <a:defRPr sz="1100" b="0" i="0" u="none" strike="noStrike" cap="none">
                <a:solidFill>
                  <a:schemeClr val="lt2"/>
                </a:solidFill>
                <a:latin typeface="Montserrat Medium"/>
                <a:ea typeface="Montserrat Medium"/>
                <a:cs typeface="Montserrat Medium"/>
                <a:sym typeface="Montserrat Medium"/>
              </a:defRPr>
            </a:lvl3pPr>
            <a:lvl4pPr marL="1828800" marR="0" lvl="3" indent="-317500" algn="l" rtl="0">
              <a:lnSpc>
                <a:spcPct val="115000"/>
              </a:lnSpc>
              <a:spcBef>
                <a:spcPts val="1600"/>
              </a:spcBef>
              <a:spcAft>
                <a:spcPts val="0"/>
              </a:spcAft>
              <a:buClr>
                <a:schemeClr val="dk2"/>
              </a:buClr>
              <a:buSzPts val="1400"/>
              <a:buFont typeface="Montserrat Medium"/>
              <a:buNone/>
              <a:defRPr sz="1100" b="0" i="0" u="none" strike="noStrike" cap="none">
                <a:solidFill>
                  <a:schemeClr val="lt2"/>
                </a:solidFill>
                <a:latin typeface="Montserrat Medium"/>
                <a:ea typeface="Montserrat Medium"/>
                <a:cs typeface="Montserrat Medium"/>
                <a:sym typeface="Montserrat Medium"/>
              </a:defRPr>
            </a:lvl4pPr>
            <a:lvl5pPr marL="2286000" marR="0" lvl="4" indent="-317500" algn="l" rtl="0">
              <a:lnSpc>
                <a:spcPct val="115000"/>
              </a:lnSpc>
              <a:spcBef>
                <a:spcPts val="1600"/>
              </a:spcBef>
              <a:spcAft>
                <a:spcPts val="0"/>
              </a:spcAft>
              <a:buClr>
                <a:schemeClr val="dk2"/>
              </a:buClr>
              <a:buSzPts val="1400"/>
              <a:buFont typeface="Montserrat Medium"/>
              <a:buNone/>
              <a:defRPr sz="1100" b="0" i="0" u="none" strike="noStrike" cap="none">
                <a:solidFill>
                  <a:schemeClr val="lt2"/>
                </a:solidFill>
                <a:latin typeface="Montserrat Medium"/>
                <a:ea typeface="Montserrat Medium"/>
                <a:cs typeface="Montserrat Medium"/>
                <a:sym typeface="Montserrat Medium"/>
              </a:defRPr>
            </a:lvl5pPr>
            <a:lvl6pPr marL="2743200" marR="0" lvl="5" indent="-317500" algn="l" rtl="0">
              <a:lnSpc>
                <a:spcPct val="115000"/>
              </a:lnSpc>
              <a:spcBef>
                <a:spcPts val="1600"/>
              </a:spcBef>
              <a:spcAft>
                <a:spcPts val="0"/>
              </a:spcAft>
              <a:buClr>
                <a:schemeClr val="dk2"/>
              </a:buClr>
              <a:buSzPts val="1400"/>
              <a:buFont typeface="Montserrat Medium"/>
              <a:buNone/>
              <a:defRPr sz="1100" b="0" i="0" u="none" strike="noStrike" cap="none">
                <a:solidFill>
                  <a:schemeClr val="lt2"/>
                </a:solidFill>
                <a:latin typeface="Montserrat Medium"/>
                <a:ea typeface="Montserrat Medium"/>
                <a:cs typeface="Montserrat Medium"/>
                <a:sym typeface="Montserrat Medium"/>
              </a:defRPr>
            </a:lvl6pPr>
            <a:lvl7pPr marL="3200400" marR="0" lvl="6" indent="-317500" algn="l" rtl="0">
              <a:lnSpc>
                <a:spcPct val="115000"/>
              </a:lnSpc>
              <a:spcBef>
                <a:spcPts val="1600"/>
              </a:spcBef>
              <a:spcAft>
                <a:spcPts val="0"/>
              </a:spcAft>
              <a:buClr>
                <a:schemeClr val="dk2"/>
              </a:buClr>
              <a:buSzPts val="1400"/>
              <a:buFont typeface="Montserrat Medium"/>
              <a:buNone/>
              <a:defRPr sz="1100" b="0" i="0" u="none" strike="noStrike" cap="none">
                <a:solidFill>
                  <a:schemeClr val="lt2"/>
                </a:solidFill>
                <a:latin typeface="Montserrat Medium"/>
                <a:ea typeface="Montserrat Medium"/>
                <a:cs typeface="Montserrat Medium"/>
                <a:sym typeface="Montserrat Medium"/>
              </a:defRPr>
            </a:lvl7pPr>
            <a:lvl8pPr marL="3657600" marR="0" lvl="7" indent="-317500" algn="l" rtl="0">
              <a:lnSpc>
                <a:spcPct val="115000"/>
              </a:lnSpc>
              <a:spcBef>
                <a:spcPts val="1600"/>
              </a:spcBef>
              <a:spcAft>
                <a:spcPts val="0"/>
              </a:spcAft>
              <a:buClr>
                <a:schemeClr val="dk2"/>
              </a:buClr>
              <a:buSzPts val="1400"/>
              <a:buFont typeface="Montserrat Medium"/>
              <a:buNone/>
              <a:defRPr sz="1100" b="0" i="0" u="none" strike="noStrike" cap="none">
                <a:solidFill>
                  <a:schemeClr val="lt2"/>
                </a:solidFill>
                <a:latin typeface="Montserrat Medium"/>
                <a:ea typeface="Montserrat Medium"/>
                <a:cs typeface="Montserrat Medium"/>
                <a:sym typeface="Montserrat Medium"/>
              </a:defRPr>
            </a:lvl8pPr>
            <a:lvl9pPr marL="4114800" marR="0" lvl="8" indent="-317500" algn="l" rtl="0">
              <a:lnSpc>
                <a:spcPct val="115000"/>
              </a:lnSpc>
              <a:spcBef>
                <a:spcPts val="1600"/>
              </a:spcBef>
              <a:spcAft>
                <a:spcPts val="1600"/>
              </a:spcAft>
              <a:buClr>
                <a:schemeClr val="dk2"/>
              </a:buClr>
              <a:buSzPts val="1400"/>
              <a:buFont typeface="Montserrat Medium"/>
              <a:buNone/>
              <a:defRPr sz="1100" b="0" i="0" u="none" strike="noStrike" cap="none">
                <a:solidFill>
                  <a:schemeClr val="lt2"/>
                </a:solidFill>
                <a:latin typeface="Montserrat Medium"/>
                <a:ea typeface="Montserrat Medium"/>
                <a:cs typeface="Montserrat Medium"/>
                <a:sym typeface="Montserrat Medium"/>
              </a:defRPr>
            </a:lvl9pPr>
          </a:lstStyle>
          <a:p>
            <a:pPr marL="171450" indent="-171450">
              <a:spcBef>
                <a:spcPts val="1600"/>
              </a:spcBef>
              <a:buClr>
                <a:srgbClr val="000000"/>
              </a:buClr>
              <a:buSzPts val="1100"/>
              <a:buFont typeface="Arial"/>
              <a:buChar char="•"/>
            </a:pPr>
            <a:r>
              <a:rPr lang="fr-FR" sz="1200" dirty="0"/>
              <a:t>Afin de sélectionner les sources d'information pertinentes pour la </a:t>
            </a:r>
            <a:r>
              <a:rPr lang="fr-FR" sz="1200" dirty="0" err="1"/>
              <a:t>veillle</a:t>
            </a:r>
            <a:r>
              <a:rPr lang="fr-FR" sz="1200" dirty="0"/>
              <a:t>, une recherche a été entreprise sur différents sites internet, blogs, et vidéos.... Des outils de recherche de contenu, tel que Google Alertes ont également été utilisés, afin de trouver de nouvelles sources d'information. Puis grâce à l'importation de liens, et l'importation de flux RSS, les différentes sources ont pu être intégrées à </a:t>
            </a:r>
            <a:r>
              <a:rPr lang="fr-FR" sz="1200" dirty="0" err="1"/>
              <a:t>Wakelet</a:t>
            </a:r>
            <a:r>
              <a:rPr lang="fr-FR" sz="1200" dirty="0"/>
              <a:t>. Après avoir intégré ces différentes sources, les contenus ont été organisés dans des dossiers thématiques, afin de faciliter la navigation et la recherche d'informations. Pour finir, afin de garantir la pertinence des informations trouvées, les outils de tri et de filtrage de </a:t>
            </a:r>
            <a:r>
              <a:rPr lang="fr-FR" sz="1200" dirty="0" err="1"/>
              <a:t>Wakelet</a:t>
            </a:r>
            <a:r>
              <a:rPr lang="fr-FR" sz="1200" dirty="0"/>
              <a:t> ont été mobilisés, afin de classer les différents contenus en fonction de leur pertinence, de leur actualité, et de leur qualité.</a:t>
            </a:r>
          </a:p>
          <a:p>
            <a:pPr marL="171450" indent="-171450">
              <a:lnSpc>
                <a:spcPct val="114999"/>
              </a:lnSpc>
              <a:spcBef>
                <a:spcPts val="1600"/>
              </a:spcBef>
              <a:buSzPts val="1100"/>
              <a:buFont typeface="Arial"/>
              <a:buChar char="•"/>
            </a:pPr>
            <a:r>
              <a:rPr lang="fr-FR" sz="1200" dirty="0"/>
              <a:t>Deux méthodes pour effectuer sa veille:</a:t>
            </a:r>
          </a:p>
          <a:p>
            <a:pPr marL="628650" lvl="1" indent="-171450">
              <a:lnSpc>
                <a:spcPct val="114999"/>
              </a:lnSpc>
              <a:spcBef>
                <a:spcPts val="1600"/>
              </a:spcBef>
              <a:buClr>
                <a:srgbClr val="FF6B03"/>
              </a:buClr>
              <a:buSzPts val="1100"/>
              <a:buFont typeface="Wingdings"/>
              <a:buChar char="ü"/>
            </a:pPr>
            <a:r>
              <a:rPr lang="fr-FR" dirty="0"/>
              <a:t>La méthode push ( s'abonner à des newsletters ou des flux RSS, afin d'être abonné à un magazine spécialisé)</a:t>
            </a:r>
          </a:p>
          <a:p>
            <a:pPr marL="628650" lvl="1" indent="-171450">
              <a:lnSpc>
                <a:spcPct val="114999"/>
              </a:lnSpc>
              <a:spcBef>
                <a:spcPts val="1600"/>
              </a:spcBef>
              <a:buSzPts val="1100"/>
              <a:buFont typeface="Wingdings"/>
              <a:buChar char="ü"/>
            </a:pPr>
            <a:r>
              <a:rPr lang="fr-FR" dirty="0"/>
              <a:t>La méthode pull (recherche sur un moteur de recherche différentes informations en saisissant des mots clefs, aller régulièrement feuilleter des magazines sur le sujet en kiosque) </a:t>
            </a:r>
          </a:p>
          <a:p>
            <a:pPr marL="0" indent="0">
              <a:lnSpc>
                <a:spcPct val="114999"/>
              </a:lnSpc>
              <a:spcBef>
                <a:spcPts val="1600"/>
              </a:spcBef>
              <a:buClr>
                <a:srgbClr val="FF6B03"/>
              </a:buClr>
              <a:buSzPts val="1100"/>
            </a:pPr>
            <a:endParaRPr lang="fr-FR" sz="1200" dirty="0"/>
          </a:p>
          <a:p>
            <a:pPr marL="0" indent="0">
              <a:lnSpc>
                <a:spcPct val="114999"/>
              </a:lnSpc>
              <a:spcBef>
                <a:spcPts val="1600"/>
              </a:spcBef>
              <a:buClr>
                <a:srgbClr val="FF6B03"/>
              </a:buClr>
              <a:buSzPts val="1100"/>
            </a:pPr>
            <a:endParaRPr lang="fr-FR" sz="1200" dirty="0"/>
          </a:p>
          <a:p>
            <a:pPr>
              <a:spcBef>
                <a:spcPts val="1600"/>
              </a:spcBef>
              <a:buClr>
                <a:srgbClr val="000000"/>
              </a:buClr>
            </a:pPr>
            <a:endParaRPr lang="fr-FR" sz="1200" dirty="0"/>
          </a:p>
          <a:p>
            <a:pPr marL="0" indent="0">
              <a:spcBef>
                <a:spcPts val="1600"/>
              </a:spcBef>
            </a:pPr>
            <a:endParaRPr lang="fr-FR" sz="1200" dirty="0"/>
          </a:p>
          <a:p>
            <a:pPr marL="0" indent="0">
              <a:spcBef>
                <a:spcPts val="1600"/>
              </a:spcBef>
            </a:pPr>
            <a:endParaRPr lang="fr-FR" sz="1200" dirty="0"/>
          </a:p>
          <a:p>
            <a:pPr marL="0" indent="0">
              <a:spcBef>
                <a:spcPts val="1600"/>
              </a:spcBef>
            </a:pPr>
            <a:endParaRPr lang="fr-FR" sz="2000"/>
          </a:p>
          <a:p>
            <a:pPr marL="0" indent="0">
              <a:spcBef>
                <a:spcPts val="1600"/>
              </a:spcBef>
            </a:pPr>
            <a:endParaRPr lang="fr-FR" sz="2000"/>
          </a:p>
          <a:p>
            <a:pPr indent="0">
              <a:spcBef>
                <a:spcPts val="1600"/>
              </a:spcBef>
              <a:spcAft>
                <a:spcPts val="1600"/>
              </a:spcAft>
            </a:pPr>
            <a:endParaRPr lang="fr-FR" sz="2000"/>
          </a:p>
        </p:txBody>
      </p:sp>
    </p:spTree>
    <p:extLst>
      <p:ext uri="{BB962C8B-B14F-4D97-AF65-F5344CB8AC3E}">
        <p14:creationId xmlns:p14="http://schemas.microsoft.com/office/powerpoint/2010/main" val="32788285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a:extLst>
              <a:ext uri="{FF2B5EF4-FFF2-40B4-BE49-F238E27FC236}">
                <a16:creationId xmlns:a16="http://schemas.microsoft.com/office/drawing/2014/main" id="{7CA1E566-5685-EAF3-DAD6-0B3F25C015C8}"/>
              </a:ext>
            </a:extLst>
          </p:cNvPr>
          <p:cNvSpPr>
            <a:spLocks noGrp="1"/>
          </p:cNvSpPr>
          <p:nvPr>
            <p:ph type="subTitle" idx="1"/>
          </p:nvPr>
        </p:nvSpPr>
        <p:spPr/>
        <p:txBody>
          <a:bodyPr/>
          <a:lstStyle/>
          <a:p>
            <a:pPr>
              <a:lnSpc>
                <a:spcPct val="114999"/>
              </a:lnSpc>
            </a:pPr>
            <a:r>
              <a:rPr lang="fr-FR" dirty="0"/>
              <a:t>                                                                Extraits de mon </a:t>
            </a:r>
            <a:r>
              <a:rPr lang="fr-FR" dirty="0" err="1"/>
              <a:t>Wakelet</a:t>
            </a:r>
          </a:p>
        </p:txBody>
      </p:sp>
      <p:sp>
        <p:nvSpPr>
          <p:cNvPr id="5" name="Titre 1">
            <a:extLst>
              <a:ext uri="{FF2B5EF4-FFF2-40B4-BE49-F238E27FC236}">
                <a16:creationId xmlns:a16="http://schemas.microsoft.com/office/drawing/2014/main" id="{C50649C5-960A-7C6D-C301-650A3AE204C9}"/>
              </a:ext>
            </a:extLst>
          </p:cNvPr>
          <p:cNvSpPr txBox="1">
            <a:spLocks/>
          </p:cNvSpPr>
          <p:nvPr/>
        </p:nvSpPr>
        <p:spPr>
          <a:xfrm>
            <a:off x="285225" y="3176238"/>
            <a:ext cx="1914675" cy="1389862"/>
          </a:xfrm>
          <a:prstGeom prst="rect">
            <a:avLst/>
          </a:prstGeom>
          <a:noFill/>
          <a:ln>
            <a:noFill/>
          </a:ln>
        </p:spPr>
        <p:txBody>
          <a:bodyPr spcFirstLastPara="1" wrap="square" lIns="91425" tIns="91425" rIns="91425" bIns="91425" numCol="1"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2"/>
              </a:buClr>
              <a:buSzPts val="2800"/>
              <a:buFont typeface="Montserrat"/>
              <a:buNone/>
              <a:defRPr sz="2000" b="1" i="0" u="none" strike="noStrike" cap="none">
                <a:solidFill>
                  <a:schemeClr val="lt1"/>
                </a:solidFill>
                <a:latin typeface="Montserrat"/>
                <a:ea typeface="Montserrat"/>
                <a:cs typeface="Montserrat"/>
                <a:sym typeface="Montserrat"/>
              </a:defRPr>
            </a:lvl1pPr>
            <a:lvl2pPr marR="0" lvl="1" algn="r" rtl="0">
              <a:lnSpc>
                <a:spcPct val="100000"/>
              </a:lnSpc>
              <a:spcBef>
                <a:spcPts val="0"/>
              </a:spcBef>
              <a:spcAft>
                <a:spcPts val="0"/>
              </a:spcAft>
              <a:buClr>
                <a:schemeClr val="dk1"/>
              </a:buClr>
              <a:buSzPts val="2800"/>
              <a:buFont typeface="Arial"/>
              <a:buNone/>
              <a:defRPr sz="2000" b="0" i="0" u="none" strike="noStrike" cap="none">
                <a:solidFill>
                  <a:schemeClr val="lt1"/>
                </a:solidFill>
                <a:latin typeface="Arial"/>
                <a:ea typeface="Arial"/>
                <a:cs typeface="Arial"/>
                <a:sym typeface="Arial"/>
              </a:defRPr>
            </a:lvl2pPr>
            <a:lvl3pPr marR="0" lvl="2" algn="r" rtl="0">
              <a:lnSpc>
                <a:spcPct val="100000"/>
              </a:lnSpc>
              <a:spcBef>
                <a:spcPts val="0"/>
              </a:spcBef>
              <a:spcAft>
                <a:spcPts val="0"/>
              </a:spcAft>
              <a:buClr>
                <a:schemeClr val="dk1"/>
              </a:buClr>
              <a:buSzPts val="2800"/>
              <a:buFont typeface="Arial"/>
              <a:buNone/>
              <a:defRPr sz="2000" b="0" i="0" u="none" strike="noStrike" cap="none">
                <a:solidFill>
                  <a:schemeClr val="lt1"/>
                </a:solidFill>
                <a:latin typeface="Arial"/>
                <a:ea typeface="Arial"/>
                <a:cs typeface="Arial"/>
                <a:sym typeface="Arial"/>
              </a:defRPr>
            </a:lvl3pPr>
            <a:lvl4pPr marR="0" lvl="3" algn="r" rtl="0">
              <a:lnSpc>
                <a:spcPct val="100000"/>
              </a:lnSpc>
              <a:spcBef>
                <a:spcPts val="0"/>
              </a:spcBef>
              <a:spcAft>
                <a:spcPts val="0"/>
              </a:spcAft>
              <a:buClr>
                <a:schemeClr val="dk1"/>
              </a:buClr>
              <a:buSzPts val="2800"/>
              <a:buFont typeface="Arial"/>
              <a:buNone/>
              <a:defRPr sz="2000" b="0" i="0" u="none" strike="noStrike" cap="none">
                <a:solidFill>
                  <a:schemeClr val="lt1"/>
                </a:solidFill>
                <a:latin typeface="Arial"/>
                <a:ea typeface="Arial"/>
                <a:cs typeface="Arial"/>
                <a:sym typeface="Arial"/>
              </a:defRPr>
            </a:lvl4pPr>
            <a:lvl5pPr marR="0" lvl="4" algn="r" rtl="0">
              <a:lnSpc>
                <a:spcPct val="100000"/>
              </a:lnSpc>
              <a:spcBef>
                <a:spcPts val="0"/>
              </a:spcBef>
              <a:spcAft>
                <a:spcPts val="0"/>
              </a:spcAft>
              <a:buClr>
                <a:schemeClr val="dk1"/>
              </a:buClr>
              <a:buSzPts val="2800"/>
              <a:buFont typeface="Arial"/>
              <a:buNone/>
              <a:defRPr sz="2000" b="0" i="0" u="none" strike="noStrike" cap="none">
                <a:solidFill>
                  <a:schemeClr val="lt1"/>
                </a:solidFill>
                <a:latin typeface="Arial"/>
                <a:ea typeface="Arial"/>
                <a:cs typeface="Arial"/>
                <a:sym typeface="Arial"/>
              </a:defRPr>
            </a:lvl5pPr>
            <a:lvl6pPr marR="0" lvl="5" algn="r" rtl="0">
              <a:lnSpc>
                <a:spcPct val="100000"/>
              </a:lnSpc>
              <a:spcBef>
                <a:spcPts val="0"/>
              </a:spcBef>
              <a:spcAft>
                <a:spcPts val="0"/>
              </a:spcAft>
              <a:buClr>
                <a:schemeClr val="dk1"/>
              </a:buClr>
              <a:buSzPts val="2800"/>
              <a:buFont typeface="Arial"/>
              <a:buNone/>
              <a:defRPr sz="2000" b="0" i="0" u="none" strike="noStrike" cap="none">
                <a:solidFill>
                  <a:schemeClr val="lt1"/>
                </a:solidFill>
                <a:latin typeface="Arial"/>
                <a:ea typeface="Arial"/>
                <a:cs typeface="Arial"/>
                <a:sym typeface="Arial"/>
              </a:defRPr>
            </a:lvl6pPr>
            <a:lvl7pPr marR="0" lvl="6" algn="r" rtl="0">
              <a:lnSpc>
                <a:spcPct val="100000"/>
              </a:lnSpc>
              <a:spcBef>
                <a:spcPts val="0"/>
              </a:spcBef>
              <a:spcAft>
                <a:spcPts val="0"/>
              </a:spcAft>
              <a:buClr>
                <a:schemeClr val="dk1"/>
              </a:buClr>
              <a:buSzPts val="2800"/>
              <a:buFont typeface="Arial"/>
              <a:buNone/>
              <a:defRPr sz="2000" b="0" i="0" u="none" strike="noStrike" cap="none">
                <a:solidFill>
                  <a:schemeClr val="lt1"/>
                </a:solidFill>
                <a:latin typeface="Arial"/>
                <a:ea typeface="Arial"/>
                <a:cs typeface="Arial"/>
                <a:sym typeface="Arial"/>
              </a:defRPr>
            </a:lvl7pPr>
            <a:lvl8pPr marR="0" lvl="7" algn="r" rtl="0">
              <a:lnSpc>
                <a:spcPct val="100000"/>
              </a:lnSpc>
              <a:spcBef>
                <a:spcPts val="0"/>
              </a:spcBef>
              <a:spcAft>
                <a:spcPts val="0"/>
              </a:spcAft>
              <a:buClr>
                <a:schemeClr val="dk1"/>
              </a:buClr>
              <a:buSzPts val="2800"/>
              <a:buFont typeface="Arial"/>
              <a:buNone/>
              <a:defRPr sz="2000" b="0" i="0" u="none" strike="noStrike" cap="none">
                <a:solidFill>
                  <a:schemeClr val="lt1"/>
                </a:solidFill>
                <a:latin typeface="Arial"/>
                <a:ea typeface="Arial"/>
                <a:cs typeface="Arial"/>
                <a:sym typeface="Arial"/>
              </a:defRPr>
            </a:lvl8pPr>
            <a:lvl9pPr marR="0" lvl="8" algn="r" rtl="0">
              <a:lnSpc>
                <a:spcPct val="100000"/>
              </a:lnSpc>
              <a:spcBef>
                <a:spcPts val="0"/>
              </a:spcBef>
              <a:spcAft>
                <a:spcPts val="0"/>
              </a:spcAft>
              <a:buClr>
                <a:schemeClr val="dk1"/>
              </a:buClr>
              <a:buSzPts val="2800"/>
              <a:buFont typeface="Arial"/>
              <a:buNone/>
              <a:defRPr sz="2000" b="0" i="0" u="none" strike="noStrike" cap="none">
                <a:solidFill>
                  <a:schemeClr val="lt1"/>
                </a:solidFill>
                <a:latin typeface="Arial"/>
                <a:ea typeface="Arial"/>
                <a:cs typeface="Arial"/>
                <a:sym typeface="Arial"/>
              </a:defRPr>
            </a:lvl9pPr>
          </a:lstStyle>
          <a:p>
            <a:r>
              <a:rPr lang="fr-FR" sz="1800" dirty="0">
                <a:solidFill>
                  <a:schemeClr val="bg1"/>
                </a:solidFill>
              </a:rPr>
              <a:t>2. Sélection des sources d'information</a:t>
            </a:r>
            <a:endParaRPr lang="fr-FR" dirty="0">
              <a:solidFill>
                <a:schemeClr val="bg1"/>
              </a:solidFill>
            </a:endParaRPr>
          </a:p>
        </p:txBody>
      </p:sp>
    </p:spTree>
    <p:extLst>
      <p:ext uri="{BB962C8B-B14F-4D97-AF65-F5344CB8AC3E}">
        <p14:creationId xmlns:p14="http://schemas.microsoft.com/office/powerpoint/2010/main" val="6618534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D3A293C-5EC9-3E72-EE47-11747312346A}"/>
              </a:ext>
            </a:extLst>
          </p:cNvPr>
          <p:cNvSpPr>
            <a:spLocks noGrp="1"/>
          </p:cNvSpPr>
          <p:nvPr>
            <p:ph type="title"/>
          </p:nvPr>
        </p:nvSpPr>
        <p:spPr>
          <a:xfrm>
            <a:off x="-41441" y="3485800"/>
            <a:ext cx="2241341" cy="1080300"/>
          </a:xfrm>
        </p:spPr>
        <p:txBody>
          <a:bodyPr/>
          <a:lstStyle/>
          <a:p>
            <a:r>
              <a:rPr lang="fr-FR" dirty="0"/>
              <a:t>3. Classement des différentes informations</a:t>
            </a:r>
          </a:p>
        </p:txBody>
      </p:sp>
      <p:sp>
        <p:nvSpPr>
          <p:cNvPr id="3" name="Sous-titre 2">
            <a:extLst>
              <a:ext uri="{FF2B5EF4-FFF2-40B4-BE49-F238E27FC236}">
                <a16:creationId xmlns:a16="http://schemas.microsoft.com/office/drawing/2014/main" id="{2D094C7E-4BDF-2061-7858-F49E6F02371B}"/>
              </a:ext>
            </a:extLst>
          </p:cNvPr>
          <p:cNvSpPr>
            <a:spLocks noGrp="1"/>
          </p:cNvSpPr>
          <p:nvPr>
            <p:ph type="subTitle" idx="1"/>
          </p:nvPr>
        </p:nvSpPr>
        <p:spPr>
          <a:xfrm>
            <a:off x="2390975" y="463340"/>
            <a:ext cx="6286500" cy="4435009"/>
          </a:xfrm>
        </p:spPr>
        <p:txBody>
          <a:bodyPr/>
          <a:lstStyle/>
          <a:p>
            <a:r>
              <a:rPr lang="fr-FR" dirty="0"/>
              <a:t>Sélection et classement des informations pertinentes, pour pouvoir les exploiter facilement et rapidement.</a:t>
            </a:r>
          </a:p>
          <a:p>
            <a:pPr>
              <a:lnSpc>
                <a:spcPct val="114999"/>
              </a:lnSpc>
            </a:pPr>
            <a:endParaRPr lang="fr-FR" dirty="0"/>
          </a:p>
          <a:p>
            <a:pPr>
              <a:lnSpc>
                <a:spcPct val="114999"/>
              </a:lnSpc>
            </a:pPr>
            <a:r>
              <a:rPr lang="fr-FR" dirty="0"/>
              <a:t>De ce fait, les différentes informations ont été classées par thème:</a:t>
            </a:r>
          </a:p>
          <a:p>
            <a:pPr>
              <a:lnSpc>
                <a:spcPct val="114999"/>
              </a:lnSpc>
            </a:pPr>
            <a:endParaRPr lang="fr-FR" dirty="0"/>
          </a:p>
          <a:p>
            <a:pPr indent="-171450">
              <a:lnSpc>
                <a:spcPct val="114999"/>
              </a:lnSpc>
              <a:buFont typeface="Wingdings"/>
              <a:buChar char="ü"/>
            </a:pPr>
            <a:r>
              <a:rPr lang="fr-FR" dirty="0"/>
              <a:t>Les librairies CSS</a:t>
            </a:r>
          </a:p>
          <a:p>
            <a:pPr indent="-171450">
              <a:lnSpc>
                <a:spcPct val="114999"/>
              </a:lnSpc>
              <a:buFont typeface="Wingdings"/>
              <a:buChar char="ü"/>
            </a:pPr>
            <a:r>
              <a:rPr lang="fr-FR" dirty="0"/>
              <a:t>Les éditeurs de code</a:t>
            </a:r>
          </a:p>
          <a:p>
            <a:pPr indent="-171450">
              <a:lnSpc>
                <a:spcPct val="114999"/>
              </a:lnSpc>
              <a:buFont typeface="Wingdings"/>
              <a:buChar char="ü"/>
            </a:pPr>
            <a:r>
              <a:rPr lang="fr-FR" dirty="0"/>
              <a:t>Les outils pour les API</a:t>
            </a:r>
          </a:p>
          <a:p>
            <a:pPr indent="-171450">
              <a:lnSpc>
                <a:spcPct val="114999"/>
              </a:lnSpc>
              <a:buFont typeface="Wingdings"/>
              <a:buChar char="ü"/>
            </a:pPr>
            <a:r>
              <a:rPr lang="fr-FR" dirty="0"/>
              <a:t>L'environnement de développement complet pour Windows</a:t>
            </a:r>
          </a:p>
          <a:p>
            <a:pPr indent="-171450">
              <a:lnSpc>
                <a:spcPct val="114999"/>
              </a:lnSpc>
              <a:buFont typeface="Wingdings"/>
              <a:buChar char="ü"/>
            </a:pPr>
            <a:r>
              <a:rPr lang="fr-FR" dirty="0"/>
              <a:t>L'ORM (Object- </a:t>
            </a:r>
            <a:r>
              <a:rPr lang="fr-FR" err="1"/>
              <a:t>Relational</a:t>
            </a:r>
            <a:r>
              <a:rPr lang="fr-FR" dirty="0"/>
              <a:t> Mapping)</a:t>
            </a:r>
          </a:p>
          <a:p>
            <a:pPr indent="-171450">
              <a:lnSpc>
                <a:spcPct val="114999"/>
              </a:lnSpc>
              <a:buFont typeface="Wingdings"/>
              <a:buChar char="ü"/>
            </a:pPr>
            <a:r>
              <a:rPr lang="fr-FR" dirty="0"/>
              <a:t>Le </a:t>
            </a:r>
            <a:r>
              <a:rPr lang="fr-FR" err="1"/>
              <a:t>FrontEnd</a:t>
            </a:r>
            <a:r>
              <a:rPr lang="fr-FR" dirty="0"/>
              <a:t> (langages et bibliothèques divers)</a:t>
            </a:r>
          </a:p>
          <a:p>
            <a:pPr indent="-171450">
              <a:lnSpc>
                <a:spcPct val="114999"/>
              </a:lnSpc>
              <a:buFont typeface="Wingdings"/>
              <a:buChar char="ü"/>
            </a:pPr>
            <a:r>
              <a:rPr lang="fr-FR" dirty="0"/>
              <a:t>Le Backend (divers </a:t>
            </a:r>
            <a:r>
              <a:rPr lang="fr-FR" err="1"/>
              <a:t>frameworks</a:t>
            </a:r>
            <a:r>
              <a:rPr lang="fr-FR" dirty="0"/>
              <a:t>, et documentations)</a:t>
            </a:r>
          </a:p>
          <a:p>
            <a:pPr indent="-171450">
              <a:lnSpc>
                <a:spcPct val="114999"/>
              </a:lnSpc>
              <a:buFont typeface="Wingdings"/>
              <a:buChar char="ü"/>
            </a:pPr>
            <a:r>
              <a:rPr lang="fr-FR" dirty="0"/>
              <a:t>La base de données</a:t>
            </a:r>
          </a:p>
          <a:p>
            <a:pPr indent="-171450">
              <a:lnSpc>
                <a:spcPct val="114999"/>
              </a:lnSpc>
              <a:buFont typeface="Wingdings"/>
              <a:buChar char="ü"/>
            </a:pPr>
            <a:r>
              <a:rPr lang="fr-FR" dirty="0"/>
              <a:t>Les contenus divers (sites sur le développement, vidéos </a:t>
            </a:r>
            <a:r>
              <a:rPr lang="fr-FR" err="1"/>
              <a:t>you</a:t>
            </a:r>
            <a:r>
              <a:rPr lang="fr-FR" dirty="0"/>
              <a:t> tube...)</a:t>
            </a:r>
          </a:p>
          <a:p>
            <a:pPr>
              <a:lnSpc>
                <a:spcPct val="114999"/>
              </a:lnSpc>
            </a:pPr>
            <a:endParaRPr lang="fr-FR" dirty="0"/>
          </a:p>
          <a:p>
            <a:pPr>
              <a:lnSpc>
                <a:spcPct val="114999"/>
              </a:lnSpc>
            </a:pPr>
            <a:r>
              <a:rPr lang="fr-FR" dirty="0"/>
              <a:t>S'organiser pour gagner en efficacité:</a:t>
            </a:r>
          </a:p>
          <a:p>
            <a:pPr>
              <a:lnSpc>
                <a:spcPct val="114999"/>
              </a:lnSpc>
            </a:pPr>
            <a:endParaRPr lang="fr-FR" dirty="0"/>
          </a:p>
          <a:p>
            <a:pPr>
              <a:lnSpc>
                <a:spcPct val="114999"/>
              </a:lnSpc>
              <a:buAutoNum type="arabicPeriod"/>
            </a:pPr>
            <a:r>
              <a:rPr lang="fr-FR" sz="1000" dirty="0"/>
              <a:t>Déterminer un objectif: définir et planifier sa veille</a:t>
            </a:r>
          </a:p>
          <a:p>
            <a:pPr>
              <a:lnSpc>
                <a:spcPct val="114999"/>
              </a:lnSpc>
              <a:buAutoNum type="arabicPeriod"/>
            </a:pPr>
            <a:r>
              <a:rPr lang="fr-FR" sz="1000" dirty="0"/>
              <a:t>Collecter: identifier des sources pertinentes</a:t>
            </a:r>
          </a:p>
          <a:p>
            <a:pPr>
              <a:lnSpc>
                <a:spcPct val="114999"/>
              </a:lnSpc>
              <a:buAutoNum type="arabicPeriod"/>
            </a:pPr>
            <a:r>
              <a:rPr lang="fr-FR" sz="1000" dirty="0"/>
              <a:t>Traiter: automatiser sa collecte d'informations</a:t>
            </a:r>
          </a:p>
          <a:p>
            <a:pPr>
              <a:lnSpc>
                <a:spcPct val="114999"/>
              </a:lnSpc>
              <a:buAutoNum type="arabicPeriod"/>
            </a:pPr>
            <a:r>
              <a:rPr lang="fr-FR" sz="1000" dirty="0"/>
              <a:t>Analyser l'information trouvée</a:t>
            </a:r>
          </a:p>
          <a:p>
            <a:pPr>
              <a:lnSpc>
                <a:spcPct val="114999"/>
              </a:lnSpc>
              <a:buAutoNum type="arabicPeriod"/>
            </a:pPr>
            <a:r>
              <a:rPr lang="fr-FR" sz="1000" dirty="0"/>
              <a:t>Diffuser: partager les résultats de sa veille</a:t>
            </a:r>
          </a:p>
          <a:p>
            <a:pPr>
              <a:lnSpc>
                <a:spcPct val="114999"/>
              </a:lnSpc>
              <a:buAutoNum type="arabicPeriod"/>
            </a:pPr>
            <a:r>
              <a:rPr lang="fr-FR" sz="1000" dirty="0"/>
              <a:t>Concrétiser: mise en action</a:t>
            </a:r>
          </a:p>
          <a:p>
            <a:pPr>
              <a:lnSpc>
                <a:spcPct val="114999"/>
              </a:lnSpc>
            </a:pPr>
            <a:endParaRPr lang="fr-FR" dirty="0"/>
          </a:p>
        </p:txBody>
      </p:sp>
    </p:spTree>
    <p:extLst>
      <p:ext uri="{BB962C8B-B14F-4D97-AF65-F5344CB8AC3E}">
        <p14:creationId xmlns:p14="http://schemas.microsoft.com/office/powerpoint/2010/main" val="41538226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a:extLst>
              <a:ext uri="{FF2B5EF4-FFF2-40B4-BE49-F238E27FC236}">
                <a16:creationId xmlns:a16="http://schemas.microsoft.com/office/drawing/2014/main" id="{643412C2-D35E-451A-A82D-0786576178A2}"/>
              </a:ext>
            </a:extLst>
          </p:cNvPr>
          <p:cNvSpPr>
            <a:spLocks noGrp="1"/>
          </p:cNvSpPr>
          <p:nvPr>
            <p:ph type="subTitle" idx="1"/>
          </p:nvPr>
        </p:nvSpPr>
        <p:spPr/>
        <p:txBody>
          <a:bodyPr/>
          <a:lstStyle/>
          <a:p>
            <a:r>
              <a:rPr lang="fr-FR" dirty="0"/>
              <a:t>                                                       Extraits de mon </a:t>
            </a:r>
            <a:r>
              <a:rPr lang="fr-FR" dirty="0" err="1"/>
              <a:t>Wakelet</a:t>
            </a:r>
            <a:endParaRPr lang="fr-FR" dirty="0"/>
          </a:p>
          <a:p>
            <a:pPr>
              <a:lnSpc>
                <a:spcPct val="114999"/>
              </a:lnSpc>
            </a:pPr>
            <a:endParaRPr lang="fr-FR" dirty="0"/>
          </a:p>
          <a:p>
            <a:pPr>
              <a:lnSpc>
                <a:spcPct val="114999"/>
              </a:lnSpc>
            </a:pPr>
            <a:endParaRPr lang="fr-FR" dirty="0"/>
          </a:p>
        </p:txBody>
      </p:sp>
      <p:sp>
        <p:nvSpPr>
          <p:cNvPr id="5" name="Titre 1">
            <a:extLst>
              <a:ext uri="{FF2B5EF4-FFF2-40B4-BE49-F238E27FC236}">
                <a16:creationId xmlns:a16="http://schemas.microsoft.com/office/drawing/2014/main" id="{6978BE90-3494-8F35-46BC-0AA3E88E60F2}"/>
              </a:ext>
            </a:extLst>
          </p:cNvPr>
          <p:cNvSpPr txBox="1">
            <a:spLocks/>
          </p:cNvSpPr>
          <p:nvPr/>
        </p:nvSpPr>
        <p:spPr>
          <a:xfrm>
            <a:off x="-41441" y="3485800"/>
            <a:ext cx="2241341" cy="1080300"/>
          </a:xfrm>
          <a:prstGeom prst="rect">
            <a:avLst/>
          </a:prstGeom>
          <a:noFill/>
          <a:ln>
            <a:noFill/>
          </a:ln>
        </p:spPr>
        <p:txBody>
          <a:bodyPr spcFirstLastPara="1" wrap="square" lIns="91425" tIns="91425" rIns="91425" bIns="91425" numCol="1"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2"/>
              </a:buClr>
              <a:buSzPts val="2800"/>
              <a:buFont typeface="Montserrat"/>
              <a:buNone/>
              <a:defRPr sz="2000" b="1" i="0" u="none" strike="noStrike" cap="none">
                <a:solidFill>
                  <a:schemeClr val="lt1"/>
                </a:solidFill>
                <a:latin typeface="Montserrat"/>
                <a:ea typeface="Montserrat"/>
                <a:cs typeface="Montserrat"/>
                <a:sym typeface="Montserrat"/>
              </a:defRPr>
            </a:lvl1pPr>
            <a:lvl2pPr marR="0" lvl="1" algn="r" rtl="0">
              <a:lnSpc>
                <a:spcPct val="100000"/>
              </a:lnSpc>
              <a:spcBef>
                <a:spcPts val="0"/>
              </a:spcBef>
              <a:spcAft>
                <a:spcPts val="0"/>
              </a:spcAft>
              <a:buClr>
                <a:schemeClr val="dk1"/>
              </a:buClr>
              <a:buSzPts val="2800"/>
              <a:buFont typeface="Arial"/>
              <a:buNone/>
              <a:defRPr sz="2000" b="0" i="0" u="none" strike="noStrike" cap="none">
                <a:solidFill>
                  <a:schemeClr val="lt1"/>
                </a:solidFill>
                <a:latin typeface="Arial"/>
                <a:ea typeface="Arial"/>
                <a:cs typeface="Arial"/>
                <a:sym typeface="Arial"/>
              </a:defRPr>
            </a:lvl2pPr>
            <a:lvl3pPr marR="0" lvl="2" algn="r" rtl="0">
              <a:lnSpc>
                <a:spcPct val="100000"/>
              </a:lnSpc>
              <a:spcBef>
                <a:spcPts val="0"/>
              </a:spcBef>
              <a:spcAft>
                <a:spcPts val="0"/>
              </a:spcAft>
              <a:buClr>
                <a:schemeClr val="dk1"/>
              </a:buClr>
              <a:buSzPts val="2800"/>
              <a:buFont typeface="Arial"/>
              <a:buNone/>
              <a:defRPr sz="2000" b="0" i="0" u="none" strike="noStrike" cap="none">
                <a:solidFill>
                  <a:schemeClr val="lt1"/>
                </a:solidFill>
                <a:latin typeface="Arial"/>
                <a:ea typeface="Arial"/>
                <a:cs typeface="Arial"/>
                <a:sym typeface="Arial"/>
              </a:defRPr>
            </a:lvl3pPr>
            <a:lvl4pPr marR="0" lvl="3" algn="r" rtl="0">
              <a:lnSpc>
                <a:spcPct val="100000"/>
              </a:lnSpc>
              <a:spcBef>
                <a:spcPts val="0"/>
              </a:spcBef>
              <a:spcAft>
                <a:spcPts val="0"/>
              </a:spcAft>
              <a:buClr>
                <a:schemeClr val="dk1"/>
              </a:buClr>
              <a:buSzPts val="2800"/>
              <a:buFont typeface="Arial"/>
              <a:buNone/>
              <a:defRPr sz="2000" b="0" i="0" u="none" strike="noStrike" cap="none">
                <a:solidFill>
                  <a:schemeClr val="lt1"/>
                </a:solidFill>
                <a:latin typeface="Arial"/>
                <a:ea typeface="Arial"/>
                <a:cs typeface="Arial"/>
                <a:sym typeface="Arial"/>
              </a:defRPr>
            </a:lvl4pPr>
            <a:lvl5pPr marR="0" lvl="4" algn="r" rtl="0">
              <a:lnSpc>
                <a:spcPct val="100000"/>
              </a:lnSpc>
              <a:spcBef>
                <a:spcPts val="0"/>
              </a:spcBef>
              <a:spcAft>
                <a:spcPts val="0"/>
              </a:spcAft>
              <a:buClr>
                <a:schemeClr val="dk1"/>
              </a:buClr>
              <a:buSzPts val="2800"/>
              <a:buFont typeface="Arial"/>
              <a:buNone/>
              <a:defRPr sz="2000" b="0" i="0" u="none" strike="noStrike" cap="none">
                <a:solidFill>
                  <a:schemeClr val="lt1"/>
                </a:solidFill>
                <a:latin typeface="Arial"/>
                <a:ea typeface="Arial"/>
                <a:cs typeface="Arial"/>
                <a:sym typeface="Arial"/>
              </a:defRPr>
            </a:lvl5pPr>
            <a:lvl6pPr marR="0" lvl="5" algn="r" rtl="0">
              <a:lnSpc>
                <a:spcPct val="100000"/>
              </a:lnSpc>
              <a:spcBef>
                <a:spcPts val="0"/>
              </a:spcBef>
              <a:spcAft>
                <a:spcPts val="0"/>
              </a:spcAft>
              <a:buClr>
                <a:schemeClr val="dk1"/>
              </a:buClr>
              <a:buSzPts val="2800"/>
              <a:buFont typeface="Arial"/>
              <a:buNone/>
              <a:defRPr sz="2000" b="0" i="0" u="none" strike="noStrike" cap="none">
                <a:solidFill>
                  <a:schemeClr val="lt1"/>
                </a:solidFill>
                <a:latin typeface="Arial"/>
                <a:ea typeface="Arial"/>
                <a:cs typeface="Arial"/>
                <a:sym typeface="Arial"/>
              </a:defRPr>
            </a:lvl6pPr>
            <a:lvl7pPr marR="0" lvl="6" algn="r" rtl="0">
              <a:lnSpc>
                <a:spcPct val="100000"/>
              </a:lnSpc>
              <a:spcBef>
                <a:spcPts val="0"/>
              </a:spcBef>
              <a:spcAft>
                <a:spcPts val="0"/>
              </a:spcAft>
              <a:buClr>
                <a:schemeClr val="dk1"/>
              </a:buClr>
              <a:buSzPts val="2800"/>
              <a:buFont typeface="Arial"/>
              <a:buNone/>
              <a:defRPr sz="2000" b="0" i="0" u="none" strike="noStrike" cap="none">
                <a:solidFill>
                  <a:schemeClr val="lt1"/>
                </a:solidFill>
                <a:latin typeface="Arial"/>
                <a:ea typeface="Arial"/>
                <a:cs typeface="Arial"/>
                <a:sym typeface="Arial"/>
              </a:defRPr>
            </a:lvl7pPr>
            <a:lvl8pPr marR="0" lvl="7" algn="r" rtl="0">
              <a:lnSpc>
                <a:spcPct val="100000"/>
              </a:lnSpc>
              <a:spcBef>
                <a:spcPts val="0"/>
              </a:spcBef>
              <a:spcAft>
                <a:spcPts val="0"/>
              </a:spcAft>
              <a:buClr>
                <a:schemeClr val="dk1"/>
              </a:buClr>
              <a:buSzPts val="2800"/>
              <a:buFont typeface="Arial"/>
              <a:buNone/>
              <a:defRPr sz="2000" b="0" i="0" u="none" strike="noStrike" cap="none">
                <a:solidFill>
                  <a:schemeClr val="lt1"/>
                </a:solidFill>
                <a:latin typeface="Arial"/>
                <a:ea typeface="Arial"/>
                <a:cs typeface="Arial"/>
                <a:sym typeface="Arial"/>
              </a:defRPr>
            </a:lvl8pPr>
            <a:lvl9pPr marR="0" lvl="8" algn="r" rtl="0">
              <a:lnSpc>
                <a:spcPct val="100000"/>
              </a:lnSpc>
              <a:spcBef>
                <a:spcPts val="0"/>
              </a:spcBef>
              <a:spcAft>
                <a:spcPts val="0"/>
              </a:spcAft>
              <a:buClr>
                <a:schemeClr val="dk1"/>
              </a:buClr>
              <a:buSzPts val="2800"/>
              <a:buFont typeface="Arial"/>
              <a:buNone/>
              <a:defRPr sz="2000" b="0" i="0" u="none" strike="noStrike" cap="none">
                <a:solidFill>
                  <a:schemeClr val="lt1"/>
                </a:solidFill>
                <a:latin typeface="Arial"/>
                <a:ea typeface="Arial"/>
                <a:cs typeface="Arial"/>
                <a:sym typeface="Arial"/>
              </a:defRPr>
            </a:lvl9pPr>
          </a:lstStyle>
          <a:p>
            <a:r>
              <a:rPr lang="fr-FR" dirty="0"/>
              <a:t>3. Classement des différentes informations</a:t>
            </a:r>
          </a:p>
        </p:txBody>
      </p:sp>
    </p:spTree>
    <p:extLst>
      <p:ext uri="{BB962C8B-B14F-4D97-AF65-F5344CB8AC3E}">
        <p14:creationId xmlns:p14="http://schemas.microsoft.com/office/powerpoint/2010/main" val="590346124"/>
      </p:ext>
    </p:extLst>
  </p:cSld>
  <p:clrMapOvr>
    <a:masterClrMapping/>
  </p:clrMapOvr>
</p:sld>
</file>

<file path=ppt/theme/theme1.xml><?xml version="1.0" encoding="utf-8"?>
<a:theme xmlns:a="http://schemas.openxmlformats.org/drawingml/2006/main" name="Simple Business Meeting by Slidesgo">
  <a:themeElements>
    <a:clrScheme name="Simple Light">
      <a:dk1>
        <a:srgbClr val="000000"/>
      </a:dk1>
      <a:lt1>
        <a:srgbClr val="FFFFFF"/>
      </a:lt1>
      <a:dk2>
        <a:srgbClr val="FF6B03"/>
      </a:dk2>
      <a:lt2>
        <a:srgbClr val="073763"/>
      </a:lt2>
      <a:accent1>
        <a:srgbClr val="9FC5E8"/>
      </a:accent1>
      <a:accent2>
        <a:srgbClr val="F9CB9C"/>
      </a:accent2>
      <a:accent3>
        <a:srgbClr val="CFE2F3"/>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530</Words>
  <Application>Microsoft Office PowerPoint</Application>
  <PresentationFormat>Affichage à l'écran (16:9)</PresentationFormat>
  <Paragraphs>78</Paragraphs>
  <Slides>16</Slides>
  <Notes>7</Notes>
  <HiddenSlides>0</HiddenSlides>
  <MMClips>0</MMClips>
  <ScaleCrop>false</ScaleCrop>
  <HeadingPairs>
    <vt:vector size="4" baseType="variant">
      <vt:variant>
        <vt:lpstr>Thème</vt:lpstr>
      </vt:variant>
      <vt:variant>
        <vt:i4>1</vt:i4>
      </vt:variant>
      <vt:variant>
        <vt:lpstr>Titres des diapositives</vt:lpstr>
      </vt:variant>
      <vt:variant>
        <vt:i4>16</vt:i4>
      </vt:variant>
    </vt:vector>
  </HeadingPairs>
  <TitlesOfParts>
    <vt:vector size="17" baseType="lpstr">
      <vt:lpstr>Simple Business Meeting by Slidesgo</vt:lpstr>
      <vt:lpstr>Projet 7 :</vt:lpstr>
      <vt:lpstr>Contexte et problématique</vt:lpstr>
      <vt:lpstr>Objectifs </vt:lpstr>
      <vt:lpstr>Sommaire</vt:lpstr>
      <vt:lpstr>1. Présentation de l'outil de veille technologique </vt:lpstr>
      <vt:lpstr>2. Sélection des sources d'information</vt:lpstr>
      <vt:lpstr>Présentation PowerPoint</vt:lpstr>
      <vt:lpstr>3. Classement des différentes informations</vt:lpstr>
      <vt:lpstr>Présentation PowerPoint</vt:lpstr>
      <vt:lpstr>Présentation PowerPoint</vt:lpstr>
      <vt:lpstr>4. Commentaire et diffusion des informations</vt:lpstr>
      <vt:lpstr>5. Utilisation des informations provenant de la veille </vt:lpstr>
      <vt:lpstr>5. Utilisation des informations provenant de la veille </vt:lpstr>
      <vt:lpstr>6. Conclusion et lien vers l'outil de veille</vt:lpstr>
      <vt:lpstr>6. Conclusion et lien vers l'outil de veille</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2 :</dc:title>
  <cp:lastModifiedBy>Séverine</cp:lastModifiedBy>
  <cp:revision>1028</cp:revision>
  <dcterms:modified xsi:type="dcterms:W3CDTF">2023-09-10T01:48:14Z</dcterms:modified>
</cp:coreProperties>
</file>