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3" r:id="rId1"/>
  </p:sldMasterIdLst>
  <p:notesMasterIdLst>
    <p:notesMasterId r:id="rId15"/>
  </p:notesMasterIdLst>
  <p:sldIdLst>
    <p:sldId id="256" r:id="rId2"/>
    <p:sldId id="257" r:id="rId3"/>
    <p:sldId id="261" r:id="rId4"/>
    <p:sldId id="262" r:id="rId5"/>
    <p:sldId id="264" r:id="rId6"/>
    <p:sldId id="282" r:id="rId7"/>
    <p:sldId id="269" r:id="rId8"/>
    <p:sldId id="270" r:id="rId9"/>
    <p:sldId id="285" r:id="rId10"/>
    <p:sldId id="283" r:id="rId11"/>
    <p:sldId id="284" r:id="rId12"/>
    <p:sldId id="265" r:id="rId13"/>
    <p:sldId id="268" r:id="rId14"/>
  </p:sldIdLst>
  <p:sldSz cx="9144000" cy="5143500" type="screen16x9"/>
  <p:notesSz cx="6858000" cy="9144000"/>
  <p:embeddedFontLst>
    <p:embeddedFont>
      <p:font typeface="Calibri" panose="020F0502020204030204" pitchFamily="34" charset="0"/>
      <p:regular r:id="rId16"/>
      <p:bold r:id="rId17"/>
      <p:italic r:id="rId18"/>
      <p:boldItalic r:id="rId19"/>
    </p:embeddedFont>
    <p:embeddedFont>
      <p:font typeface="Montserrat" panose="00000500000000000000" pitchFamily="2"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58AA286-21B7-4274-80D3-200AF471BB56}" v="173" dt="2023-07-18T10:37:16.172"/>
    <p1510:client id="{1B0B8387-C087-4426-8F8C-2D405E18F84F}" v="2563" dt="2023-09-10T01:00:17.227"/>
    <p1510:client id="{1F158844-036E-4F45-BCA8-644931F9BAE0}" v="469" dt="2023-09-10T18:16:58.128"/>
    <p1510:client id="{3A4559CA-386B-425F-A533-980B3A5DCF12}" v="334" dt="2023-08-07T21:19:08.353"/>
    <p1510:client id="{886B6B61-DA7A-4042-877C-BB2065ED5374}" v="44" dt="2023-06-19T09:40:45.654"/>
    <p1510:client id="{8A887E2F-BE43-4287-BA7D-26D3DE7EB1CF}" v="387" dt="2023-09-11T01:28:52.143"/>
    <p1510:client id="{8D72EB7D-85FA-4CD9-8600-8A83D64B6B05}" v="1525" dt="2023-09-10T17:23:03.707"/>
    <p1510:client id="{8F1AD876-31DC-45AA-B27D-AE81B12942C3}" v="532" dt="2023-06-19T09:20:05.337"/>
    <p1510:client id="{A0D7175E-A877-41B4-AE05-1015AABCA795}" v="59" dt="2023-09-12T07:32:57.749"/>
    <p1510:client id="{A6F998EC-9635-42C8-9FAE-D8F307120BE3}" v="1147" dt="2023-09-10T01:47:31.987"/>
    <p1510:client id="{A9C6F90D-92F5-4610-A87D-B12C6DC2CA35}" v="15" dt="2023-04-14T13:16:40.135"/>
    <p1510:client id="{AC7B7CBB-65F6-4F42-AFC0-255CDEF60840}" v="103" dt="2023-06-16T08:21:55.861"/>
    <p1510:client id="{B7289FE4-05E4-4C46-B7E1-9F2E68BCA140}" v="451" dt="2023-09-10T17:42:48.941"/>
    <p1510:client id="{E21AC42B-D408-4DA5-A4AA-F48315E9B8DF}" v="9" dt="2023-06-16T08:29:20.63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9" d="100"/>
          <a:sy n="89" d="100"/>
        </p:scale>
        <p:origin x="990"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numCol="1"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
        <p:cNvGrpSpPr/>
        <p:nvPr/>
      </p:nvGrpSpPr>
      <p:grpSpPr>
        <a:xfrm>
          <a:off x="0" y="0"/>
          <a:ext cx="0" cy="0"/>
          <a:chOff x="0" y="0"/>
          <a:chExt cx="0" cy="0"/>
        </a:xfrm>
      </p:grpSpPr>
      <p:sp>
        <p:nvSpPr>
          <p:cNvPr id="23" name="Google Shape;23;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 name="Google Shape;24;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numCol="1"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
        <p:cNvGrpSpPr/>
        <p:nvPr/>
      </p:nvGrpSpPr>
      <p:grpSpPr>
        <a:xfrm>
          <a:off x="0" y="0"/>
          <a:ext cx="0" cy="0"/>
          <a:chOff x="0" y="0"/>
          <a:chExt cx="0" cy="0"/>
        </a:xfrm>
      </p:grpSpPr>
      <p:sp>
        <p:nvSpPr>
          <p:cNvPr id="31" name="Google Shape;31;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2" name="Google Shape;32;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numCol="1"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numCol="1"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4" name="Google Shape;64;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numCol="1"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7" name="Google Shape;77;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numCol="1"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numCol="1" anchor="t" anchorCtr="0">
            <a:noAutofit/>
          </a:bodyPr>
          <a:lstStyle/>
          <a:p>
            <a:pPr marL="0" lvl="0" indent="0" algn="l" rtl="0">
              <a:lnSpc>
                <a:spcPct val="100000"/>
              </a:lnSpc>
              <a:spcBef>
                <a:spcPts val="0"/>
              </a:spcBef>
              <a:spcAft>
                <a:spcPts val="0"/>
              </a:spcAft>
              <a:buSzPts val="1100"/>
              <a:buNone/>
            </a:pPr>
            <a:endParaRPr/>
          </a:p>
        </p:txBody>
      </p:sp>
      <p:sp>
        <p:nvSpPr>
          <p:cNvPr id="84" name="Google Shape;84;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numCol="1" anchor="t" anchorCtr="0">
            <a:noAutofit/>
          </a:bodyPr>
          <a:lstStyle/>
          <a:p>
            <a:pPr marL="0" lvl="0" indent="0" algn="l" rtl="0">
              <a:lnSpc>
                <a:spcPct val="100000"/>
              </a:lnSpc>
              <a:spcBef>
                <a:spcPts val="0"/>
              </a:spcBef>
              <a:spcAft>
                <a:spcPts val="0"/>
              </a:spcAft>
              <a:buSzPts val="1100"/>
              <a:buNone/>
            </a:pPr>
            <a:endParaRPr/>
          </a:p>
        </p:txBody>
      </p:sp>
      <p:sp>
        <p:nvSpPr>
          <p:cNvPr id="108" name="Google Shape;108;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610625" y="1337725"/>
            <a:ext cx="3645000" cy="2526300"/>
          </a:xfrm>
          <a:prstGeom prst="rect">
            <a:avLst/>
          </a:prstGeom>
          <a:noFill/>
          <a:ln>
            <a:noFill/>
          </a:ln>
        </p:spPr>
        <p:txBody>
          <a:bodyPr spcFirstLastPara="1" wrap="square" lIns="91425" tIns="91425" rIns="91425" bIns="91425" numCol="1" anchor="t" anchorCtr="0">
            <a:noAutofit/>
          </a:bodyPr>
          <a:lstStyle>
            <a:lvl1pPr lvl="0" algn="r">
              <a:lnSpc>
                <a:spcPct val="100000"/>
              </a:lnSpc>
              <a:spcBef>
                <a:spcPts val="0"/>
              </a:spcBef>
              <a:spcAft>
                <a:spcPts val="0"/>
              </a:spcAft>
              <a:buSzPts val="5200"/>
              <a:buNone/>
              <a:defRPr sz="50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1061825" y="3961400"/>
            <a:ext cx="3193800" cy="700500"/>
          </a:xfrm>
          <a:prstGeom prst="rect">
            <a:avLst/>
          </a:prstGeom>
          <a:noFill/>
          <a:ln>
            <a:noFill/>
          </a:ln>
        </p:spPr>
        <p:txBody>
          <a:bodyPr spcFirstLastPara="1" wrap="square" lIns="91425" tIns="91425" rIns="91425" bIns="91425" numCol="1" anchor="t" anchorCtr="0">
            <a:noAutofit/>
          </a:bodyPr>
          <a:lstStyle>
            <a:lvl1pPr lvl="0" algn="r">
              <a:lnSpc>
                <a:spcPct val="100000"/>
              </a:lnSpc>
              <a:spcBef>
                <a:spcPts val="0"/>
              </a:spcBef>
              <a:spcAft>
                <a:spcPts val="0"/>
              </a:spcAft>
              <a:buSzPts val="2800"/>
              <a:buNone/>
              <a:defRPr sz="20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1" name="Google Shape;11;p2"/>
          <p:cNvSpPr/>
          <p:nvPr/>
        </p:nvSpPr>
        <p:spPr>
          <a:xfrm>
            <a:off x="2085300" y="3868895"/>
            <a:ext cx="2086800" cy="63600"/>
          </a:xfrm>
          <a:prstGeom prst="rect">
            <a:avLst/>
          </a:prstGeom>
          <a:solidFill>
            <a:schemeClr val="lt2"/>
          </a:solidFill>
          <a:ln>
            <a:noFill/>
          </a:ln>
        </p:spPr>
        <p:txBody>
          <a:bodyPr spcFirstLastPara="1" wrap="square" lIns="91425" tIns="91425" rIns="91425" bIns="91425" numCol="1"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2"/>
        <p:cNvGrpSpPr/>
        <p:nvPr/>
      </p:nvGrpSpPr>
      <p:grpSpPr>
        <a:xfrm>
          <a:off x="0" y="0"/>
          <a:ext cx="0" cy="0"/>
          <a:chOff x="0" y="0"/>
          <a:chExt cx="0" cy="0"/>
        </a:xfrm>
      </p:grpSpPr>
      <p:sp>
        <p:nvSpPr>
          <p:cNvPr id="13" name="Google Shape;13;p3"/>
          <p:cNvSpPr/>
          <p:nvPr/>
        </p:nvSpPr>
        <p:spPr>
          <a:xfrm>
            <a:off x="-36075" y="-68125"/>
            <a:ext cx="2235900" cy="5279700"/>
          </a:xfrm>
          <a:prstGeom prst="rect">
            <a:avLst/>
          </a:prstGeom>
          <a:solidFill>
            <a:schemeClr val="lt2"/>
          </a:solidFill>
          <a:ln>
            <a:noFill/>
          </a:ln>
        </p:spPr>
        <p:txBody>
          <a:bodyPr spcFirstLastPara="1" wrap="square" lIns="91425" tIns="91425" rIns="91425" bIns="91425" numCol="1"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 name="Google Shape;14;p3"/>
          <p:cNvSpPr txBox="1">
            <a:spLocks noGrp="1"/>
          </p:cNvSpPr>
          <p:nvPr>
            <p:ph type="title"/>
          </p:nvPr>
        </p:nvSpPr>
        <p:spPr>
          <a:xfrm>
            <a:off x="618600" y="3485800"/>
            <a:ext cx="1581300" cy="1080300"/>
          </a:xfrm>
          <a:prstGeom prst="rect">
            <a:avLst/>
          </a:prstGeom>
          <a:noFill/>
          <a:ln>
            <a:noFill/>
          </a:ln>
        </p:spPr>
        <p:txBody>
          <a:bodyPr spcFirstLastPara="1" wrap="square" lIns="91425" tIns="91425" rIns="91425" bIns="91425" numCol="1" anchor="b" anchorCtr="0">
            <a:noAutofit/>
          </a:bodyPr>
          <a:lstStyle>
            <a:lvl1pPr lvl="0" algn="r">
              <a:lnSpc>
                <a:spcPct val="100000"/>
              </a:lnSpc>
              <a:spcBef>
                <a:spcPts val="0"/>
              </a:spcBef>
              <a:spcAft>
                <a:spcPts val="0"/>
              </a:spcAft>
              <a:buSzPts val="2800"/>
              <a:buNone/>
              <a:defRPr sz="2000">
                <a:solidFill>
                  <a:schemeClr val="lt1"/>
                </a:solidFill>
              </a:defRPr>
            </a:lvl1pPr>
            <a:lvl2pPr lvl="1" algn="r">
              <a:lnSpc>
                <a:spcPct val="100000"/>
              </a:lnSpc>
              <a:spcBef>
                <a:spcPts val="0"/>
              </a:spcBef>
              <a:spcAft>
                <a:spcPts val="0"/>
              </a:spcAft>
              <a:buSzPts val="2800"/>
              <a:buNone/>
              <a:defRPr sz="2000">
                <a:solidFill>
                  <a:schemeClr val="lt1"/>
                </a:solidFill>
              </a:defRPr>
            </a:lvl2pPr>
            <a:lvl3pPr lvl="2" algn="r">
              <a:lnSpc>
                <a:spcPct val="100000"/>
              </a:lnSpc>
              <a:spcBef>
                <a:spcPts val="0"/>
              </a:spcBef>
              <a:spcAft>
                <a:spcPts val="0"/>
              </a:spcAft>
              <a:buSzPts val="2800"/>
              <a:buNone/>
              <a:defRPr sz="2000">
                <a:solidFill>
                  <a:schemeClr val="lt1"/>
                </a:solidFill>
              </a:defRPr>
            </a:lvl3pPr>
            <a:lvl4pPr lvl="3" algn="r">
              <a:lnSpc>
                <a:spcPct val="100000"/>
              </a:lnSpc>
              <a:spcBef>
                <a:spcPts val="0"/>
              </a:spcBef>
              <a:spcAft>
                <a:spcPts val="0"/>
              </a:spcAft>
              <a:buSzPts val="2800"/>
              <a:buNone/>
              <a:defRPr sz="2000">
                <a:solidFill>
                  <a:schemeClr val="lt1"/>
                </a:solidFill>
              </a:defRPr>
            </a:lvl4pPr>
            <a:lvl5pPr lvl="4" algn="r">
              <a:lnSpc>
                <a:spcPct val="100000"/>
              </a:lnSpc>
              <a:spcBef>
                <a:spcPts val="0"/>
              </a:spcBef>
              <a:spcAft>
                <a:spcPts val="0"/>
              </a:spcAft>
              <a:buSzPts val="2800"/>
              <a:buNone/>
              <a:defRPr sz="2000">
                <a:solidFill>
                  <a:schemeClr val="lt1"/>
                </a:solidFill>
              </a:defRPr>
            </a:lvl5pPr>
            <a:lvl6pPr lvl="5" algn="r">
              <a:lnSpc>
                <a:spcPct val="100000"/>
              </a:lnSpc>
              <a:spcBef>
                <a:spcPts val="0"/>
              </a:spcBef>
              <a:spcAft>
                <a:spcPts val="0"/>
              </a:spcAft>
              <a:buSzPts val="2800"/>
              <a:buNone/>
              <a:defRPr sz="2000">
                <a:solidFill>
                  <a:schemeClr val="lt1"/>
                </a:solidFill>
              </a:defRPr>
            </a:lvl6pPr>
            <a:lvl7pPr lvl="6" algn="r">
              <a:lnSpc>
                <a:spcPct val="100000"/>
              </a:lnSpc>
              <a:spcBef>
                <a:spcPts val="0"/>
              </a:spcBef>
              <a:spcAft>
                <a:spcPts val="0"/>
              </a:spcAft>
              <a:buSzPts val="2800"/>
              <a:buNone/>
              <a:defRPr sz="2000">
                <a:solidFill>
                  <a:schemeClr val="lt1"/>
                </a:solidFill>
              </a:defRPr>
            </a:lvl7pPr>
            <a:lvl8pPr lvl="7" algn="r">
              <a:lnSpc>
                <a:spcPct val="100000"/>
              </a:lnSpc>
              <a:spcBef>
                <a:spcPts val="0"/>
              </a:spcBef>
              <a:spcAft>
                <a:spcPts val="0"/>
              </a:spcAft>
              <a:buSzPts val="2800"/>
              <a:buNone/>
              <a:defRPr sz="2000">
                <a:solidFill>
                  <a:schemeClr val="lt1"/>
                </a:solidFill>
              </a:defRPr>
            </a:lvl8pPr>
            <a:lvl9pPr lvl="8" algn="r">
              <a:lnSpc>
                <a:spcPct val="100000"/>
              </a:lnSpc>
              <a:spcBef>
                <a:spcPts val="0"/>
              </a:spcBef>
              <a:spcAft>
                <a:spcPts val="0"/>
              </a:spcAft>
              <a:buSzPts val="2800"/>
              <a:buNone/>
              <a:defRPr sz="2000">
                <a:solidFill>
                  <a:schemeClr val="lt1"/>
                </a:solidFill>
              </a:defRPr>
            </a:lvl9pPr>
          </a:lstStyle>
          <a:p>
            <a:endParaRPr/>
          </a:p>
        </p:txBody>
      </p:sp>
      <p:sp>
        <p:nvSpPr>
          <p:cNvPr id="15" name="Google Shape;15;p3"/>
          <p:cNvSpPr txBox="1">
            <a:spLocks noGrp="1"/>
          </p:cNvSpPr>
          <p:nvPr>
            <p:ph type="subTitle" idx="1"/>
          </p:nvPr>
        </p:nvSpPr>
        <p:spPr>
          <a:xfrm>
            <a:off x="2390975" y="632375"/>
            <a:ext cx="6286500" cy="3976200"/>
          </a:xfrm>
          <a:prstGeom prst="rect">
            <a:avLst/>
          </a:prstGeom>
          <a:noFill/>
          <a:ln>
            <a:noFill/>
          </a:ln>
        </p:spPr>
        <p:txBody>
          <a:bodyPr spcFirstLastPara="1" wrap="square" lIns="91425" tIns="91425" rIns="91425" bIns="91425" numCol="1" anchor="t" anchorCtr="0">
            <a:noAutofit/>
          </a:bodyPr>
          <a:lstStyle>
            <a:lvl1pPr lvl="0" algn="l">
              <a:lnSpc>
                <a:spcPct val="115000"/>
              </a:lnSpc>
              <a:spcBef>
                <a:spcPts val="0"/>
              </a:spcBef>
              <a:spcAft>
                <a:spcPts val="0"/>
              </a:spcAft>
              <a:buSzPts val="1800"/>
              <a:buNone/>
              <a:defRPr sz="1100">
                <a:solidFill>
                  <a:schemeClr val="lt2"/>
                </a:solidFill>
              </a:defRPr>
            </a:lvl1pPr>
            <a:lvl2pPr lvl="1" algn="l">
              <a:lnSpc>
                <a:spcPct val="115000"/>
              </a:lnSpc>
              <a:spcBef>
                <a:spcPts val="1600"/>
              </a:spcBef>
              <a:spcAft>
                <a:spcPts val="0"/>
              </a:spcAft>
              <a:buSzPts val="1400"/>
              <a:buNone/>
              <a:defRPr sz="1100">
                <a:solidFill>
                  <a:schemeClr val="lt2"/>
                </a:solidFill>
              </a:defRPr>
            </a:lvl2pPr>
            <a:lvl3pPr lvl="2" algn="l">
              <a:lnSpc>
                <a:spcPct val="115000"/>
              </a:lnSpc>
              <a:spcBef>
                <a:spcPts val="1600"/>
              </a:spcBef>
              <a:spcAft>
                <a:spcPts val="0"/>
              </a:spcAft>
              <a:buSzPts val="1400"/>
              <a:buNone/>
              <a:defRPr sz="1100">
                <a:solidFill>
                  <a:schemeClr val="lt2"/>
                </a:solidFill>
              </a:defRPr>
            </a:lvl3pPr>
            <a:lvl4pPr lvl="3" algn="l">
              <a:lnSpc>
                <a:spcPct val="115000"/>
              </a:lnSpc>
              <a:spcBef>
                <a:spcPts val="1600"/>
              </a:spcBef>
              <a:spcAft>
                <a:spcPts val="0"/>
              </a:spcAft>
              <a:buSzPts val="1400"/>
              <a:buNone/>
              <a:defRPr sz="1100">
                <a:solidFill>
                  <a:schemeClr val="lt2"/>
                </a:solidFill>
              </a:defRPr>
            </a:lvl4pPr>
            <a:lvl5pPr lvl="4" algn="l">
              <a:lnSpc>
                <a:spcPct val="115000"/>
              </a:lnSpc>
              <a:spcBef>
                <a:spcPts val="1600"/>
              </a:spcBef>
              <a:spcAft>
                <a:spcPts val="0"/>
              </a:spcAft>
              <a:buSzPts val="1400"/>
              <a:buNone/>
              <a:defRPr sz="1100">
                <a:solidFill>
                  <a:schemeClr val="lt2"/>
                </a:solidFill>
              </a:defRPr>
            </a:lvl5pPr>
            <a:lvl6pPr lvl="5" algn="l">
              <a:lnSpc>
                <a:spcPct val="115000"/>
              </a:lnSpc>
              <a:spcBef>
                <a:spcPts val="1600"/>
              </a:spcBef>
              <a:spcAft>
                <a:spcPts val="0"/>
              </a:spcAft>
              <a:buSzPts val="1400"/>
              <a:buNone/>
              <a:defRPr sz="1100">
                <a:solidFill>
                  <a:schemeClr val="lt2"/>
                </a:solidFill>
              </a:defRPr>
            </a:lvl6pPr>
            <a:lvl7pPr lvl="6" algn="l">
              <a:lnSpc>
                <a:spcPct val="115000"/>
              </a:lnSpc>
              <a:spcBef>
                <a:spcPts val="1600"/>
              </a:spcBef>
              <a:spcAft>
                <a:spcPts val="0"/>
              </a:spcAft>
              <a:buSzPts val="1400"/>
              <a:buNone/>
              <a:defRPr sz="1100">
                <a:solidFill>
                  <a:schemeClr val="lt2"/>
                </a:solidFill>
              </a:defRPr>
            </a:lvl7pPr>
            <a:lvl8pPr lvl="7" algn="l">
              <a:lnSpc>
                <a:spcPct val="115000"/>
              </a:lnSpc>
              <a:spcBef>
                <a:spcPts val="1600"/>
              </a:spcBef>
              <a:spcAft>
                <a:spcPts val="0"/>
              </a:spcAft>
              <a:buSzPts val="1400"/>
              <a:buNone/>
              <a:defRPr sz="1100">
                <a:solidFill>
                  <a:schemeClr val="lt2"/>
                </a:solidFill>
              </a:defRPr>
            </a:lvl8pPr>
            <a:lvl9pPr lvl="8" algn="l">
              <a:lnSpc>
                <a:spcPct val="115000"/>
              </a:lnSpc>
              <a:spcBef>
                <a:spcPts val="1600"/>
              </a:spcBef>
              <a:spcAft>
                <a:spcPts val="1600"/>
              </a:spcAft>
              <a:buSzPts val="1400"/>
              <a:buNone/>
              <a:defRPr sz="1100">
                <a:solidFill>
                  <a:schemeClr val="lt2"/>
                </a:solidFill>
              </a:defRPr>
            </a:lvl9pPr>
          </a:lstStyle>
          <a:p>
            <a:endParaRPr/>
          </a:p>
        </p:txBody>
      </p:sp>
      <p:sp>
        <p:nvSpPr>
          <p:cNvPr id="16" name="Google Shape;16;p3"/>
          <p:cNvSpPr/>
          <p:nvPr/>
        </p:nvSpPr>
        <p:spPr>
          <a:xfrm>
            <a:off x="231775" y="4571700"/>
            <a:ext cx="2086800" cy="63600"/>
          </a:xfrm>
          <a:prstGeom prst="rect">
            <a:avLst/>
          </a:prstGeom>
          <a:solidFill>
            <a:schemeClr val="lt1"/>
          </a:solidFill>
          <a:ln>
            <a:noFill/>
          </a:ln>
        </p:spPr>
        <p:txBody>
          <a:bodyPr spcFirstLastPara="1" wrap="square" lIns="91425" tIns="91425" rIns="91425" bIns="91425" numCol="1"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extLst>
    <p:ext uri="{DCECCB84-F9BA-43D5-87BE-67443E8EF086}">
      <p15:sldGuideLst xmlns:p15="http://schemas.microsoft.com/office/powerpoint/2012/main">
        <p15:guide id="1" pos="1386">
          <p15:clr>
            <a:srgbClr val="FA7B17"/>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numCol="1"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9"/>
        <p:cNvGrpSpPr/>
        <p:nvPr/>
      </p:nvGrpSpPr>
      <p:grpSpPr>
        <a:xfrm>
          <a:off x="0" y="0"/>
          <a:ext cx="0" cy="0"/>
          <a:chOff x="0" y="0"/>
          <a:chExt cx="0" cy="0"/>
        </a:xfrm>
      </p:grpSpPr>
      <p:sp>
        <p:nvSpPr>
          <p:cNvPr id="20" name="Google Shape;20;p5"/>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numCol="1" anchor="ctr" anchorCtr="0">
            <a:noAutofit/>
          </a:bodyPr>
          <a:lstStyle>
            <a:lvl1pPr marL="457200" lvl="0" indent="-228600" algn="l">
              <a:lnSpc>
                <a:spcPct val="100000"/>
              </a:lnSpc>
              <a:spcBef>
                <a:spcPts val="0"/>
              </a:spcBef>
              <a:spcAft>
                <a:spcPts val="0"/>
              </a:spcAft>
              <a:buSzPts val="1800"/>
              <a:buNone/>
              <a:defRPr/>
            </a:lvl1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1"/>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22466" y="445025"/>
            <a:ext cx="8192400" cy="572700"/>
          </a:xfrm>
          <a:prstGeom prst="rect">
            <a:avLst/>
          </a:prstGeom>
          <a:noFill/>
          <a:ln>
            <a:noFill/>
          </a:ln>
        </p:spPr>
        <p:txBody>
          <a:bodyPr spcFirstLastPara="1" wrap="square" lIns="91425" tIns="91425" rIns="91425" bIns="91425" numCol="1" anchor="t" anchorCtr="0">
            <a:noAutofit/>
          </a:bodyPr>
          <a:lstStyle>
            <a:lvl1pPr marR="0" lvl="0" algn="l" rtl="0">
              <a:lnSpc>
                <a:spcPct val="100000"/>
              </a:lnSpc>
              <a:spcBef>
                <a:spcPts val="0"/>
              </a:spcBef>
              <a:spcAft>
                <a:spcPts val="0"/>
              </a:spcAft>
              <a:buClr>
                <a:schemeClr val="lt2"/>
              </a:buClr>
              <a:buSzPts val="2800"/>
              <a:buFont typeface="Montserrat"/>
              <a:buNone/>
              <a:defRPr sz="2800" b="1" i="0" u="none" strike="noStrike" cap="none">
                <a:solidFill>
                  <a:schemeClr val="lt2"/>
                </a:solidFill>
                <a:latin typeface="Montserrat"/>
                <a:ea typeface="Montserrat"/>
                <a:cs typeface="Montserrat"/>
                <a:sym typeface="Montserrat"/>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597845" y="1152475"/>
            <a:ext cx="8192400" cy="3416400"/>
          </a:xfrm>
          <a:prstGeom prst="rect">
            <a:avLst/>
          </a:prstGeom>
          <a:noFill/>
          <a:ln>
            <a:noFill/>
          </a:ln>
        </p:spPr>
        <p:txBody>
          <a:bodyPr spcFirstLastPara="1" wrap="square" lIns="91425" tIns="91425" rIns="91425" bIns="91425" numCol="1" anchor="t" anchorCtr="0">
            <a:noAutofit/>
          </a:bodyPr>
          <a:lstStyle>
            <a:lvl1pPr marL="457200" marR="0" lvl="0" indent="-342900" algn="l" rtl="0">
              <a:lnSpc>
                <a:spcPct val="115000"/>
              </a:lnSpc>
              <a:spcBef>
                <a:spcPts val="0"/>
              </a:spcBef>
              <a:spcAft>
                <a:spcPts val="0"/>
              </a:spcAft>
              <a:buClr>
                <a:schemeClr val="dk2"/>
              </a:buClr>
              <a:buSzPts val="1800"/>
              <a:buFont typeface="Montserrat"/>
              <a:buChar char="●"/>
              <a:defRPr sz="1800" b="0" i="0" u="none" strike="noStrike" cap="none">
                <a:solidFill>
                  <a:schemeClr val="dk2"/>
                </a:solidFill>
                <a:latin typeface="Montserrat"/>
                <a:ea typeface="Montserrat"/>
                <a:cs typeface="Montserrat"/>
                <a:sym typeface="Montserrat"/>
              </a:defRPr>
            </a:lvl1pPr>
            <a:lvl2pPr marL="914400" marR="0" lvl="1" indent="-317500" algn="l" rtl="0">
              <a:lnSpc>
                <a:spcPct val="115000"/>
              </a:lnSpc>
              <a:spcBef>
                <a:spcPts val="1600"/>
              </a:spcBef>
              <a:spcAft>
                <a:spcPts val="0"/>
              </a:spcAft>
              <a:buClr>
                <a:schemeClr val="dk2"/>
              </a:buClr>
              <a:buSzPts val="1400"/>
              <a:buFont typeface="Montserrat Medium"/>
              <a:buChar char="○"/>
              <a:defRPr sz="1400" b="0" i="0" u="none" strike="noStrike" cap="none">
                <a:solidFill>
                  <a:schemeClr val="dk2"/>
                </a:solidFill>
                <a:latin typeface="Montserrat Medium"/>
                <a:ea typeface="Montserrat Medium"/>
                <a:cs typeface="Montserrat Medium"/>
                <a:sym typeface="Montserrat Medium"/>
              </a:defRPr>
            </a:lvl2pPr>
            <a:lvl3pPr marL="1371600" marR="0" lvl="2" indent="-317500" algn="l" rtl="0">
              <a:lnSpc>
                <a:spcPct val="115000"/>
              </a:lnSpc>
              <a:spcBef>
                <a:spcPts val="1600"/>
              </a:spcBef>
              <a:spcAft>
                <a:spcPts val="0"/>
              </a:spcAft>
              <a:buClr>
                <a:schemeClr val="dk2"/>
              </a:buClr>
              <a:buSzPts val="1400"/>
              <a:buFont typeface="Montserrat Medium"/>
              <a:buChar char="■"/>
              <a:defRPr sz="1400" b="0" i="0" u="none" strike="noStrike" cap="none">
                <a:solidFill>
                  <a:schemeClr val="dk2"/>
                </a:solidFill>
                <a:latin typeface="Montserrat Medium"/>
                <a:ea typeface="Montserrat Medium"/>
                <a:cs typeface="Montserrat Medium"/>
                <a:sym typeface="Montserrat Medium"/>
              </a:defRPr>
            </a:lvl3pPr>
            <a:lvl4pPr marL="1828800" marR="0" lvl="3" indent="-317500" algn="l" rtl="0">
              <a:lnSpc>
                <a:spcPct val="115000"/>
              </a:lnSpc>
              <a:spcBef>
                <a:spcPts val="1600"/>
              </a:spcBef>
              <a:spcAft>
                <a:spcPts val="0"/>
              </a:spcAft>
              <a:buClr>
                <a:schemeClr val="dk2"/>
              </a:buClr>
              <a:buSzPts val="1400"/>
              <a:buFont typeface="Montserrat Medium"/>
              <a:buChar char="●"/>
              <a:defRPr sz="1400" b="0" i="0" u="none" strike="noStrike" cap="none">
                <a:solidFill>
                  <a:schemeClr val="dk2"/>
                </a:solidFill>
                <a:latin typeface="Montserrat Medium"/>
                <a:ea typeface="Montserrat Medium"/>
                <a:cs typeface="Montserrat Medium"/>
                <a:sym typeface="Montserrat Medium"/>
              </a:defRPr>
            </a:lvl4pPr>
            <a:lvl5pPr marL="2286000" marR="0" lvl="4" indent="-317500" algn="l" rtl="0">
              <a:lnSpc>
                <a:spcPct val="115000"/>
              </a:lnSpc>
              <a:spcBef>
                <a:spcPts val="1600"/>
              </a:spcBef>
              <a:spcAft>
                <a:spcPts val="0"/>
              </a:spcAft>
              <a:buClr>
                <a:schemeClr val="dk2"/>
              </a:buClr>
              <a:buSzPts val="1400"/>
              <a:buFont typeface="Montserrat Medium"/>
              <a:buChar char="○"/>
              <a:defRPr sz="1400" b="0" i="0" u="none" strike="noStrike" cap="none">
                <a:solidFill>
                  <a:schemeClr val="dk2"/>
                </a:solidFill>
                <a:latin typeface="Montserrat Medium"/>
                <a:ea typeface="Montserrat Medium"/>
                <a:cs typeface="Montserrat Medium"/>
                <a:sym typeface="Montserrat Medium"/>
              </a:defRPr>
            </a:lvl5pPr>
            <a:lvl6pPr marL="2743200" marR="0" lvl="5" indent="-317500" algn="l" rtl="0">
              <a:lnSpc>
                <a:spcPct val="115000"/>
              </a:lnSpc>
              <a:spcBef>
                <a:spcPts val="1600"/>
              </a:spcBef>
              <a:spcAft>
                <a:spcPts val="0"/>
              </a:spcAft>
              <a:buClr>
                <a:schemeClr val="dk2"/>
              </a:buClr>
              <a:buSzPts val="1400"/>
              <a:buFont typeface="Montserrat Medium"/>
              <a:buChar char="■"/>
              <a:defRPr sz="1400" b="0" i="0" u="none" strike="noStrike" cap="none">
                <a:solidFill>
                  <a:schemeClr val="dk2"/>
                </a:solidFill>
                <a:latin typeface="Montserrat Medium"/>
                <a:ea typeface="Montserrat Medium"/>
                <a:cs typeface="Montserrat Medium"/>
                <a:sym typeface="Montserrat Medium"/>
              </a:defRPr>
            </a:lvl6pPr>
            <a:lvl7pPr marL="3200400" marR="0" lvl="6" indent="-317500" algn="l" rtl="0">
              <a:lnSpc>
                <a:spcPct val="115000"/>
              </a:lnSpc>
              <a:spcBef>
                <a:spcPts val="1600"/>
              </a:spcBef>
              <a:spcAft>
                <a:spcPts val="0"/>
              </a:spcAft>
              <a:buClr>
                <a:schemeClr val="dk2"/>
              </a:buClr>
              <a:buSzPts val="1400"/>
              <a:buFont typeface="Montserrat Medium"/>
              <a:buChar char="●"/>
              <a:defRPr sz="1400" b="0" i="0" u="none" strike="noStrike" cap="none">
                <a:solidFill>
                  <a:schemeClr val="dk2"/>
                </a:solidFill>
                <a:latin typeface="Montserrat Medium"/>
                <a:ea typeface="Montserrat Medium"/>
                <a:cs typeface="Montserrat Medium"/>
                <a:sym typeface="Montserrat Medium"/>
              </a:defRPr>
            </a:lvl7pPr>
            <a:lvl8pPr marL="3657600" marR="0" lvl="7" indent="-317500" algn="l" rtl="0">
              <a:lnSpc>
                <a:spcPct val="115000"/>
              </a:lnSpc>
              <a:spcBef>
                <a:spcPts val="1600"/>
              </a:spcBef>
              <a:spcAft>
                <a:spcPts val="0"/>
              </a:spcAft>
              <a:buClr>
                <a:schemeClr val="dk2"/>
              </a:buClr>
              <a:buSzPts val="1400"/>
              <a:buFont typeface="Montserrat Medium"/>
              <a:buChar char="○"/>
              <a:defRPr sz="1400" b="0" i="0" u="none" strike="noStrike" cap="none">
                <a:solidFill>
                  <a:schemeClr val="dk2"/>
                </a:solidFill>
                <a:latin typeface="Montserrat Medium"/>
                <a:ea typeface="Montserrat Medium"/>
                <a:cs typeface="Montserrat Medium"/>
                <a:sym typeface="Montserrat Medium"/>
              </a:defRPr>
            </a:lvl8pPr>
            <a:lvl9pPr marL="4114800" marR="0" lvl="8" indent="-317500" algn="l" rtl="0">
              <a:lnSpc>
                <a:spcPct val="115000"/>
              </a:lnSpc>
              <a:spcBef>
                <a:spcPts val="1600"/>
              </a:spcBef>
              <a:spcAft>
                <a:spcPts val="1600"/>
              </a:spcAft>
              <a:buClr>
                <a:schemeClr val="dk2"/>
              </a:buClr>
              <a:buSzPts val="1400"/>
              <a:buFont typeface="Montserrat Medium"/>
              <a:buChar char="■"/>
              <a:defRPr sz="1400" b="0" i="0" u="none" strike="noStrike" cap="none">
                <a:solidFill>
                  <a:schemeClr val="dk2"/>
                </a:solidFill>
                <a:latin typeface="Montserrat Medium"/>
                <a:ea typeface="Montserrat Medium"/>
                <a:cs typeface="Montserrat Medium"/>
                <a:sym typeface="Montserrat Medium"/>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340">
          <p15:clr>
            <a:srgbClr val="EA4335"/>
          </p15:clr>
        </p15:guide>
        <p15:guide id="2" pos="5760">
          <p15:clr>
            <a:srgbClr val="EA4335"/>
          </p15:clr>
        </p15:guide>
        <p15:guide id="3" pos="5311">
          <p15:clr>
            <a:srgbClr val="EA4335"/>
          </p15:clr>
        </p15:guide>
        <p15:guide id="4" orient="horz" pos="2903">
          <p15:clr>
            <a:srgbClr val="EA4335"/>
          </p15:clr>
        </p15:guide>
        <p15:guide id="5" pos="2880">
          <p15:clr>
            <a:srgbClr val="EA4335"/>
          </p15:clr>
        </p15:guide>
        <p15:guide id="6" orient="horz" pos="1619">
          <p15:clr>
            <a:srgbClr val="EA4335"/>
          </p15:clr>
        </p15:guide>
        <p15:guide id="7" pos="449">
          <p15:clr>
            <a:srgbClr val="EA4335"/>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slide" Target="slide4.xml"/><Relationship Id="rId4" Type="http://schemas.openxmlformats.org/officeDocument/2006/relationships/image" Target="../media/image5.jpg"/></Relationships>
</file>

<file path=ppt/slides/_rels/slide1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5"/>
        <p:cNvGrpSpPr/>
        <p:nvPr/>
      </p:nvGrpSpPr>
      <p:grpSpPr>
        <a:xfrm>
          <a:off x="0" y="0"/>
          <a:ext cx="0" cy="0"/>
          <a:chOff x="0" y="0"/>
          <a:chExt cx="0" cy="0"/>
        </a:xfrm>
      </p:grpSpPr>
      <p:sp>
        <p:nvSpPr>
          <p:cNvPr id="26" name="Google Shape;26;p7"/>
          <p:cNvSpPr txBox="1">
            <a:spLocks noGrp="1"/>
          </p:cNvSpPr>
          <p:nvPr>
            <p:ph type="ctrTitle"/>
          </p:nvPr>
        </p:nvSpPr>
        <p:spPr>
          <a:xfrm>
            <a:off x="610625" y="1337725"/>
            <a:ext cx="3645000" cy="2177635"/>
          </a:xfrm>
          <a:prstGeom prst="rect">
            <a:avLst/>
          </a:prstGeom>
          <a:noFill/>
          <a:ln>
            <a:noFill/>
          </a:ln>
        </p:spPr>
        <p:txBody>
          <a:bodyPr spcFirstLastPara="1" wrap="square" lIns="91425" tIns="91425" rIns="91425" bIns="91425" numCol="1" anchor="t" anchorCtr="0">
            <a:noAutofit/>
          </a:bodyPr>
          <a:lstStyle/>
          <a:p>
            <a:r>
              <a:rPr lang="fr-FR" altLang="fr-FR" sz="5400" u="sng" dirty="0"/>
              <a:t>Projet 7 :</a:t>
            </a:r>
          </a:p>
        </p:txBody>
      </p:sp>
      <p:sp>
        <p:nvSpPr>
          <p:cNvPr id="27" name="Google Shape;27;p7"/>
          <p:cNvSpPr txBox="1">
            <a:spLocks noGrp="1"/>
          </p:cNvSpPr>
          <p:nvPr>
            <p:ph type="subTitle" idx="1"/>
          </p:nvPr>
        </p:nvSpPr>
        <p:spPr>
          <a:xfrm>
            <a:off x="345440" y="3961400"/>
            <a:ext cx="3910185" cy="1018000"/>
          </a:xfrm>
          <a:prstGeom prst="rect">
            <a:avLst/>
          </a:prstGeom>
          <a:noFill/>
          <a:ln>
            <a:noFill/>
          </a:ln>
        </p:spPr>
        <p:txBody>
          <a:bodyPr spcFirstLastPara="1" wrap="square" lIns="91425" tIns="91425" rIns="91425" bIns="91425" numCol="1" anchor="t" anchorCtr="0">
            <a:noAutofit/>
          </a:bodyPr>
          <a:lstStyle/>
          <a:p>
            <a:r>
              <a:rPr lang="fr-FR" dirty="0">
                <a:solidFill>
                  <a:schemeClr val="bg2"/>
                </a:solidFill>
              </a:rPr>
              <a:t>Présentation de la planification du projet sur Trello</a:t>
            </a:r>
          </a:p>
          <a:p>
            <a:pPr marL="0" indent="0"/>
            <a:endParaRPr dirty="0"/>
          </a:p>
        </p:txBody>
      </p:sp>
      <p:pic>
        <p:nvPicPr>
          <p:cNvPr id="28" name="Google Shape;28;p7"/>
          <p:cNvPicPr preferRelativeResize="0"/>
          <p:nvPr/>
        </p:nvPicPr>
        <p:blipFill rotWithShape="1">
          <a:blip r:embed="rId3">
            <a:alphaModFix/>
          </a:blip>
          <a:srcRect l="22732" t="-329" r="27041" b="329"/>
          <a:stretch/>
        </p:blipFill>
        <p:spPr>
          <a:xfrm>
            <a:off x="4572000" y="-37950"/>
            <a:ext cx="4626600" cy="5181600"/>
          </a:xfrm>
          <a:prstGeom prst="rect">
            <a:avLst/>
          </a:prstGeom>
          <a:noFill/>
          <a:ln>
            <a:noFill/>
          </a:ln>
        </p:spPr>
      </p:pic>
      <p:sp>
        <p:nvSpPr>
          <p:cNvPr id="29" name="Google Shape;29;p7"/>
          <p:cNvSpPr/>
          <p:nvPr/>
        </p:nvSpPr>
        <p:spPr>
          <a:xfrm>
            <a:off x="4565925" y="-26350"/>
            <a:ext cx="4632600" cy="5185800"/>
          </a:xfrm>
          <a:prstGeom prst="rect">
            <a:avLst/>
          </a:prstGeom>
          <a:solidFill>
            <a:srgbClr val="073763">
              <a:alpha val="59215"/>
            </a:srgbClr>
          </a:solidFill>
          <a:ln>
            <a:noFill/>
          </a:ln>
        </p:spPr>
        <p:txBody>
          <a:bodyPr spcFirstLastPara="1" wrap="square" lIns="91425" tIns="91425" rIns="91425" bIns="91425" numCol="1"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0537130-07BD-C3BC-DC29-A633D5D5B4D3}"/>
              </a:ext>
            </a:extLst>
          </p:cNvPr>
          <p:cNvSpPr>
            <a:spLocks noGrp="1"/>
          </p:cNvSpPr>
          <p:nvPr>
            <p:ph type="title"/>
          </p:nvPr>
        </p:nvSpPr>
        <p:spPr/>
        <p:txBody>
          <a:bodyPr/>
          <a:lstStyle/>
          <a:p>
            <a:r>
              <a:rPr lang="fr-FR" dirty="0"/>
              <a:t>3. Lien vers le Kanban </a:t>
            </a:r>
          </a:p>
        </p:txBody>
      </p:sp>
      <p:sp>
        <p:nvSpPr>
          <p:cNvPr id="3" name="Sous-titre 2">
            <a:extLst>
              <a:ext uri="{FF2B5EF4-FFF2-40B4-BE49-F238E27FC236}">
                <a16:creationId xmlns:a16="http://schemas.microsoft.com/office/drawing/2014/main" id="{32B5BB1C-07E9-2B9E-9C23-829826434755}"/>
              </a:ext>
            </a:extLst>
          </p:cNvPr>
          <p:cNvSpPr>
            <a:spLocks noGrp="1"/>
          </p:cNvSpPr>
          <p:nvPr>
            <p:ph type="subTitle" idx="1"/>
          </p:nvPr>
        </p:nvSpPr>
        <p:spPr/>
        <p:txBody>
          <a:bodyPr/>
          <a:lstStyle/>
          <a:p>
            <a:pPr>
              <a:buFont typeface="Arial"/>
              <a:buChar char="•"/>
            </a:pPr>
            <a:r>
              <a:rPr lang="fr-FR"/>
              <a:t>Lien vers mon Kanban (grâce à un partage sur Trello)</a:t>
            </a:r>
          </a:p>
          <a:p>
            <a:pPr>
              <a:lnSpc>
                <a:spcPct val="114999"/>
              </a:lnSpc>
              <a:buFont typeface="Arial"/>
              <a:buChar char="•"/>
            </a:pPr>
            <a:endParaRPr lang="fr-FR" dirty="0"/>
          </a:p>
          <a:p>
            <a:pPr>
              <a:lnSpc>
                <a:spcPct val="114999"/>
              </a:lnSpc>
              <a:buFont typeface="Arial"/>
              <a:buChar char="•"/>
            </a:pPr>
            <a:endParaRPr lang="fr-FR" dirty="0"/>
          </a:p>
          <a:p>
            <a:pPr>
              <a:lnSpc>
                <a:spcPct val="114999"/>
              </a:lnSpc>
              <a:buFont typeface="Arial"/>
              <a:buChar char="•"/>
            </a:pPr>
            <a:endParaRPr lang="fr-FR" dirty="0"/>
          </a:p>
          <a:p>
            <a:pPr>
              <a:lnSpc>
                <a:spcPct val="114999"/>
              </a:lnSpc>
              <a:buFont typeface="Arial"/>
              <a:buChar char="•"/>
            </a:pPr>
            <a:r>
              <a:rPr lang="fr-FR" dirty="0"/>
              <a:t>La communication est un élément très important dans la réussite d'un projet. Elle </a:t>
            </a:r>
            <a:r>
              <a:rPr lang="fr-FR"/>
              <a:t>permet notamment de maintenir une bonne dynamique d'équipe.</a:t>
            </a:r>
            <a:endParaRPr lang="fr-FR" dirty="0"/>
          </a:p>
          <a:p>
            <a:pPr>
              <a:lnSpc>
                <a:spcPct val="114999"/>
              </a:lnSpc>
              <a:buFont typeface="Wingdings"/>
              <a:buChar char="ü"/>
            </a:pPr>
            <a:endParaRPr lang="fr-FR" sz="1000" dirty="0"/>
          </a:p>
          <a:p>
            <a:pPr>
              <a:lnSpc>
                <a:spcPct val="114999"/>
              </a:lnSpc>
              <a:buFont typeface="Wingdings"/>
              <a:buChar char="ü"/>
            </a:pPr>
            <a:r>
              <a:rPr lang="fr-FR" sz="1000" dirty="0"/>
              <a:t>Par ailleurs, une bonne communication favorise la collaboration entre les membres d'une équipe. En effet, elle permet de mieux cerner les objectifs et les enjeux du projet. Et, cela augmente la collaboration et la coordination entre les membres de l'équipe.</a:t>
            </a:r>
          </a:p>
          <a:p>
            <a:pPr>
              <a:lnSpc>
                <a:spcPct val="114999"/>
              </a:lnSpc>
              <a:buFont typeface="Wingdings"/>
              <a:buChar char="ü"/>
            </a:pPr>
            <a:endParaRPr lang="fr-FR" sz="1000" dirty="0"/>
          </a:p>
          <a:p>
            <a:pPr>
              <a:lnSpc>
                <a:spcPct val="114999"/>
              </a:lnSpc>
              <a:buFont typeface="Wingdings"/>
              <a:buChar char="ü"/>
            </a:pPr>
            <a:r>
              <a:rPr lang="fr-FR" sz="1000" dirty="0"/>
              <a:t>Une communication claire et précise permet également de réduire les malentendus et les incompréhensions.</a:t>
            </a:r>
          </a:p>
          <a:p>
            <a:pPr>
              <a:lnSpc>
                <a:spcPct val="114999"/>
              </a:lnSpc>
              <a:buFont typeface="Wingdings"/>
              <a:buChar char="ü"/>
            </a:pPr>
            <a:endParaRPr lang="fr-FR" sz="1000" dirty="0"/>
          </a:p>
          <a:p>
            <a:pPr>
              <a:lnSpc>
                <a:spcPct val="114999"/>
              </a:lnSpc>
              <a:buFont typeface="Wingdings"/>
              <a:buChar char="ü"/>
            </a:pPr>
            <a:r>
              <a:rPr lang="fr-FR" sz="1000" dirty="0"/>
              <a:t>Une communication régulière et transparente permet d'identifier rapidement les problèmes et les risques avant qu'ils ne deviennent des problèmes majeurs.</a:t>
            </a:r>
          </a:p>
          <a:p>
            <a:pPr marL="114300" indent="0">
              <a:lnSpc>
                <a:spcPct val="114999"/>
              </a:lnSpc>
            </a:pPr>
            <a:endParaRPr lang="fr-FR" sz="1000" dirty="0"/>
          </a:p>
          <a:p>
            <a:pPr>
              <a:lnSpc>
                <a:spcPct val="114999"/>
              </a:lnSpc>
              <a:buFont typeface="Wingdings"/>
              <a:buChar char="ü"/>
            </a:pPr>
            <a:r>
              <a:rPr lang="fr-FR" sz="1000" dirty="0"/>
              <a:t>Une communication ouverte va rendre l'échange d'idées et de perspectives </a:t>
            </a:r>
            <a:r>
              <a:rPr lang="fr-FR" sz="1000"/>
              <a:t>différentes plus facile. Elle favorise donc l'innovation.</a:t>
            </a:r>
            <a:endParaRPr lang="fr-FR" sz="1000" dirty="0"/>
          </a:p>
        </p:txBody>
      </p:sp>
    </p:spTree>
    <p:extLst>
      <p:ext uri="{BB962C8B-B14F-4D97-AF65-F5344CB8AC3E}">
        <p14:creationId xmlns:p14="http://schemas.microsoft.com/office/powerpoint/2010/main" val="19536591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9D466E3-CD34-7966-9508-9B70ADDBA426}"/>
              </a:ext>
            </a:extLst>
          </p:cNvPr>
          <p:cNvSpPr>
            <a:spLocks noGrp="1"/>
          </p:cNvSpPr>
          <p:nvPr>
            <p:ph type="title"/>
          </p:nvPr>
        </p:nvSpPr>
        <p:spPr>
          <a:xfrm>
            <a:off x="167840" y="3485800"/>
            <a:ext cx="2032060" cy="1080300"/>
          </a:xfrm>
        </p:spPr>
        <p:txBody>
          <a:bodyPr/>
          <a:lstStyle/>
          <a:p>
            <a:r>
              <a:rPr lang="fr-FR" dirty="0"/>
              <a:t>4. Conclusion</a:t>
            </a:r>
          </a:p>
        </p:txBody>
      </p:sp>
      <p:sp>
        <p:nvSpPr>
          <p:cNvPr id="3" name="Sous-titre 2">
            <a:extLst>
              <a:ext uri="{FF2B5EF4-FFF2-40B4-BE49-F238E27FC236}">
                <a16:creationId xmlns:a16="http://schemas.microsoft.com/office/drawing/2014/main" id="{D845615A-F3C7-104D-4B68-88307F01576F}"/>
              </a:ext>
            </a:extLst>
          </p:cNvPr>
          <p:cNvSpPr>
            <a:spLocks noGrp="1"/>
          </p:cNvSpPr>
          <p:nvPr>
            <p:ph type="subTitle" idx="1"/>
          </p:nvPr>
        </p:nvSpPr>
        <p:spPr/>
        <p:txBody>
          <a:bodyPr/>
          <a:lstStyle/>
          <a:p>
            <a:pPr>
              <a:buFont typeface="Arial"/>
              <a:buChar char="•"/>
            </a:pPr>
            <a:r>
              <a:rPr lang="fr-FR"/>
              <a:t>Il est primordial de planifier le projet pour:</a:t>
            </a:r>
          </a:p>
          <a:p>
            <a:pPr>
              <a:lnSpc>
                <a:spcPct val="114999"/>
              </a:lnSpc>
              <a:buFont typeface="Wingdings"/>
              <a:buChar char="ü"/>
            </a:pPr>
            <a:r>
              <a:rPr lang="fr-FR"/>
              <a:t>Savoir qui doit faire quoi</a:t>
            </a:r>
          </a:p>
          <a:p>
            <a:pPr>
              <a:lnSpc>
                <a:spcPct val="114999"/>
              </a:lnSpc>
              <a:buFont typeface="Wingdings"/>
              <a:buChar char="ü"/>
            </a:pPr>
            <a:r>
              <a:rPr lang="fr-FR" dirty="0"/>
              <a:t>Dresser un bilan sur l'état d'avancement du projet (meilleurs aperçu de l'atteinte des </a:t>
            </a:r>
            <a:r>
              <a:rPr lang="fr-FR"/>
              <a:t>objectifs et des éventuels retards à rattraper)</a:t>
            </a:r>
          </a:p>
          <a:p>
            <a:pPr>
              <a:lnSpc>
                <a:spcPct val="114999"/>
              </a:lnSpc>
              <a:buFont typeface="Wingdings"/>
              <a:buChar char="ü"/>
            </a:pPr>
            <a:r>
              <a:rPr lang="fr-FR" dirty="0"/>
              <a:t>Continuer à maintenir la motivation de l'équipe ( prise de connaissance des avancées </a:t>
            </a:r>
            <a:r>
              <a:rPr lang="fr-FR"/>
              <a:t>du projet, et encouragement à poursuivre les efforts)</a:t>
            </a:r>
          </a:p>
          <a:p>
            <a:pPr>
              <a:lnSpc>
                <a:spcPct val="114999"/>
              </a:lnSpc>
              <a:buFont typeface="Wingdings"/>
              <a:buChar char="ü"/>
            </a:pPr>
            <a:r>
              <a:rPr lang="fr-FR"/>
              <a:t>Identifier le retard, et mettre en place des mesures correctives pour le rattraper</a:t>
            </a:r>
          </a:p>
          <a:p>
            <a:pPr>
              <a:lnSpc>
                <a:spcPct val="114999"/>
              </a:lnSpc>
              <a:buFont typeface="Wingdings"/>
              <a:buChar char="ü"/>
            </a:pPr>
            <a:r>
              <a:rPr lang="fr-FR" dirty="0"/>
              <a:t>Prendre en considération les éventuels changement de situation, et ainsi adapter la planification.</a:t>
            </a:r>
          </a:p>
          <a:p>
            <a:pPr>
              <a:lnSpc>
                <a:spcPct val="114999"/>
              </a:lnSpc>
            </a:pPr>
            <a:endParaRPr lang="fr-FR" dirty="0"/>
          </a:p>
          <a:p>
            <a:pPr>
              <a:lnSpc>
                <a:spcPct val="114999"/>
              </a:lnSpc>
            </a:pPr>
            <a:endParaRPr lang="fr-FR" dirty="0"/>
          </a:p>
          <a:p>
            <a:pPr>
              <a:lnSpc>
                <a:spcPct val="114999"/>
              </a:lnSpc>
              <a:buFont typeface="Arial"/>
              <a:buChar char="•"/>
            </a:pPr>
            <a:r>
              <a:rPr lang="fr-FR" dirty="0"/>
              <a:t>Notons, qu'une communication adéquate assurera la réussite du projet. </a:t>
            </a:r>
          </a:p>
          <a:p>
            <a:pPr>
              <a:lnSpc>
                <a:spcPct val="114999"/>
              </a:lnSpc>
              <a:buFont typeface="Arial"/>
              <a:buChar char="•"/>
            </a:pPr>
            <a:endParaRPr lang="fr-FR" dirty="0"/>
          </a:p>
          <a:p>
            <a:pPr>
              <a:lnSpc>
                <a:spcPct val="114999"/>
              </a:lnSpc>
              <a:buFont typeface="Arial"/>
              <a:buChar char="•"/>
            </a:pPr>
            <a:endParaRPr lang="fr-FR" dirty="0"/>
          </a:p>
          <a:p>
            <a:pPr>
              <a:lnSpc>
                <a:spcPct val="114999"/>
              </a:lnSpc>
              <a:buFont typeface="Arial"/>
              <a:buChar char="•"/>
            </a:pPr>
            <a:r>
              <a:rPr lang="fr-FR" dirty="0"/>
              <a:t>Le Kanban est donc un outil privilégié pour la gestion de projet. Grâce à une visualisation claire, il permet une organisation efficace et une collaboration transparente. Il permet également d'accroître la productivité, de réduire les </a:t>
            </a:r>
            <a:r>
              <a:rPr lang="fr-FR"/>
              <a:t>risques, et ainsi de garantir la réussite des différents projets...</a:t>
            </a:r>
          </a:p>
          <a:p>
            <a:pPr>
              <a:lnSpc>
                <a:spcPct val="114999"/>
              </a:lnSpc>
            </a:pPr>
            <a:endParaRPr lang="fr-FR" dirty="0"/>
          </a:p>
          <a:p>
            <a:pPr>
              <a:lnSpc>
                <a:spcPct val="114999"/>
              </a:lnSpc>
            </a:pPr>
            <a:endParaRPr lang="fr-FR" dirty="0"/>
          </a:p>
        </p:txBody>
      </p:sp>
    </p:spTree>
    <p:extLst>
      <p:ext uri="{BB962C8B-B14F-4D97-AF65-F5344CB8AC3E}">
        <p14:creationId xmlns:p14="http://schemas.microsoft.com/office/powerpoint/2010/main" val="15094728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7" name="Google Shape;87;p16"/>
          <p:cNvSpPr txBox="1">
            <a:spLocks noGrp="1"/>
          </p:cNvSpPr>
          <p:nvPr>
            <p:ph type="subTitle" idx="1"/>
          </p:nvPr>
        </p:nvSpPr>
        <p:spPr>
          <a:xfrm>
            <a:off x="2390975" y="632375"/>
            <a:ext cx="6286500" cy="3976200"/>
          </a:xfrm>
          <a:prstGeom prst="rect">
            <a:avLst/>
          </a:prstGeom>
          <a:noFill/>
          <a:ln>
            <a:noFill/>
          </a:ln>
        </p:spPr>
        <p:txBody>
          <a:bodyPr spcFirstLastPara="1" wrap="square" lIns="91425" tIns="91425" rIns="91425" bIns="91425" numCol="1" anchor="t" anchorCtr="0">
            <a:noAutofit/>
          </a:bodyPr>
          <a:lstStyle/>
          <a:p>
            <a:pPr>
              <a:lnSpc>
                <a:spcPct val="114999"/>
              </a:lnSpc>
            </a:pPr>
            <a:r>
              <a:rPr lang="fr-FR" sz="2800" b="1" u="sng" dirty="0"/>
              <a:t>Des questions ?</a:t>
            </a:r>
          </a:p>
        </p:txBody>
      </p:sp>
      <p:pic>
        <p:nvPicPr>
          <p:cNvPr id="88" name="Google Shape;88;p16" descr="Une image contenant diagramme  Description générée automatiquement"/>
          <p:cNvPicPr preferRelativeResize="0"/>
          <p:nvPr/>
        </p:nvPicPr>
        <p:blipFill rotWithShape="1">
          <a:blip r:embed="rId3">
            <a:alphaModFix/>
          </a:blip>
          <a:srcRect/>
          <a:stretch/>
        </p:blipFill>
        <p:spPr>
          <a:xfrm>
            <a:off x="5725300" y="1599544"/>
            <a:ext cx="2820692" cy="2966556"/>
          </a:xfrm>
          <a:prstGeom prst="rect">
            <a:avLst/>
          </a:prstGeom>
          <a:noFill/>
          <a:ln>
            <a:noFill/>
          </a:ln>
        </p:spPr>
      </p:pic>
      <p:pic>
        <p:nvPicPr>
          <p:cNvPr id="89" name="Google Shape;89;p16" descr="Une image contenant texte, habits  Description générée automatiquement"/>
          <p:cNvPicPr preferRelativeResize="0"/>
          <p:nvPr/>
        </p:nvPicPr>
        <p:blipFill rotWithShape="1">
          <a:blip r:embed="rId4">
            <a:alphaModFix/>
          </a:blip>
          <a:srcRect/>
          <a:stretch/>
        </p:blipFill>
        <p:spPr>
          <a:xfrm>
            <a:off x="2519764" y="1324614"/>
            <a:ext cx="3121152" cy="2078736"/>
          </a:xfrm>
          <a:prstGeom prst="rect">
            <a:avLst/>
          </a:prstGeom>
          <a:noFill/>
          <a:ln>
            <a:noFill/>
          </a:ln>
        </p:spPr>
      </p:pic>
      <p:pic>
        <p:nvPicPr>
          <p:cNvPr id="90" name="Google Shape;90;p16" descr="Maison rénovée (avec étincelles) contour">
            <a:hlinkClick r:id="rId5" action="ppaction://hlinksldjump"/>
          </p:cNvPr>
          <p:cNvPicPr preferRelativeResize="0"/>
          <p:nvPr/>
        </p:nvPicPr>
        <p:blipFill rotWithShape="1">
          <a:blip r:embed="rId6">
            <a:alphaModFix/>
          </a:blip>
          <a:srcRect/>
          <a:stretch/>
        </p:blipFill>
        <p:spPr>
          <a:xfrm>
            <a:off x="8314970" y="4234335"/>
            <a:ext cx="553580" cy="553580"/>
          </a:xfrm>
          <a:prstGeom prst="rect">
            <a:avLst/>
          </a:prstGeom>
          <a:noFill/>
          <a:ln>
            <a:noFill/>
          </a:ln>
        </p:spPr>
      </p:pic>
      <p:sp>
        <p:nvSpPr>
          <p:cNvPr id="5" name="Titre 1">
            <a:extLst>
              <a:ext uri="{FF2B5EF4-FFF2-40B4-BE49-F238E27FC236}">
                <a16:creationId xmlns:a16="http://schemas.microsoft.com/office/drawing/2014/main" id="{7AB79CDD-8FA9-CE7F-FB0D-3549A77C8465}"/>
              </a:ext>
            </a:extLst>
          </p:cNvPr>
          <p:cNvSpPr>
            <a:spLocks noGrp="1"/>
          </p:cNvSpPr>
          <p:nvPr>
            <p:ph type="title"/>
          </p:nvPr>
        </p:nvSpPr>
        <p:spPr>
          <a:xfrm>
            <a:off x="127594" y="2874054"/>
            <a:ext cx="2072306" cy="1692046"/>
          </a:xfrm>
        </p:spPr>
        <p:txBody>
          <a:bodyPr/>
          <a:lstStyle/>
          <a:p>
            <a:r>
              <a:rPr lang="fr-FR" dirty="0"/>
              <a:t>6. Conclusion et lien vers l'outil de veille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9"/>
          <p:cNvSpPr txBox="1">
            <a:spLocks noGrp="1"/>
          </p:cNvSpPr>
          <p:nvPr>
            <p:ph type="subTitle" idx="1"/>
          </p:nvPr>
        </p:nvSpPr>
        <p:spPr>
          <a:xfrm>
            <a:off x="2788214" y="392532"/>
            <a:ext cx="6286500" cy="3976200"/>
          </a:xfrm>
          <a:prstGeom prst="rect">
            <a:avLst/>
          </a:prstGeom>
          <a:noFill/>
          <a:ln>
            <a:noFill/>
          </a:ln>
        </p:spPr>
        <p:txBody>
          <a:bodyPr spcFirstLastPara="1" wrap="square" lIns="91425" tIns="91425" rIns="91425" bIns="91425" numCol="1" anchor="t" anchorCtr="0">
            <a:noAutofit/>
          </a:bodyPr>
          <a:lstStyle/>
          <a:p>
            <a:pPr marL="457200" lvl="0" indent="-342900" algn="ctr" rtl="0">
              <a:lnSpc>
                <a:spcPct val="115000"/>
              </a:lnSpc>
              <a:spcBef>
                <a:spcPts val="0"/>
              </a:spcBef>
              <a:spcAft>
                <a:spcPts val="0"/>
              </a:spcAft>
              <a:buSzPts val="1800"/>
              <a:buNone/>
            </a:pPr>
            <a:r>
              <a:rPr lang="fr-FR" altLang="fr-FR" sz="8800"/>
              <a:t>Merci !</a:t>
            </a:r>
            <a:endParaRPr/>
          </a:p>
        </p:txBody>
      </p:sp>
      <p:pic>
        <p:nvPicPr>
          <p:cNvPr id="111" name="Google Shape;111;p19"/>
          <p:cNvPicPr preferRelativeResize="0"/>
          <p:nvPr/>
        </p:nvPicPr>
        <p:blipFill rotWithShape="1">
          <a:blip r:embed="rId3">
            <a:alphaModFix/>
          </a:blip>
          <a:srcRect/>
          <a:stretch/>
        </p:blipFill>
        <p:spPr>
          <a:xfrm>
            <a:off x="3356198" y="1897167"/>
            <a:ext cx="4895887" cy="276386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31225" y="3485800"/>
            <a:ext cx="2168675" cy="1080300"/>
          </a:xfrm>
          <a:prstGeom prst="rect">
            <a:avLst/>
          </a:prstGeom>
          <a:noFill/>
          <a:ln>
            <a:noFill/>
          </a:ln>
        </p:spPr>
        <p:txBody>
          <a:bodyPr spcFirstLastPara="1" wrap="square" lIns="91425" tIns="91425" rIns="91425" bIns="91425" numCol="1" anchor="b" anchorCtr="0">
            <a:noAutofit/>
          </a:bodyPr>
          <a:lstStyle/>
          <a:p>
            <a:r>
              <a:rPr lang="fr-FR" altLang="fr-FR" dirty="0"/>
              <a:t>Contexte et problématique</a:t>
            </a:r>
          </a:p>
        </p:txBody>
      </p:sp>
      <p:sp>
        <p:nvSpPr>
          <p:cNvPr id="35" name="Google Shape;35;p8"/>
          <p:cNvSpPr txBox="1">
            <a:spLocks noGrp="1"/>
          </p:cNvSpPr>
          <p:nvPr>
            <p:ph type="subTitle" idx="1"/>
          </p:nvPr>
        </p:nvSpPr>
        <p:spPr>
          <a:xfrm>
            <a:off x="2390975" y="632375"/>
            <a:ext cx="6286500" cy="3976200"/>
          </a:xfrm>
          <a:prstGeom prst="rect">
            <a:avLst/>
          </a:prstGeom>
          <a:noFill/>
          <a:ln>
            <a:noFill/>
          </a:ln>
        </p:spPr>
        <p:txBody>
          <a:bodyPr spcFirstLastPara="1" wrap="square" lIns="91425" tIns="91425" rIns="91425" bIns="91425" numCol="1" anchor="t" anchorCtr="0">
            <a:noAutofit/>
          </a:bodyPr>
          <a:lstStyle/>
          <a:p>
            <a:pPr marL="285750" indent="-285750">
              <a:lnSpc>
                <a:spcPct val="100000"/>
              </a:lnSpc>
              <a:buClr>
                <a:schemeClr val="dk1"/>
              </a:buClr>
              <a:buSzPts val="1100"/>
              <a:buFont typeface="Arial"/>
              <a:buChar char="•"/>
            </a:pPr>
            <a:endParaRPr lang="fr-FR" altLang="fr-FR" sz="1800" dirty="0">
              <a:solidFill>
                <a:schemeClr val="tx2"/>
              </a:solidFill>
            </a:endParaRPr>
          </a:p>
          <a:p>
            <a:pPr marL="0" indent="0">
              <a:lnSpc>
                <a:spcPct val="100000"/>
              </a:lnSpc>
              <a:buClr>
                <a:schemeClr val="dk1"/>
              </a:buClr>
              <a:buSzPts val="1100"/>
            </a:pPr>
            <a:endParaRPr lang="fr-FR" altLang="fr-FR" sz="1800" dirty="0">
              <a:solidFill>
                <a:schemeClr val="tx2"/>
              </a:solidFill>
            </a:endParaRPr>
          </a:p>
          <a:p>
            <a:pPr marL="285750" indent="-285750">
              <a:lnSpc>
                <a:spcPct val="100000"/>
              </a:lnSpc>
              <a:buClr>
                <a:schemeClr val="dk1"/>
              </a:buClr>
              <a:buSzPts val="1100"/>
              <a:buFont typeface="Arial"/>
              <a:buChar char="•"/>
            </a:pPr>
            <a:endParaRPr lang="fr-FR" altLang="fr-FR" sz="1800" dirty="0">
              <a:solidFill>
                <a:schemeClr val="tx2"/>
              </a:solidFill>
            </a:endParaRPr>
          </a:p>
          <a:p>
            <a:pPr marL="285750" indent="-285750">
              <a:lnSpc>
                <a:spcPct val="100000"/>
              </a:lnSpc>
              <a:buClr>
                <a:schemeClr val="dk1"/>
              </a:buClr>
              <a:buSzPts val="1100"/>
              <a:buFont typeface="Arial"/>
              <a:buChar char="•"/>
            </a:pPr>
            <a:endParaRPr lang="fr-FR" altLang="fr-FR" sz="1800" dirty="0">
              <a:solidFill>
                <a:schemeClr val="tx2"/>
              </a:solidFill>
            </a:endParaRPr>
          </a:p>
          <a:p>
            <a:pPr marL="285750" indent="-285750">
              <a:lnSpc>
                <a:spcPct val="100000"/>
              </a:lnSpc>
              <a:buClr>
                <a:srgbClr val="000000"/>
              </a:buClr>
              <a:buSzPts val="1100"/>
              <a:buFont typeface="Arial"/>
              <a:buChar char="•"/>
            </a:pPr>
            <a:endParaRPr lang="fr-FR" altLang="fr-FR" sz="1800" dirty="0"/>
          </a:p>
          <a:p>
            <a:pPr marL="285750" indent="-285750">
              <a:lnSpc>
                <a:spcPct val="100000"/>
              </a:lnSpc>
              <a:buClr>
                <a:srgbClr val="000000"/>
              </a:buClr>
              <a:buSzPts val="1100"/>
              <a:buFont typeface="Arial"/>
              <a:buChar char="•"/>
            </a:pPr>
            <a:endParaRPr lang="fr-FR" altLang="fr-FR" sz="1800" dirty="0"/>
          </a:p>
          <a:p>
            <a:pPr marL="171450" indent="-171450">
              <a:spcAft>
                <a:spcPts val="1600"/>
              </a:spcAft>
              <a:buFont typeface="Arial"/>
              <a:buChar char="•"/>
            </a:pPr>
            <a:endParaRPr lang="fr-FR" dirty="0"/>
          </a:p>
        </p:txBody>
      </p:sp>
      <p:pic>
        <p:nvPicPr>
          <p:cNvPr id="36" name="Google Shape;36;p8"/>
          <p:cNvPicPr preferRelativeResize="0"/>
          <p:nvPr/>
        </p:nvPicPr>
        <p:blipFill rotWithShape="1">
          <a:blip r:embed="rId3">
            <a:alphaModFix/>
          </a:blip>
          <a:srcRect/>
          <a:stretch/>
        </p:blipFill>
        <p:spPr>
          <a:xfrm>
            <a:off x="6667687" y="3370426"/>
            <a:ext cx="2011499" cy="112876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2"/>
          <p:cNvSpPr txBox="1">
            <a:spLocks noGrp="1"/>
          </p:cNvSpPr>
          <p:nvPr>
            <p:ph type="title"/>
          </p:nvPr>
        </p:nvSpPr>
        <p:spPr>
          <a:xfrm>
            <a:off x="0" y="3485800"/>
            <a:ext cx="2199900" cy="1080300"/>
          </a:xfrm>
          <a:prstGeom prst="rect">
            <a:avLst/>
          </a:prstGeom>
          <a:noFill/>
          <a:ln>
            <a:noFill/>
          </a:ln>
        </p:spPr>
        <p:txBody>
          <a:bodyPr spcFirstLastPara="1" wrap="square" lIns="91425" tIns="91425" rIns="91425" bIns="91425" numCol="1" anchor="b" anchorCtr="0">
            <a:noAutofit/>
          </a:bodyPr>
          <a:lstStyle/>
          <a:p>
            <a:pPr marL="0" lvl="0" indent="0" algn="r" rtl="0">
              <a:lnSpc>
                <a:spcPct val="100000"/>
              </a:lnSpc>
              <a:spcBef>
                <a:spcPts val="0"/>
              </a:spcBef>
              <a:spcAft>
                <a:spcPts val="0"/>
              </a:spcAft>
              <a:buSzPts val="2800"/>
              <a:buNone/>
            </a:pPr>
            <a:r>
              <a:rPr lang="fr-FR" altLang="fr-FR"/>
              <a:t>Objectifs </a:t>
            </a:r>
            <a:endParaRPr/>
          </a:p>
        </p:txBody>
      </p:sp>
      <p:sp>
        <p:nvSpPr>
          <p:cNvPr id="61" name="Google Shape;61;p12"/>
          <p:cNvSpPr txBox="1">
            <a:spLocks noGrp="1"/>
          </p:cNvSpPr>
          <p:nvPr>
            <p:ph type="subTitle" idx="1"/>
          </p:nvPr>
        </p:nvSpPr>
        <p:spPr>
          <a:xfrm>
            <a:off x="2326580" y="334551"/>
            <a:ext cx="6286500" cy="4362566"/>
          </a:xfrm>
          <a:prstGeom prst="rect">
            <a:avLst/>
          </a:prstGeom>
          <a:noFill/>
          <a:ln>
            <a:noFill/>
          </a:ln>
        </p:spPr>
        <p:txBody>
          <a:bodyPr spcFirstLastPara="1" wrap="square" lIns="91425" tIns="91425" rIns="91425" bIns="91425" numCol="1" anchor="t" anchorCtr="0">
            <a:noAutofit/>
          </a:bodyPr>
          <a:lstStyle/>
          <a:p>
            <a:pPr marL="285750" indent="-285750">
              <a:lnSpc>
                <a:spcPct val="100000"/>
              </a:lnSpc>
              <a:buFont typeface="Arial,Sans-Serif"/>
              <a:buChar char="•"/>
            </a:pPr>
            <a:endParaRPr lang="fr-FR" sz="1400" dirty="0"/>
          </a:p>
          <a:p>
            <a:pPr marL="285750" indent="-285750">
              <a:lnSpc>
                <a:spcPct val="100000"/>
              </a:lnSpc>
              <a:buFont typeface="Arial,Sans-Serif"/>
              <a:buChar char="•"/>
            </a:pPr>
            <a:r>
              <a:rPr lang="fr-FR" sz="1800" dirty="0">
                <a:solidFill>
                  <a:schemeClr val="tx2"/>
                </a:solidFill>
                <a:latin typeface="Arial"/>
                <a:cs typeface="Arial"/>
              </a:rPr>
              <a:t>Présenter l'outil de planification Trello</a:t>
            </a:r>
          </a:p>
          <a:p>
            <a:pPr marL="0" indent="0">
              <a:lnSpc>
                <a:spcPct val="100000"/>
              </a:lnSpc>
            </a:pPr>
            <a:endParaRPr lang="fr-FR" sz="1800" dirty="0">
              <a:solidFill>
                <a:schemeClr val="tx2"/>
              </a:solidFill>
              <a:latin typeface="Arial"/>
              <a:cs typeface="Arial"/>
            </a:endParaRPr>
          </a:p>
          <a:p>
            <a:pPr marL="285750" indent="-285750">
              <a:lnSpc>
                <a:spcPct val="100000"/>
              </a:lnSpc>
              <a:buFont typeface="Arial,Sans-Serif"/>
              <a:buChar char="•"/>
            </a:pPr>
            <a:r>
              <a:rPr lang="fr-FR" sz="1800" dirty="0">
                <a:solidFill>
                  <a:schemeClr val="tx2"/>
                </a:solidFill>
                <a:latin typeface="Arial"/>
                <a:cs typeface="Arial"/>
              </a:rPr>
              <a:t>Présenter le Kanban avec les différentes catégories et la répartition des tâches</a:t>
            </a:r>
            <a:endParaRPr lang="fr-FR" dirty="0">
              <a:solidFill>
                <a:schemeClr val="tx2"/>
              </a:solidFill>
            </a:endParaRPr>
          </a:p>
          <a:p>
            <a:pPr marL="285750" indent="-285750">
              <a:lnSpc>
                <a:spcPct val="114999"/>
              </a:lnSpc>
              <a:spcBef>
                <a:spcPts val="1600"/>
              </a:spcBef>
              <a:buFont typeface="Arial"/>
              <a:buChar char="•"/>
            </a:pPr>
            <a:r>
              <a:rPr lang="fr-FR" sz="1400" dirty="0"/>
              <a:t>Ainsi, en utilisant les pratiques des méthodes agiles, nous avons une bonne visibilité sur l'avancement du projet. En effet, les pratiques des méthodes agiles, tendent à maximiser la valeur et la satisfaction du client, en mettant en avant la flexibilité, la collaboration, et l'adaptation au changement. Les méthodes agiles sont basées sur des cycles de développement courts, des feedbacks réguliers, un travail en équipe, une communication transparente, et une amélioration continue...</a:t>
            </a:r>
          </a:p>
          <a:p>
            <a:pPr marL="0" lvl="0" indent="0" algn="l" rtl="0">
              <a:lnSpc>
                <a:spcPct val="114999"/>
              </a:lnSpc>
              <a:spcBef>
                <a:spcPts val="1600"/>
              </a:spcBef>
              <a:buSzPts val="1800"/>
              <a:buNone/>
            </a:pPr>
            <a:endParaRPr lang="fr-FR" sz="1800" dirty="0"/>
          </a:p>
          <a:p>
            <a:pPr marL="0" indent="0">
              <a:spcBef>
                <a:spcPts val="1600"/>
              </a:spcBef>
            </a:pPr>
            <a:endParaRPr lang="fr-FR" sz="2000" dirty="0"/>
          </a:p>
          <a:p>
            <a:pPr marL="0" indent="0">
              <a:spcBef>
                <a:spcPts val="1600"/>
              </a:spcBef>
            </a:pPr>
            <a:endParaRPr lang="fr-FR" sz="2000" dirty="0"/>
          </a:p>
          <a:p>
            <a:pPr marL="0" indent="0">
              <a:spcBef>
                <a:spcPts val="1600"/>
              </a:spcBef>
            </a:pPr>
            <a:endParaRPr lang="fr-FR" sz="2000" dirty="0"/>
          </a:p>
          <a:p>
            <a:pPr marL="0" indent="0">
              <a:spcBef>
                <a:spcPts val="1600"/>
              </a:spcBef>
              <a:spcAft>
                <a:spcPts val="1600"/>
              </a:spcAft>
            </a:pPr>
            <a:endParaRPr lang="fr-FR" sz="2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3"/>
          <p:cNvSpPr txBox="1">
            <a:spLocks noGrp="1"/>
          </p:cNvSpPr>
          <p:nvPr>
            <p:ph type="title"/>
          </p:nvPr>
        </p:nvSpPr>
        <p:spPr>
          <a:xfrm>
            <a:off x="0" y="3485800"/>
            <a:ext cx="2199900" cy="1080300"/>
          </a:xfrm>
          <a:prstGeom prst="rect">
            <a:avLst/>
          </a:prstGeom>
          <a:noFill/>
          <a:ln>
            <a:noFill/>
          </a:ln>
        </p:spPr>
        <p:txBody>
          <a:bodyPr spcFirstLastPara="1" wrap="square" lIns="91425" tIns="91425" rIns="91425" bIns="91425" numCol="1" anchor="b" anchorCtr="0">
            <a:noAutofit/>
          </a:bodyPr>
          <a:lstStyle/>
          <a:p>
            <a:pPr marL="0" lvl="0" indent="0" algn="r" rtl="0">
              <a:lnSpc>
                <a:spcPct val="100000"/>
              </a:lnSpc>
              <a:spcBef>
                <a:spcPts val="0"/>
              </a:spcBef>
              <a:spcAft>
                <a:spcPts val="0"/>
              </a:spcAft>
              <a:buSzPts val="2800"/>
              <a:buNone/>
            </a:pPr>
            <a:r>
              <a:rPr lang="fr-FR" altLang="fr-FR"/>
              <a:t>Sommaire</a:t>
            </a:r>
            <a:endParaRPr/>
          </a:p>
        </p:txBody>
      </p:sp>
      <p:sp>
        <p:nvSpPr>
          <p:cNvPr id="67" name="Google Shape;67;p13"/>
          <p:cNvSpPr txBox="1">
            <a:spLocks noGrp="1"/>
          </p:cNvSpPr>
          <p:nvPr>
            <p:ph type="subTitle" idx="1"/>
          </p:nvPr>
        </p:nvSpPr>
        <p:spPr>
          <a:xfrm>
            <a:off x="2577116" y="768206"/>
            <a:ext cx="6254750" cy="3317388"/>
          </a:xfrm>
          <a:prstGeom prst="rect">
            <a:avLst/>
          </a:prstGeom>
          <a:noFill/>
          <a:ln>
            <a:noFill/>
          </a:ln>
        </p:spPr>
        <p:txBody>
          <a:bodyPr spcFirstLastPara="1" wrap="square" lIns="91425" tIns="91425" rIns="91425" bIns="91425" numCol="1" anchor="t" anchorCtr="0">
            <a:noAutofit/>
          </a:bodyPr>
          <a:lstStyle/>
          <a:p>
            <a:pPr indent="-457200">
              <a:spcBef>
                <a:spcPts val="1600"/>
              </a:spcBef>
              <a:buAutoNum type="arabicPeriod"/>
            </a:pPr>
            <a:endParaRPr lang="fr-FR" dirty="0">
              <a:solidFill>
                <a:srgbClr val="073763"/>
              </a:solidFill>
            </a:endParaRPr>
          </a:p>
          <a:p>
            <a:pPr indent="-457200">
              <a:lnSpc>
                <a:spcPct val="114999"/>
              </a:lnSpc>
              <a:spcBef>
                <a:spcPts val="1600"/>
              </a:spcBef>
              <a:buAutoNum type="arabicPeriod"/>
            </a:pPr>
            <a:r>
              <a:rPr lang="fr-FR" dirty="0">
                <a:solidFill>
                  <a:srgbClr val="073763"/>
                </a:solidFill>
              </a:rPr>
              <a:t>Présentation de la planification du projet sur Trello</a:t>
            </a:r>
          </a:p>
          <a:p>
            <a:pPr indent="-457200">
              <a:lnSpc>
                <a:spcPct val="114999"/>
              </a:lnSpc>
              <a:spcBef>
                <a:spcPts val="1600"/>
              </a:spcBef>
              <a:buAutoNum type="arabicPeriod"/>
            </a:pPr>
            <a:r>
              <a:rPr lang="fr-FR" dirty="0">
                <a:solidFill>
                  <a:srgbClr val="073763"/>
                </a:solidFill>
              </a:rPr>
              <a:t>Présentation de l'outil Kanban</a:t>
            </a:r>
          </a:p>
          <a:p>
            <a:pPr indent="-457200">
              <a:lnSpc>
                <a:spcPct val="114999"/>
              </a:lnSpc>
              <a:spcBef>
                <a:spcPts val="1600"/>
              </a:spcBef>
              <a:buAutoNum type="arabicPeriod"/>
            </a:pPr>
            <a:r>
              <a:rPr lang="fr-FR" dirty="0">
                <a:solidFill>
                  <a:srgbClr val="073763"/>
                </a:solidFill>
              </a:rPr>
              <a:t>Lien vers le Kanban pour la communication, et la collaboration entre les membres de l'équipe</a:t>
            </a:r>
          </a:p>
          <a:p>
            <a:pPr indent="-457200">
              <a:lnSpc>
                <a:spcPct val="114999"/>
              </a:lnSpc>
              <a:spcBef>
                <a:spcPts val="1600"/>
              </a:spcBef>
              <a:buAutoNum type="arabicPeriod"/>
            </a:pPr>
            <a:r>
              <a:rPr lang="fr-FR" dirty="0">
                <a:solidFill>
                  <a:srgbClr val="073763"/>
                </a:solidFill>
              </a:rPr>
              <a:t>Conclusion</a:t>
            </a:r>
          </a:p>
          <a:p>
            <a:pPr indent="-457200">
              <a:lnSpc>
                <a:spcPct val="114999"/>
              </a:lnSpc>
              <a:spcBef>
                <a:spcPts val="1600"/>
              </a:spcBef>
              <a:buAutoNum type="arabicPeriod"/>
            </a:pPr>
            <a:endParaRPr lang="fr-FR" sz="1800" dirty="0">
              <a:solidFill>
                <a:srgbClr val="073763"/>
              </a:solidFill>
            </a:endParaRPr>
          </a:p>
          <a:p>
            <a:pPr indent="-457200">
              <a:spcBef>
                <a:spcPts val="1600"/>
              </a:spcBef>
              <a:buAutoNum type="arabicPeriod"/>
            </a:pPr>
            <a:endParaRPr lang="fr-FR" altLang="fr-FR" sz="1400" u="sng" dirty="0">
              <a:solidFill>
                <a:srgbClr val="0097A7"/>
              </a:solidFill>
            </a:endParaRPr>
          </a:p>
          <a:p>
            <a:pPr>
              <a:spcBef>
                <a:spcPts val="1600"/>
              </a:spcBef>
            </a:pPr>
            <a:endParaRPr lang="fr-FR" sz="2000" dirty="0">
              <a:solidFill>
                <a:srgbClr val="073763"/>
              </a:solidFill>
            </a:endParaRPr>
          </a:p>
          <a:p>
            <a:pPr>
              <a:spcBef>
                <a:spcPts val="1600"/>
              </a:spcBef>
            </a:pPr>
            <a:endParaRPr lang="fr-FR" sz="2000" dirty="0"/>
          </a:p>
          <a:p>
            <a:pPr>
              <a:spcBef>
                <a:spcPts val="1600"/>
              </a:spcBef>
              <a:spcAft>
                <a:spcPts val="1600"/>
              </a:spcAft>
            </a:pPr>
            <a:endParaRPr lang="fr-FR" sz="20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5"/>
          <p:cNvSpPr txBox="1">
            <a:spLocks noGrp="1"/>
          </p:cNvSpPr>
          <p:nvPr>
            <p:ph type="title"/>
          </p:nvPr>
        </p:nvSpPr>
        <p:spPr>
          <a:xfrm>
            <a:off x="0" y="2443903"/>
            <a:ext cx="2199900" cy="2122197"/>
          </a:xfrm>
          <a:prstGeom prst="rect">
            <a:avLst/>
          </a:prstGeom>
          <a:noFill/>
          <a:ln>
            <a:noFill/>
          </a:ln>
        </p:spPr>
        <p:txBody>
          <a:bodyPr spcFirstLastPara="1" wrap="square" lIns="91425" tIns="91425" rIns="91425" bIns="91425" numCol="1" anchor="b" anchorCtr="0">
            <a:noAutofit/>
          </a:bodyPr>
          <a:lstStyle/>
          <a:p>
            <a:r>
              <a:rPr lang="fr-FR" sz="1800" dirty="0">
                <a:solidFill>
                  <a:schemeClr val="bg1"/>
                </a:solidFill>
              </a:rPr>
              <a:t>1. Présentation de l'outil de planification  Trello </a:t>
            </a:r>
          </a:p>
        </p:txBody>
      </p:sp>
      <p:sp>
        <p:nvSpPr>
          <p:cNvPr id="80" name="Google Shape;80;p15"/>
          <p:cNvSpPr txBox="1">
            <a:spLocks noGrp="1"/>
          </p:cNvSpPr>
          <p:nvPr>
            <p:ph type="subTitle" idx="1"/>
          </p:nvPr>
        </p:nvSpPr>
        <p:spPr>
          <a:xfrm>
            <a:off x="2286334" y="197713"/>
            <a:ext cx="6302598" cy="4595995"/>
          </a:xfrm>
          <a:prstGeom prst="rect">
            <a:avLst/>
          </a:prstGeom>
          <a:noFill/>
          <a:ln>
            <a:noFill/>
          </a:ln>
        </p:spPr>
        <p:txBody>
          <a:bodyPr spcFirstLastPara="1" wrap="square" lIns="91425" tIns="91425" rIns="91425" bIns="91425" numCol="1" anchor="t" anchorCtr="0">
            <a:noAutofit/>
          </a:bodyPr>
          <a:lstStyle/>
          <a:p>
            <a:pPr marL="444500">
              <a:lnSpc>
                <a:spcPct val="114999"/>
              </a:lnSpc>
              <a:spcBef>
                <a:spcPts val="1600"/>
              </a:spcBef>
              <a:buSzPts val="2000"/>
              <a:buFont typeface="Arial"/>
              <a:buChar char="•"/>
            </a:pPr>
            <a:r>
              <a:rPr lang="fr-FR" altLang="fr-FR" sz="1200" dirty="0">
                <a:solidFill>
                  <a:schemeClr val="tx2">
                    <a:lumMod val="75000"/>
                  </a:schemeClr>
                </a:solidFill>
              </a:rPr>
              <a:t> C'est un outil de gestion de projet en ligne. Il utilise des tableaux  Kanban, afin d'aider les utilisateurs à organiser et à prioriser leurs tâches.</a:t>
            </a:r>
          </a:p>
          <a:p>
            <a:pPr marL="444500">
              <a:lnSpc>
                <a:spcPct val="114999"/>
              </a:lnSpc>
              <a:spcBef>
                <a:spcPts val="1600"/>
              </a:spcBef>
              <a:buClr>
                <a:srgbClr val="FF6B03"/>
              </a:buClr>
              <a:buSzPts val="2000"/>
              <a:buFont typeface="Arial"/>
              <a:buChar char="•"/>
            </a:pPr>
            <a:r>
              <a:rPr lang="fr-FR" altLang="fr-FR" sz="1200" dirty="0">
                <a:solidFill>
                  <a:schemeClr val="tx2">
                    <a:lumMod val="75000"/>
                  </a:schemeClr>
                </a:solidFill>
              </a:rPr>
              <a:t>Il permet aux différents utilisateurs de créer des listes de tâches, de les affecter à des membres de l'équipe, de définir des dates d'échéance, de suivre l'état d'avancement et de collaborer en temps réel avec les différents membres de l'équipe.</a:t>
            </a:r>
          </a:p>
          <a:p>
            <a:pPr marL="444500">
              <a:lnSpc>
                <a:spcPct val="114999"/>
              </a:lnSpc>
              <a:spcBef>
                <a:spcPts val="1600"/>
              </a:spcBef>
              <a:buClr>
                <a:srgbClr val="FF6B03"/>
              </a:buClr>
              <a:buSzPts val="2000"/>
              <a:buFont typeface="Arial"/>
              <a:buChar char="•"/>
            </a:pPr>
            <a:r>
              <a:rPr lang="fr-FR" altLang="fr-FR" sz="1200" dirty="0">
                <a:solidFill>
                  <a:schemeClr val="tx2">
                    <a:lumMod val="75000"/>
                  </a:schemeClr>
                </a:solidFill>
              </a:rPr>
              <a:t> Cet outil est adéquat pour différentes raisons:</a:t>
            </a:r>
          </a:p>
          <a:p>
            <a:pPr marL="444500">
              <a:lnSpc>
                <a:spcPct val="114999"/>
              </a:lnSpc>
              <a:spcBef>
                <a:spcPts val="1600"/>
              </a:spcBef>
              <a:buClr>
                <a:srgbClr val="FF6B03"/>
              </a:buClr>
              <a:buSzPts val="2000"/>
              <a:buFont typeface="Wingdings"/>
              <a:buChar char="ü"/>
            </a:pPr>
            <a:r>
              <a:rPr lang="fr-FR" altLang="fr-FR" sz="1000" dirty="0">
                <a:solidFill>
                  <a:schemeClr val="tx2">
                    <a:lumMod val="75000"/>
                  </a:schemeClr>
                </a:solidFill>
              </a:rPr>
              <a:t>Accessibilité: une plateforme en ligne, qui permet aux membres de l'équipe de travailler depuis n'importe quel endroit, grâce à une connexion internet. Ces derniers peuvent ainsi consulter les tâches assignées en temps réel.</a:t>
            </a:r>
          </a:p>
          <a:p>
            <a:pPr marL="444500">
              <a:lnSpc>
                <a:spcPct val="114999"/>
              </a:lnSpc>
              <a:spcBef>
                <a:spcPts val="1600"/>
              </a:spcBef>
              <a:buClr>
                <a:srgbClr val="FF6B03"/>
              </a:buClr>
              <a:buSzPts val="2000"/>
              <a:buFont typeface="Wingdings"/>
              <a:buChar char="ü"/>
            </a:pPr>
            <a:r>
              <a:rPr lang="fr-FR" altLang="fr-FR" sz="1000" dirty="0">
                <a:solidFill>
                  <a:schemeClr val="tx2">
                    <a:lumMod val="75000"/>
                  </a:schemeClr>
                </a:solidFill>
              </a:rPr>
              <a:t>Collaboration: Il permet de travailler en équipe. En effet, chaque membre a la possibilité de suivre les tâches assignées, de les commenter, de joindre différents fichiers, et d'interagir avec les différents membres de l'équipe.</a:t>
            </a:r>
          </a:p>
          <a:p>
            <a:pPr marL="444500">
              <a:lnSpc>
                <a:spcPct val="114999"/>
              </a:lnSpc>
              <a:spcBef>
                <a:spcPts val="1600"/>
              </a:spcBef>
              <a:buClr>
                <a:srgbClr val="FF6B03"/>
              </a:buClr>
              <a:buSzPts val="2000"/>
              <a:buFont typeface="Wingdings"/>
              <a:buChar char="ü"/>
            </a:pPr>
            <a:r>
              <a:rPr lang="fr-FR" altLang="fr-FR" sz="1000">
                <a:solidFill>
                  <a:schemeClr val="tx2">
                    <a:lumMod val="75000"/>
                  </a:schemeClr>
                </a:solidFill>
              </a:rPr>
              <a:t>Facilité d'utilisation</a:t>
            </a:r>
          </a:p>
          <a:p>
            <a:pPr marL="444500">
              <a:lnSpc>
                <a:spcPct val="114999"/>
              </a:lnSpc>
              <a:spcBef>
                <a:spcPts val="1600"/>
              </a:spcBef>
              <a:buClr>
                <a:srgbClr val="FF6B03"/>
              </a:buClr>
              <a:buSzPts val="2000"/>
              <a:buFont typeface="Wingdings"/>
              <a:buChar char="ü"/>
            </a:pPr>
            <a:r>
              <a:rPr lang="fr-FR" altLang="fr-FR" sz="1000" dirty="0">
                <a:solidFill>
                  <a:schemeClr val="tx2">
                    <a:lumMod val="75000"/>
                  </a:schemeClr>
                </a:solidFill>
              </a:rPr>
              <a:t>Flexibilité:  Il permet de créer des tableaux personnalisés avec des colonnes et des étiquettes conformément aux besoins des différentes équipes.</a:t>
            </a:r>
          </a:p>
          <a:p>
            <a:pPr marL="444500">
              <a:lnSpc>
                <a:spcPct val="114999"/>
              </a:lnSpc>
              <a:spcBef>
                <a:spcPts val="1600"/>
              </a:spcBef>
              <a:buClr>
                <a:srgbClr val="FF6B03"/>
              </a:buClr>
              <a:buSzPts val="2000"/>
              <a:buFont typeface="Arial"/>
              <a:buChar char="•"/>
            </a:pPr>
            <a:endParaRPr lang="fr-FR" altLang="fr-FR" sz="1200" dirty="0">
              <a:solidFill>
                <a:srgbClr val="05294A"/>
              </a:solidFill>
            </a:endParaRPr>
          </a:p>
          <a:p>
            <a:pPr marL="444500">
              <a:lnSpc>
                <a:spcPct val="114999"/>
              </a:lnSpc>
              <a:spcBef>
                <a:spcPts val="1600"/>
              </a:spcBef>
              <a:buClr>
                <a:srgbClr val="FF6B03"/>
              </a:buClr>
              <a:buSzPts val="2000"/>
              <a:buFont typeface="Calibri"/>
              <a:buChar char="-"/>
            </a:pPr>
            <a:endParaRPr lang="fr-FR" altLang="fr-FR" sz="1200" dirty="0">
              <a:solidFill>
                <a:srgbClr val="05294A"/>
              </a:solidFill>
            </a:endParaRPr>
          </a:p>
          <a:p>
            <a:pPr marL="444500">
              <a:lnSpc>
                <a:spcPct val="114999"/>
              </a:lnSpc>
              <a:spcBef>
                <a:spcPts val="1600"/>
              </a:spcBef>
              <a:buClr>
                <a:srgbClr val="FF6B03"/>
              </a:buClr>
              <a:buSzPts val="2000"/>
              <a:buFont typeface="Arial"/>
              <a:buChar char="•"/>
            </a:pPr>
            <a:endParaRPr lang="fr-FR" altLang="fr-FR" sz="1200" dirty="0">
              <a:solidFill>
                <a:srgbClr val="05294A"/>
              </a:solidFill>
            </a:endParaRPr>
          </a:p>
          <a:p>
            <a:pPr marL="444500">
              <a:lnSpc>
                <a:spcPct val="114999"/>
              </a:lnSpc>
              <a:spcBef>
                <a:spcPts val="1600"/>
              </a:spcBef>
              <a:buClr>
                <a:srgbClr val="FF6B03"/>
              </a:buClr>
              <a:buSzPts val="2000"/>
              <a:buFont typeface="Arial"/>
              <a:buChar char="•"/>
            </a:pPr>
            <a:endParaRPr lang="fr-FR" sz="1200" dirty="0">
              <a:solidFill>
                <a:srgbClr val="05294A"/>
              </a:solidFill>
            </a:endParaRPr>
          </a:p>
          <a:p>
            <a:pPr marL="444500">
              <a:spcBef>
                <a:spcPts val="1600"/>
              </a:spcBef>
              <a:buClr>
                <a:srgbClr val="FF6B03"/>
              </a:buClr>
              <a:buFont typeface="Arial"/>
              <a:buChar char="•"/>
            </a:pPr>
            <a:endParaRPr lang="fr-FR" sz="2000" dirty="0">
              <a:solidFill>
                <a:srgbClr val="05294A"/>
              </a:solidFill>
            </a:endParaRPr>
          </a:p>
          <a:p>
            <a:pPr>
              <a:spcBef>
                <a:spcPts val="1600"/>
              </a:spcBef>
              <a:buClr>
                <a:srgbClr val="000000"/>
              </a:buClr>
            </a:pPr>
            <a:endParaRPr lang="fr-FR" sz="2000"/>
          </a:p>
          <a:p>
            <a:pPr marL="0" indent="0">
              <a:spcBef>
                <a:spcPts val="1600"/>
              </a:spcBef>
            </a:pPr>
            <a:endParaRPr lang="fr-FR" sz="2000"/>
          </a:p>
          <a:p>
            <a:pPr marL="0" indent="0">
              <a:spcBef>
                <a:spcPts val="1600"/>
              </a:spcBef>
            </a:pPr>
            <a:endParaRPr lang="fr-FR" sz="2000"/>
          </a:p>
          <a:p>
            <a:pPr marL="0" indent="0">
              <a:spcBef>
                <a:spcPts val="1600"/>
              </a:spcBef>
            </a:pPr>
            <a:endParaRPr lang="fr-FR" sz="2000"/>
          </a:p>
          <a:p>
            <a:pPr marL="0" indent="0">
              <a:spcBef>
                <a:spcPts val="1600"/>
              </a:spcBef>
            </a:pPr>
            <a:endParaRPr lang="fr-FR" sz="2000"/>
          </a:p>
          <a:p>
            <a:pPr indent="0">
              <a:spcBef>
                <a:spcPts val="1600"/>
              </a:spcBef>
              <a:spcAft>
                <a:spcPts val="1600"/>
              </a:spcAft>
            </a:pPr>
            <a:endParaRPr lang="fr-FR" sz="2000"/>
          </a:p>
        </p:txBody>
      </p:sp>
      <p:pic>
        <p:nvPicPr>
          <p:cNvPr id="81" name="Google Shape;81;p15" descr="Maison rénovée (avec étincelles) contour">
            <a:hlinkClick r:id="rId3" action="ppaction://hlinksldjump"/>
          </p:cNvPr>
          <p:cNvPicPr preferRelativeResize="0"/>
          <p:nvPr/>
        </p:nvPicPr>
        <p:blipFill rotWithShape="1">
          <a:blip r:embed="rId4">
            <a:alphaModFix/>
          </a:blip>
          <a:srcRect/>
          <a:stretch/>
        </p:blipFill>
        <p:spPr>
          <a:xfrm>
            <a:off x="8314970" y="4234335"/>
            <a:ext cx="553580" cy="553580"/>
          </a:xfrm>
          <a:prstGeom prst="rect">
            <a:avLst/>
          </a:prstGeom>
          <a:noFill/>
          <a:ln>
            <a:noFill/>
          </a:ln>
        </p:spPr>
      </p:pic>
      <p:sp>
        <p:nvSpPr>
          <p:cNvPr id="2" name="ZoneTexte 1">
            <a:extLst>
              <a:ext uri="{FF2B5EF4-FFF2-40B4-BE49-F238E27FC236}">
                <a16:creationId xmlns:a16="http://schemas.microsoft.com/office/drawing/2014/main" id="{62596A0E-89F4-86FC-7633-F7ED4CC5F7C0}"/>
              </a:ext>
            </a:extLst>
          </p:cNvPr>
          <p:cNvSpPr txBox="1"/>
          <p:nvPr/>
        </p:nvSpPr>
        <p:spPr>
          <a:xfrm>
            <a:off x="4296171" y="99218"/>
            <a:ext cx="2743200" cy="45720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fr-F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us-titre 2">
            <a:extLst>
              <a:ext uri="{FF2B5EF4-FFF2-40B4-BE49-F238E27FC236}">
                <a16:creationId xmlns:a16="http://schemas.microsoft.com/office/drawing/2014/main" id="{589C0BF7-DD3E-54DE-2D0D-DD5D867E5151}"/>
              </a:ext>
            </a:extLst>
          </p:cNvPr>
          <p:cNvSpPr>
            <a:spLocks noGrp="1"/>
          </p:cNvSpPr>
          <p:nvPr>
            <p:ph type="subTitle" idx="1"/>
          </p:nvPr>
        </p:nvSpPr>
        <p:spPr/>
        <p:txBody>
          <a:bodyPr/>
          <a:lstStyle/>
          <a:p>
            <a:endParaRPr lang="fr-FR"/>
          </a:p>
        </p:txBody>
      </p:sp>
      <p:sp>
        <p:nvSpPr>
          <p:cNvPr id="5" name="Google Shape;79;p15">
            <a:extLst>
              <a:ext uri="{FF2B5EF4-FFF2-40B4-BE49-F238E27FC236}">
                <a16:creationId xmlns:a16="http://schemas.microsoft.com/office/drawing/2014/main" id="{32508FFF-521B-FE3B-45D7-FFCEEA73E46A}"/>
              </a:ext>
            </a:extLst>
          </p:cNvPr>
          <p:cNvSpPr txBox="1">
            <a:spLocks noGrp="1"/>
          </p:cNvSpPr>
          <p:nvPr>
            <p:ph type="title"/>
          </p:nvPr>
        </p:nvSpPr>
        <p:spPr>
          <a:xfrm>
            <a:off x="0" y="2443903"/>
            <a:ext cx="2199900" cy="2122197"/>
          </a:xfrm>
          <a:prstGeom prst="rect">
            <a:avLst/>
          </a:prstGeom>
          <a:noFill/>
          <a:ln>
            <a:noFill/>
          </a:ln>
        </p:spPr>
        <p:txBody>
          <a:bodyPr spcFirstLastPara="1" wrap="square" lIns="91425" tIns="91425" rIns="91425" bIns="91425" numCol="1" anchor="b" anchorCtr="0">
            <a:noAutofit/>
          </a:bodyPr>
          <a:lstStyle/>
          <a:p>
            <a:r>
              <a:rPr lang="fr-FR" sz="1800" dirty="0">
                <a:solidFill>
                  <a:schemeClr val="bg1"/>
                </a:solidFill>
              </a:rPr>
              <a:t>1. Présentation de l'outil de planification  Trello </a:t>
            </a:r>
          </a:p>
        </p:txBody>
      </p:sp>
    </p:spTree>
    <p:extLst>
      <p:ext uri="{BB962C8B-B14F-4D97-AF65-F5344CB8AC3E}">
        <p14:creationId xmlns:p14="http://schemas.microsoft.com/office/powerpoint/2010/main" val="20891482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92B1B6E-0B53-E0E0-B6AE-CA444445A524}"/>
              </a:ext>
            </a:extLst>
          </p:cNvPr>
          <p:cNvSpPr>
            <a:spLocks noGrp="1"/>
          </p:cNvSpPr>
          <p:nvPr>
            <p:ph type="title"/>
          </p:nvPr>
        </p:nvSpPr>
        <p:spPr>
          <a:xfrm>
            <a:off x="285225" y="3176238"/>
            <a:ext cx="1914675" cy="1389862"/>
          </a:xfrm>
        </p:spPr>
        <p:txBody>
          <a:bodyPr/>
          <a:lstStyle/>
          <a:p>
            <a:r>
              <a:rPr lang="fr-FR" sz="1800" dirty="0">
                <a:solidFill>
                  <a:schemeClr val="bg1"/>
                </a:solidFill>
              </a:rPr>
              <a:t>2. Présentation de l'outil Kanban</a:t>
            </a:r>
          </a:p>
        </p:txBody>
      </p:sp>
      <p:sp>
        <p:nvSpPr>
          <p:cNvPr id="3" name="Sous-titre 2">
            <a:extLst>
              <a:ext uri="{FF2B5EF4-FFF2-40B4-BE49-F238E27FC236}">
                <a16:creationId xmlns:a16="http://schemas.microsoft.com/office/drawing/2014/main" id="{FADA13BD-6A87-0104-DACB-BA6523401835}"/>
              </a:ext>
            </a:extLst>
          </p:cNvPr>
          <p:cNvSpPr>
            <a:spLocks noGrp="1"/>
          </p:cNvSpPr>
          <p:nvPr>
            <p:ph type="subTitle" idx="1"/>
          </p:nvPr>
        </p:nvSpPr>
        <p:spPr/>
        <p:txBody>
          <a:bodyPr/>
          <a:lstStyle/>
          <a:p>
            <a:endParaRPr lang="fr-FR"/>
          </a:p>
          <a:p>
            <a:pPr>
              <a:lnSpc>
                <a:spcPct val="114999"/>
              </a:lnSpc>
            </a:pPr>
            <a:endParaRPr lang="fr-FR" dirty="0"/>
          </a:p>
        </p:txBody>
      </p:sp>
      <p:sp>
        <p:nvSpPr>
          <p:cNvPr id="5" name="Google Shape;80;p15">
            <a:extLst>
              <a:ext uri="{FF2B5EF4-FFF2-40B4-BE49-F238E27FC236}">
                <a16:creationId xmlns:a16="http://schemas.microsoft.com/office/drawing/2014/main" id="{FF467C69-6934-2F5C-850B-91122ADE2BE8}"/>
              </a:ext>
            </a:extLst>
          </p:cNvPr>
          <p:cNvSpPr txBox="1">
            <a:spLocks/>
          </p:cNvSpPr>
          <p:nvPr/>
        </p:nvSpPr>
        <p:spPr>
          <a:xfrm>
            <a:off x="2456063" y="198630"/>
            <a:ext cx="6286500" cy="4459157"/>
          </a:xfrm>
          <a:prstGeom prst="rect">
            <a:avLst/>
          </a:prstGeom>
          <a:noFill/>
          <a:ln>
            <a:noFill/>
          </a:ln>
        </p:spPr>
        <p:txBody>
          <a:bodyPr spcFirstLastPara="1" wrap="square" lIns="91425" tIns="91425" rIns="91425" bIns="91425" numCol="1"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Montserrat"/>
              <a:buNone/>
              <a:defRPr sz="1100" b="0" i="0" u="none" strike="noStrike" cap="none">
                <a:solidFill>
                  <a:schemeClr val="lt2"/>
                </a:solidFill>
                <a:latin typeface="Montserrat"/>
                <a:ea typeface="Montserrat"/>
                <a:cs typeface="Montserrat"/>
                <a:sym typeface="Montserrat"/>
              </a:defRPr>
            </a:lvl1pPr>
            <a:lvl2pPr marL="914400" marR="0" lvl="1" indent="-317500" algn="l" rtl="0">
              <a:lnSpc>
                <a:spcPct val="115000"/>
              </a:lnSpc>
              <a:spcBef>
                <a:spcPts val="1600"/>
              </a:spcBef>
              <a:spcAft>
                <a:spcPts val="0"/>
              </a:spcAft>
              <a:buClr>
                <a:schemeClr val="dk2"/>
              </a:buClr>
              <a:buSzPts val="1400"/>
              <a:buFont typeface="Montserrat Medium"/>
              <a:buNone/>
              <a:defRPr sz="1100" b="0" i="0" u="none" strike="noStrike" cap="none">
                <a:solidFill>
                  <a:schemeClr val="lt2"/>
                </a:solidFill>
                <a:latin typeface="Montserrat Medium"/>
                <a:ea typeface="Montserrat Medium"/>
                <a:cs typeface="Montserrat Medium"/>
                <a:sym typeface="Montserrat Medium"/>
              </a:defRPr>
            </a:lvl2pPr>
            <a:lvl3pPr marL="1371600" marR="0" lvl="2" indent="-317500" algn="l" rtl="0">
              <a:lnSpc>
                <a:spcPct val="115000"/>
              </a:lnSpc>
              <a:spcBef>
                <a:spcPts val="1600"/>
              </a:spcBef>
              <a:spcAft>
                <a:spcPts val="0"/>
              </a:spcAft>
              <a:buClr>
                <a:schemeClr val="dk2"/>
              </a:buClr>
              <a:buSzPts val="1400"/>
              <a:buFont typeface="Montserrat Medium"/>
              <a:buNone/>
              <a:defRPr sz="1100" b="0" i="0" u="none" strike="noStrike" cap="none">
                <a:solidFill>
                  <a:schemeClr val="lt2"/>
                </a:solidFill>
                <a:latin typeface="Montserrat Medium"/>
                <a:ea typeface="Montserrat Medium"/>
                <a:cs typeface="Montserrat Medium"/>
                <a:sym typeface="Montserrat Medium"/>
              </a:defRPr>
            </a:lvl3pPr>
            <a:lvl4pPr marL="1828800" marR="0" lvl="3" indent="-317500" algn="l" rtl="0">
              <a:lnSpc>
                <a:spcPct val="115000"/>
              </a:lnSpc>
              <a:spcBef>
                <a:spcPts val="1600"/>
              </a:spcBef>
              <a:spcAft>
                <a:spcPts val="0"/>
              </a:spcAft>
              <a:buClr>
                <a:schemeClr val="dk2"/>
              </a:buClr>
              <a:buSzPts val="1400"/>
              <a:buFont typeface="Montserrat Medium"/>
              <a:buNone/>
              <a:defRPr sz="1100" b="0" i="0" u="none" strike="noStrike" cap="none">
                <a:solidFill>
                  <a:schemeClr val="lt2"/>
                </a:solidFill>
                <a:latin typeface="Montserrat Medium"/>
                <a:ea typeface="Montserrat Medium"/>
                <a:cs typeface="Montserrat Medium"/>
                <a:sym typeface="Montserrat Medium"/>
              </a:defRPr>
            </a:lvl4pPr>
            <a:lvl5pPr marL="2286000" marR="0" lvl="4" indent="-317500" algn="l" rtl="0">
              <a:lnSpc>
                <a:spcPct val="115000"/>
              </a:lnSpc>
              <a:spcBef>
                <a:spcPts val="1600"/>
              </a:spcBef>
              <a:spcAft>
                <a:spcPts val="0"/>
              </a:spcAft>
              <a:buClr>
                <a:schemeClr val="dk2"/>
              </a:buClr>
              <a:buSzPts val="1400"/>
              <a:buFont typeface="Montserrat Medium"/>
              <a:buNone/>
              <a:defRPr sz="1100" b="0" i="0" u="none" strike="noStrike" cap="none">
                <a:solidFill>
                  <a:schemeClr val="lt2"/>
                </a:solidFill>
                <a:latin typeface="Montserrat Medium"/>
                <a:ea typeface="Montserrat Medium"/>
                <a:cs typeface="Montserrat Medium"/>
                <a:sym typeface="Montserrat Medium"/>
              </a:defRPr>
            </a:lvl5pPr>
            <a:lvl6pPr marL="2743200" marR="0" lvl="5" indent="-317500" algn="l" rtl="0">
              <a:lnSpc>
                <a:spcPct val="115000"/>
              </a:lnSpc>
              <a:spcBef>
                <a:spcPts val="1600"/>
              </a:spcBef>
              <a:spcAft>
                <a:spcPts val="0"/>
              </a:spcAft>
              <a:buClr>
                <a:schemeClr val="dk2"/>
              </a:buClr>
              <a:buSzPts val="1400"/>
              <a:buFont typeface="Montserrat Medium"/>
              <a:buNone/>
              <a:defRPr sz="1100" b="0" i="0" u="none" strike="noStrike" cap="none">
                <a:solidFill>
                  <a:schemeClr val="lt2"/>
                </a:solidFill>
                <a:latin typeface="Montserrat Medium"/>
                <a:ea typeface="Montserrat Medium"/>
                <a:cs typeface="Montserrat Medium"/>
                <a:sym typeface="Montserrat Medium"/>
              </a:defRPr>
            </a:lvl6pPr>
            <a:lvl7pPr marL="3200400" marR="0" lvl="6" indent="-317500" algn="l" rtl="0">
              <a:lnSpc>
                <a:spcPct val="115000"/>
              </a:lnSpc>
              <a:spcBef>
                <a:spcPts val="1600"/>
              </a:spcBef>
              <a:spcAft>
                <a:spcPts val="0"/>
              </a:spcAft>
              <a:buClr>
                <a:schemeClr val="dk2"/>
              </a:buClr>
              <a:buSzPts val="1400"/>
              <a:buFont typeface="Montserrat Medium"/>
              <a:buNone/>
              <a:defRPr sz="1100" b="0" i="0" u="none" strike="noStrike" cap="none">
                <a:solidFill>
                  <a:schemeClr val="lt2"/>
                </a:solidFill>
                <a:latin typeface="Montserrat Medium"/>
                <a:ea typeface="Montserrat Medium"/>
                <a:cs typeface="Montserrat Medium"/>
                <a:sym typeface="Montserrat Medium"/>
              </a:defRPr>
            </a:lvl7pPr>
            <a:lvl8pPr marL="3657600" marR="0" lvl="7" indent="-317500" algn="l" rtl="0">
              <a:lnSpc>
                <a:spcPct val="115000"/>
              </a:lnSpc>
              <a:spcBef>
                <a:spcPts val="1600"/>
              </a:spcBef>
              <a:spcAft>
                <a:spcPts val="0"/>
              </a:spcAft>
              <a:buClr>
                <a:schemeClr val="dk2"/>
              </a:buClr>
              <a:buSzPts val="1400"/>
              <a:buFont typeface="Montserrat Medium"/>
              <a:buNone/>
              <a:defRPr sz="1100" b="0" i="0" u="none" strike="noStrike" cap="none">
                <a:solidFill>
                  <a:schemeClr val="lt2"/>
                </a:solidFill>
                <a:latin typeface="Montserrat Medium"/>
                <a:ea typeface="Montserrat Medium"/>
                <a:cs typeface="Montserrat Medium"/>
                <a:sym typeface="Montserrat Medium"/>
              </a:defRPr>
            </a:lvl8pPr>
            <a:lvl9pPr marL="4114800" marR="0" lvl="8" indent="-317500" algn="l" rtl="0">
              <a:lnSpc>
                <a:spcPct val="115000"/>
              </a:lnSpc>
              <a:spcBef>
                <a:spcPts val="1600"/>
              </a:spcBef>
              <a:spcAft>
                <a:spcPts val="1600"/>
              </a:spcAft>
              <a:buClr>
                <a:schemeClr val="dk2"/>
              </a:buClr>
              <a:buSzPts val="1400"/>
              <a:buFont typeface="Montserrat Medium"/>
              <a:buNone/>
              <a:defRPr sz="1100" b="0" i="0" u="none" strike="noStrike" cap="none">
                <a:solidFill>
                  <a:schemeClr val="lt2"/>
                </a:solidFill>
                <a:latin typeface="Montserrat Medium"/>
                <a:ea typeface="Montserrat Medium"/>
                <a:cs typeface="Montserrat Medium"/>
                <a:sym typeface="Montserrat Medium"/>
              </a:defRPr>
            </a:lvl9pPr>
          </a:lstStyle>
          <a:p>
            <a:pPr marL="0" indent="0">
              <a:spcBef>
                <a:spcPts val="1600"/>
              </a:spcBef>
              <a:buClr>
                <a:srgbClr val="000000"/>
              </a:buClr>
              <a:buSzPts val="1100"/>
            </a:pPr>
            <a:r>
              <a:rPr lang="fr-FR" dirty="0"/>
              <a:t>Un outil de gestion, permettant la visualisation de l'état d'avancement des différentes tâches et activités en lien avec un projet</a:t>
            </a:r>
          </a:p>
          <a:p>
            <a:pPr marL="0" indent="0">
              <a:lnSpc>
                <a:spcPct val="114999"/>
              </a:lnSpc>
              <a:spcBef>
                <a:spcPts val="1600"/>
              </a:spcBef>
              <a:buSzPts val="1100"/>
            </a:pPr>
            <a:r>
              <a:rPr lang="fr-FR" dirty="0"/>
              <a:t>Il est présenté sous la forme d'un tableau, divisés en colonnes, qui représentent les différentes étapes du processus, avec des cartes représentant les tâches à accomplir</a:t>
            </a:r>
          </a:p>
          <a:p>
            <a:pPr marL="0" indent="0">
              <a:lnSpc>
                <a:spcPct val="114999"/>
              </a:lnSpc>
              <a:spcBef>
                <a:spcPts val="1600"/>
              </a:spcBef>
              <a:buSzPts val="1100"/>
            </a:pPr>
            <a:r>
              <a:rPr lang="fr-FR" dirty="0"/>
              <a:t>Il est possible de déplacer les cartes entre les différentes colonnes en fonction de leur état d'avancement, ce qui permet de suivre le travail réalisé, et de planifier les étapes suivantes.</a:t>
            </a:r>
          </a:p>
          <a:p>
            <a:pPr marL="0" indent="0">
              <a:lnSpc>
                <a:spcPct val="114999"/>
              </a:lnSpc>
              <a:spcBef>
                <a:spcPts val="1600"/>
              </a:spcBef>
              <a:buSzPts val="1100"/>
            </a:pPr>
            <a:r>
              <a:rPr lang="fr-FR" dirty="0"/>
              <a:t>Le tableau Kanban est largement utilisé dans les méthodes de gestion de projet agiles. Il permet une grande flexibilité et une bonne visibilité sur l'état d'avancement du projet.</a:t>
            </a:r>
          </a:p>
          <a:p>
            <a:pPr marL="0" indent="0">
              <a:lnSpc>
                <a:spcPct val="114999"/>
              </a:lnSpc>
              <a:spcBef>
                <a:spcPts val="1600"/>
              </a:spcBef>
              <a:buSzPts val="1100"/>
            </a:pPr>
            <a:endParaRPr lang="fr-FR" dirty="0"/>
          </a:p>
          <a:p>
            <a:pPr marL="0" indent="0">
              <a:lnSpc>
                <a:spcPct val="114999"/>
              </a:lnSpc>
              <a:spcBef>
                <a:spcPts val="1600"/>
              </a:spcBef>
              <a:buClr>
                <a:srgbClr val="FF6B03"/>
              </a:buClr>
              <a:buSzPts val="1100"/>
            </a:pPr>
            <a:endParaRPr lang="fr-FR" sz="1200" dirty="0"/>
          </a:p>
          <a:p>
            <a:pPr marL="0" indent="0">
              <a:lnSpc>
                <a:spcPct val="114999"/>
              </a:lnSpc>
              <a:spcBef>
                <a:spcPts val="1600"/>
              </a:spcBef>
              <a:buClr>
                <a:srgbClr val="FF6B03"/>
              </a:buClr>
              <a:buSzPts val="1100"/>
            </a:pPr>
            <a:endParaRPr lang="fr-FR" sz="1200" dirty="0"/>
          </a:p>
          <a:p>
            <a:pPr>
              <a:spcBef>
                <a:spcPts val="1600"/>
              </a:spcBef>
              <a:buClr>
                <a:srgbClr val="000000"/>
              </a:buClr>
            </a:pPr>
            <a:endParaRPr lang="fr-FR" sz="1200" dirty="0"/>
          </a:p>
          <a:p>
            <a:pPr marL="0" indent="0">
              <a:spcBef>
                <a:spcPts val="1600"/>
              </a:spcBef>
            </a:pPr>
            <a:endParaRPr lang="fr-FR" sz="1200" dirty="0"/>
          </a:p>
          <a:p>
            <a:pPr marL="0" indent="0">
              <a:spcBef>
                <a:spcPts val="1600"/>
              </a:spcBef>
            </a:pPr>
            <a:endParaRPr lang="fr-FR" sz="1200" dirty="0"/>
          </a:p>
          <a:p>
            <a:pPr marL="0" indent="0">
              <a:spcBef>
                <a:spcPts val="1600"/>
              </a:spcBef>
            </a:pPr>
            <a:endParaRPr lang="fr-FR" sz="2000"/>
          </a:p>
          <a:p>
            <a:pPr marL="0" indent="0">
              <a:spcBef>
                <a:spcPts val="1600"/>
              </a:spcBef>
            </a:pPr>
            <a:endParaRPr lang="fr-FR" sz="2000"/>
          </a:p>
          <a:p>
            <a:pPr indent="0">
              <a:spcBef>
                <a:spcPts val="1600"/>
              </a:spcBef>
              <a:spcAft>
                <a:spcPts val="1600"/>
              </a:spcAft>
            </a:pPr>
            <a:endParaRPr lang="fr-FR" sz="2000"/>
          </a:p>
        </p:txBody>
      </p:sp>
    </p:spTree>
    <p:extLst>
      <p:ext uri="{BB962C8B-B14F-4D97-AF65-F5344CB8AC3E}">
        <p14:creationId xmlns:p14="http://schemas.microsoft.com/office/powerpoint/2010/main" val="32788285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us-titre 2">
            <a:extLst>
              <a:ext uri="{FF2B5EF4-FFF2-40B4-BE49-F238E27FC236}">
                <a16:creationId xmlns:a16="http://schemas.microsoft.com/office/drawing/2014/main" id="{7CA1E566-5685-EAF3-DAD6-0B3F25C015C8}"/>
              </a:ext>
            </a:extLst>
          </p:cNvPr>
          <p:cNvSpPr>
            <a:spLocks noGrp="1"/>
          </p:cNvSpPr>
          <p:nvPr>
            <p:ph type="subTitle" idx="1"/>
          </p:nvPr>
        </p:nvSpPr>
        <p:spPr/>
        <p:txBody>
          <a:bodyPr/>
          <a:lstStyle/>
          <a:p>
            <a:pPr>
              <a:lnSpc>
                <a:spcPct val="114999"/>
              </a:lnSpc>
            </a:pPr>
            <a:r>
              <a:rPr lang="fr-FR" dirty="0"/>
              <a:t>                                  </a:t>
            </a:r>
            <a:endParaRPr lang="fr-FR"/>
          </a:p>
        </p:txBody>
      </p:sp>
      <p:sp>
        <p:nvSpPr>
          <p:cNvPr id="6" name="Titre 1">
            <a:extLst>
              <a:ext uri="{FF2B5EF4-FFF2-40B4-BE49-F238E27FC236}">
                <a16:creationId xmlns:a16="http://schemas.microsoft.com/office/drawing/2014/main" id="{C492D9E9-5003-F260-393E-49C2E22883B5}"/>
              </a:ext>
            </a:extLst>
          </p:cNvPr>
          <p:cNvSpPr>
            <a:spLocks noGrp="1"/>
          </p:cNvSpPr>
          <p:nvPr>
            <p:ph type="title"/>
          </p:nvPr>
        </p:nvSpPr>
        <p:spPr>
          <a:xfrm>
            <a:off x="285225" y="3176238"/>
            <a:ext cx="1914675" cy="1389862"/>
          </a:xfrm>
        </p:spPr>
        <p:txBody>
          <a:bodyPr/>
          <a:lstStyle/>
          <a:p>
            <a:r>
              <a:rPr lang="fr-FR" sz="1800" dirty="0">
                <a:solidFill>
                  <a:schemeClr val="bg1"/>
                </a:solidFill>
              </a:rPr>
              <a:t>2. Présentation de l'outil Kanban</a:t>
            </a:r>
          </a:p>
        </p:txBody>
      </p:sp>
    </p:spTree>
    <p:extLst>
      <p:ext uri="{BB962C8B-B14F-4D97-AF65-F5344CB8AC3E}">
        <p14:creationId xmlns:p14="http://schemas.microsoft.com/office/powerpoint/2010/main" val="6618534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us-titre 2">
            <a:extLst>
              <a:ext uri="{FF2B5EF4-FFF2-40B4-BE49-F238E27FC236}">
                <a16:creationId xmlns:a16="http://schemas.microsoft.com/office/drawing/2014/main" id="{2BAC2535-57AE-8592-F73E-5C5F8279EE47}"/>
              </a:ext>
            </a:extLst>
          </p:cNvPr>
          <p:cNvSpPr>
            <a:spLocks noGrp="1"/>
          </p:cNvSpPr>
          <p:nvPr>
            <p:ph type="subTitle" idx="1"/>
          </p:nvPr>
        </p:nvSpPr>
        <p:spPr/>
        <p:txBody>
          <a:bodyPr/>
          <a:lstStyle/>
          <a:p>
            <a:pPr>
              <a:lnSpc>
                <a:spcPct val="114999"/>
              </a:lnSpc>
            </a:pPr>
            <a:r>
              <a:rPr lang="fr-FR" dirty="0"/>
              <a:t>Explications: 5 sprints:</a:t>
            </a:r>
          </a:p>
          <a:p>
            <a:pPr>
              <a:lnSpc>
                <a:spcPct val="114999"/>
              </a:lnSpc>
            </a:pPr>
            <a:r>
              <a:rPr lang="fr-FR" dirty="0"/>
              <a:t>5 semaines de développement nécessaire</a:t>
            </a:r>
          </a:p>
        </p:txBody>
      </p:sp>
      <p:sp>
        <p:nvSpPr>
          <p:cNvPr id="4" name="ZoneTexte 3">
            <a:extLst>
              <a:ext uri="{FF2B5EF4-FFF2-40B4-BE49-F238E27FC236}">
                <a16:creationId xmlns:a16="http://schemas.microsoft.com/office/drawing/2014/main" id="{2A85B1BF-D6F2-D0CD-2D9F-208F910006B3}"/>
              </a:ext>
            </a:extLst>
          </p:cNvPr>
          <p:cNvSpPr txBox="1"/>
          <p:nvPr/>
        </p:nvSpPr>
        <p:spPr>
          <a:xfrm>
            <a:off x="181914" y="3631037"/>
            <a:ext cx="1986567"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sz="1800" b="1">
                <a:solidFill>
                  <a:srgbClr val="FFFFFF"/>
                </a:solidFill>
                <a:latin typeface="Montserrat"/>
              </a:rPr>
              <a:t>2. Présentation de l'outil Kanban</a:t>
            </a:r>
            <a:endParaRPr lang="fr-FR"/>
          </a:p>
        </p:txBody>
      </p:sp>
    </p:spTree>
    <p:extLst>
      <p:ext uri="{BB962C8B-B14F-4D97-AF65-F5344CB8AC3E}">
        <p14:creationId xmlns:p14="http://schemas.microsoft.com/office/powerpoint/2010/main" val="1653432227"/>
      </p:ext>
    </p:extLst>
  </p:cSld>
  <p:clrMapOvr>
    <a:masterClrMapping/>
  </p:clrMapOvr>
</p:sld>
</file>

<file path=ppt/theme/theme1.xml><?xml version="1.0" encoding="utf-8"?>
<a:theme xmlns:a="http://schemas.openxmlformats.org/drawingml/2006/main" name="Simple Business Meeting by Slidesgo">
  <a:themeElements>
    <a:clrScheme name="Simple Light">
      <a:dk1>
        <a:srgbClr val="000000"/>
      </a:dk1>
      <a:lt1>
        <a:srgbClr val="FFFFFF"/>
      </a:lt1>
      <a:dk2>
        <a:srgbClr val="FF6B03"/>
      </a:dk2>
      <a:lt2>
        <a:srgbClr val="073763"/>
      </a:lt2>
      <a:accent1>
        <a:srgbClr val="9FC5E8"/>
      </a:accent1>
      <a:accent2>
        <a:srgbClr val="F9CB9C"/>
      </a:accent2>
      <a:accent3>
        <a:srgbClr val="CFE2F3"/>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530</Words>
  <Application>Microsoft Office PowerPoint</Application>
  <PresentationFormat>Affichage à l'écran (16:9)</PresentationFormat>
  <Paragraphs>78</Paragraphs>
  <Slides>13</Slides>
  <Notes>7</Notes>
  <HiddenSlides>0</HiddenSlides>
  <MMClips>0</MMClips>
  <ScaleCrop>false</ScaleCrop>
  <HeadingPairs>
    <vt:vector size="4" baseType="variant">
      <vt:variant>
        <vt:lpstr>Thème</vt:lpstr>
      </vt:variant>
      <vt:variant>
        <vt:i4>1</vt:i4>
      </vt:variant>
      <vt:variant>
        <vt:lpstr>Titres des diapositives</vt:lpstr>
      </vt:variant>
      <vt:variant>
        <vt:i4>13</vt:i4>
      </vt:variant>
    </vt:vector>
  </HeadingPairs>
  <TitlesOfParts>
    <vt:vector size="14" baseType="lpstr">
      <vt:lpstr>Simple Business Meeting by Slidesgo</vt:lpstr>
      <vt:lpstr>Projet 7 :</vt:lpstr>
      <vt:lpstr>Contexte et problématique</vt:lpstr>
      <vt:lpstr>Objectifs </vt:lpstr>
      <vt:lpstr>Sommaire</vt:lpstr>
      <vt:lpstr>1. Présentation de l'outil de planification  Trello </vt:lpstr>
      <vt:lpstr>1. Présentation de l'outil de planification  Trello </vt:lpstr>
      <vt:lpstr>2. Présentation de l'outil Kanban</vt:lpstr>
      <vt:lpstr>2. Présentation de l'outil Kanban</vt:lpstr>
      <vt:lpstr>Présentation PowerPoint</vt:lpstr>
      <vt:lpstr>3. Lien vers le Kanban </vt:lpstr>
      <vt:lpstr>4. Conclusion</vt:lpstr>
      <vt:lpstr>6. Conclusion et lien vers l'outil de veille</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Projet 2 :</dc:title>
  <cp:lastModifiedBy>Séverine</cp:lastModifiedBy>
  <cp:revision>1455</cp:revision>
  <dcterms:modified xsi:type="dcterms:W3CDTF">2023-09-12T07:33:36Z</dcterms:modified>
</cp:coreProperties>
</file>