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57" r:id="rId1"/>
  </p:sldMasterIdLst>
  <p:notesMasterIdLst>
    <p:notesMasterId r:id="rId38"/>
  </p:notesMasterIdLst>
  <p:handoutMasterIdLst>
    <p:handoutMasterId r:id="rId39"/>
  </p:handoutMasterIdLst>
  <p:sldIdLst>
    <p:sldId id="547" r:id="rId2"/>
    <p:sldId id="656" r:id="rId3"/>
    <p:sldId id="657" r:id="rId4"/>
    <p:sldId id="671" r:id="rId5"/>
    <p:sldId id="673" r:id="rId6"/>
    <p:sldId id="678" r:id="rId7"/>
    <p:sldId id="698" r:id="rId8"/>
    <p:sldId id="680" r:id="rId9"/>
    <p:sldId id="703" r:id="rId10"/>
    <p:sldId id="679" r:id="rId11"/>
    <p:sldId id="674" r:id="rId12"/>
    <p:sldId id="683" r:id="rId13"/>
    <p:sldId id="681" r:id="rId14"/>
    <p:sldId id="682" r:id="rId15"/>
    <p:sldId id="684" r:id="rId16"/>
    <p:sldId id="688" r:id="rId17"/>
    <p:sldId id="700" r:id="rId18"/>
    <p:sldId id="685" r:id="rId19"/>
    <p:sldId id="687" r:id="rId20"/>
    <p:sldId id="686" r:id="rId21"/>
    <p:sldId id="693" r:id="rId22"/>
    <p:sldId id="675" r:id="rId23"/>
    <p:sldId id="690" r:id="rId24"/>
    <p:sldId id="694" r:id="rId25"/>
    <p:sldId id="691" r:id="rId26"/>
    <p:sldId id="702" r:id="rId27"/>
    <p:sldId id="692" r:id="rId28"/>
    <p:sldId id="689" r:id="rId29"/>
    <p:sldId id="696" r:id="rId30"/>
    <p:sldId id="697" r:id="rId31"/>
    <p:sldId id="701" r:id="rId32"/>
    <p:sldId id="699" r:id="rId33"/>
    <p:sldId id="655" r:id="rId34"/>
    <p:sldId id="695" r:id="rId35"/>
    <p:sldId id="661" r:id="rId36"/>
    <p:sldId id="663" r:id="rId37"/>
  </p:sldIdLst>
  <p:sldSz cx="9144000" cy="5715000" type="screen16x10"/>
  <p:notesSz cx="7099300" cy="10234613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Dosis"/>
      <p:regular r:id="rId44"/>
    </p:embeddedFont>
    <p:embeddedFont>
      <p:font typeface="Source Sans Pro" panose="020B0503030403020204" pitchFamily="34" charset="0"/>
      <p:regular r:id="rId45"/>
      <p:bold r:id="rId46"/>
      <p:italic r:id="rId47"/>
      <p:boldItalic r:id="rId48"/>
    </p:embeddedFont>
    <p:embeddedFont>
      <p:font typeface="Tahoma" panose="020B0604030504040204" pitchFamily="34" charset="0"/>
      <p:regular r:id="rId49"/>
      <p:bold r:id="rId50"/>
    </p:embeddedFont>
    <p:embeddedFont>
      <p:font typeface="Verdana" panose="020B0604030504040204" pitchFamily="34" charset="0"/>
      <p:regular r:id="rId51"/>
      <p:bold r:id="rId52"/>
      <p:italic r:id="rId53"/>
      <p:boldItalic r:id="rId5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Source Sans Pro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Source Sans Pro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Source Sans Pro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Source Sans Pro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Source Sans Pro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Source Sans Pro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Source Sans Pro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Source Sans Pro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Source Sans Pro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87D90010-8900-49BA-B432-FB03891BF0F1}">
          <p14:sldIdLst>
            <p14:sldId id="547"/>
            <p14:sldId id="656"/>
            <p14:sldId id="657"/>
            <p14:sldId id="671"/>
            <p14:sldId id="673"/>
            <p14:sldId id="678"/>
            <p14:sldId id="698"/>
            <p14:sldId id="680"/>
            <p14:sldId id="703"/>
            <p14:sldId id="679"/>
            <p14:sldId id="674"/>
            <p14:sldId id="683"/>
            <p14:sldId id="681"/>
            <p14:sldId id="682"/>
            <p14:sldId id="684"/>
            <p14:sldId id="688"/>
            <p14:sldId id="700"/>
            <p14:sldId id="685"/>
            <p14:sldId id="687"/>
            <p14:sldId id="686"/>
            <p14:sldId id="693"/>
            <p14:sldId id="675"/>
            <p14:sldId id="690"/>
            <p14:sldId id="694"/>
            <p14:sldId id="691"/>
            <p14:sldId id="702"/>
            <p14:sldId id="692"/>
            <p14:sldId id="689"/>
            <p14:sldId id="696"/>
            <p14:sldId id="697"/>
            <p14:sldId id="701"/>
            <p14:sldId id="699"/>
          </p14:sldIdLst>
        </p14:section>
        <p14:section name="Abschluss" id="{74151632-0F94-48D8-B2F5-99B0B0B6330F}">
          <p14:sldIdLst>
            <p14:sldId id="655"/>
            <p14:sldId id="695"/>
            <p14:sldId id="661"/>
            <p14:sldId id="6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ristian Koch (KRISKOC)" initials="KK" lastIdx="4" clrIdx="0"/>
  <p:cmAuthor id="1" name="Karch Tobias" initials="KT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505050"/>
    <a:srgbClr val="28A582"/>
    <a:srgbClr val="008587"/>
    <a:srgbClr val="0C0C0C"/>
    <a:srgbClr val="5AD7B4"/>
    <a:srgbClr val="FFFFFF"/>
    <a:srgbClr val="227259"/>
    <a:srgbClr val="464646"/>
    <a:srgbClr val="007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87838" autoAdjust="0"/>
  </p:normalViewPr>
  <p:slideViewPr>
    <p:cSldViewPr snapToGrid="0">
      <p:cViewPr varScale="1">
        <p:scale>
          <a:sx n="120" d="100"/>
          <a:sy n="120" d="100"/>
        </p:scale>
        <p:origin x="1620" y="96"/>
      </p:cViewPr>
      <p:guideLst>
        <p:guide orient="horz" pos="1800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3216" y="67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7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3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19" tIns="47361" rIns="94719" bIns="4736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42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19" tIns="47361" rIns="94719" bIns="4736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42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19" tIns="47361" rIns="94719" bIns="4736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FA23F092-84C0-42D0-9B43-B0D8B25F131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58384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4719" tIns="47361" rIns="94719" bIns="47361" rtlCol="0"/>
          <a:lstStyle>
            <a:lvl1pPr algn="l">
              <a:defRPr sz="1200">
                <a:latin typeface="+mj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41" y="0"/>
            <a:ext cx="3076575" cy="512763"/>
          </a:xfrm>
          <a:prstGeom prst="rect">
            <a:avLst/>
          </a:prstGeom>
        </p:spPr>
        <p:txBody>
          <a:bodyPr vert="horz" lIns="94719" tIns="47361" rIns="94719" bIns="47361" rtlCol="0"/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C0FF3950-913D-41CC-B186-0B548F1AC74A}" type="datetimeFigureOut">
              <a:rPr lang="de-DE" smtClean="0"/>
              <a:pPr>
                <a:defRPr/>
              </a:pPr>
              <a:t>08.09.2021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768350"/>
            <a:ext cx="61404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19" tIns="47361" rIns="94719" bIns="47361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6" y="4860925"/>
            <a:ext cx="5680075" cy="4605338"/>
          </a:xfrm>
          <a:prstGeom prst="rect">
            <a:avLst/>
          </a:prstGeom>
        </p:spPr>
        <p:txBody>
          <a:bodyPr vert="horz" lIns="94719" tIns="47361" rIns="94719" bIns="47361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19" tIns="47361" rIns="94719" bIns="47361" rtlCol="0" anchor="b"/>
          <a:lstStyle>
            <a:lvl1pPr algn="l">
              <a:defRPr sz="1200">
                <a:latin typeface="+mj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41" y="9720263"/>
            <a:ext cx="3076575" cy="512762"/>
          </a:xfrm>
          <a:prstGeom prst="rect">
            <a:avLst/>
          </a:prstGeom>
        </p:spPr>
        <p:txBody>
          <a:bodyPr vert="horz" lIns="94719" tIns="47361" rIns="94719" bIns="47361" rtlCol="0" anchor="b"/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957D48AB-E188-4331-B423-67E98502B321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533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j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D48AB-E188-4331-B423-67E98502B321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97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7620"/>
            <a:ext cx="7231380" cy="15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0" y="1650000"/>
            <a:ext cx="7200000" cy="750000"/>
          </a:xfrm>
          <a:prstGeom prst="rect">
            <a:avLst/>
          </a:prstGeom>
        </p:spPr>
        <p:txBody>
          <a:bodyPr lIns="360000" tIns="72000" rIns="72000" bIns="72000" anchor="b" anchorCtr="0"/>
          <a:lstStyle>
            <a:lvl1pPr algn="l">
              <a:defRPr sz="2400" b="0">
                <a:latin typeface="+mn-lt"/>
              </a:defRPr>
            </a:lvl1pPr>
          </a:lstStyle>
          <a:p>
            <a:r>
              <a:rPr lang="de-DE" altLang="de-DE" dirty="0"/>
              <a:t>Überschrift eintragen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401094"/>
            <a:ext cx="7200000" cy="375000"/>
          </a:xfrm>
          <a:prstGeom prst="rect">
            <a:avLst/>
          </a:prstGeom>
        </p:spPr>
        <p:txBody>
          <a:bodyPr lIns="360000" tIns="72000" rIns="72000" bIns="72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Untertitel eintragen</a:t>
            </a:r>
          </a:p>
        </p:txBody>
      </p:sp>
      <p:sp>
        <p:nvSpPr>
          <p:cNvPr id="13" name="Datumsplatzhalter 6"/>
          <p:cNvSpPr>
            <a:spLocks noGrp="1"/>
          </p:cNvSpPr>
          <p:nvPr>
            <p:ph type="dt" sz="half" idx="2"/>
          </p:nvPr>
        </p:nvSpPr>
        <p:spPr>
          <a:xfrm>
            <a:off x="7478714" y="5501677"/>
            <a:ext cx="752475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F0F5FDB-3221-4AD3-A420-59CEDDAC4ADC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14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448676" y="5508552"/>
            <a:ext cx="601663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775000"/>
            <a:ext cx="7200000" cy="375000"/>
          </a:xfrm>
          <a:prstGeom prst="rect">
            <a:avLst/>
          </a:prstGeom>
        </p:spPr>
        <p:txBody>
          <a:bodyPr lIns="360000" tIns="72000" rIns="72000" bIns="72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Bietigheim, 19.Juli 2021</a:t>
            </a:r>
          </a:p>
        </p:txBody>
      </p:sp>
    </p:spTree>
    <p:extLst>
      <p:ext uri="{BB962C8B-B14F-4D97-AF65-F5344CB8AC3E}">
        <p14:creationId xmlns:p14="http://schemas.microsoft.com/office/powerpoint/2010/main" val="6504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9998" y="600000"/>
            <a:ext cx="8532000" cy="3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2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Agenda</a:t>
            </a:r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2"/>
          </p:nvPr>
        </p:nvSpPr>
        <p:spPr>
          <a:xfrm>
            <a:off x="7478714" y="5490907"/>
            <a:ext cx="752475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A1DEF1-B2D8-41B8-94A2-4B399ED0C0AE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448676" y="5484032"/>
            <a:ext cx="601663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0207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7620"/>
            <a:ext cx="7231380" cy="15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0" y="1650000"/>
            <a:ext cx="7200000" cy="750000"/>
          </a:xfrm>
          <a:prstGeom prst="rect">
            <a:avLst/>
          </a:prstGeom>
        </p:spPr>
        <p:txBody>
          <a:bodyPr lIns="360000" tIns="72000" rIns="72000" bIns="72000" anchor="b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altLang="de-DE" sz="2400" b="0" dirty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altLang="de-DE" dirty="0"/>
              <a:t>Kapitelüberschrift </a:t>
            </a:r>
            <a:r>
              <a:rPr lang="de-DE" dirty="0"/>
              <a:t>durch Klicken hinzufügen</a:t>
            </a:r>
            <a:endParaRPr lang="de-DE" alt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400000"/>
            <a:ext cx="7200000" cy="375000"/>
          </a:xfrm>
          <a:prstGeom prst="rect">
            <a:avLst/>
          </a:prstGeom>
        </p:spPr>
        <p:txBody>
          <a:bodyPr lIns="360000" tIns="72000" rIns="72000" bIns="72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 lang="de-DE" sz="16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Untertitel durch Klicken bearbeiten</a:t>
            </a:r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2"/>
          </p:nvPr>
        </p:nvSpPr>
        <p:spPr>
          <a:xfrm>
            <a:off x="7478714" y="5501677"/>
            <a:ext cx="752475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3818730-6CD2-46F6-BBB4-2A04F5A95EDF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14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448676" y="5508552"/>
            <a:ext cx="601663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1621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359998" y="1022350"/>
            <a:ext cx="8532000" cy="42276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="1">
                <a:solidFill>
                  <a:srgbClr val="008587"/>
                </a:solidFill>
                <a:latin typeface="+mn-lt"/>
              </a:defRPr>
            </a:lvl1pPr>
            <a:lvl2pPr marL="171450" indent="-171450">
              <a:lnSpc>
                <a:spcPct val="150000"/>
              </a:lnSpc>
              <a:spcBef>
                <a:spcPts val="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lang="de-DE" sz="1200" b="0" i="0" baseline="0" dirty="0" smtClean="0">
                <a:solidFill>
                  <a:schemeClr val="tx2"/>
                </a:solidFill>
                <a:effectLst/>
                <a:latin typeface="+mn-lt"/>
              </a:defRPr>
            </a:lvl2pPr>
            <a:lvl3pPr marL="358775" indent="-176213">
              <a:lnSpc>
                <a:spcPct val="150000"/>
              </a:lnSpc>
              <a:spcBef>
                <a:spcPts val="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1200" b="0">
                <a:solidFill>
                  <a:schemeClr val="tx2"/>
                </a:solidFill>
                <a:latin typeface="+mn-lt"/>
              </a:defRPr>
            </a:lvl3pPr>
            <a:lvl4pPr>
              <a:defRPr sz="1400" b="0">
                <a:solidFill>
                  <a:schemeClr val="tx2"/>
                </a:solidFill>
                <a:latin typeface="+mn-lt"/>
              </a:defRPr>
            </a:lvl4pPr>
            <a:lvl5pPr>
              <a:defRPr sz="1400" b="0"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59999" y="599999"/>
            <a:ext cx="8532000" cy="3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2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Datumsplatzhalter 6"/>
          <p:cNvSpPr>
            <a:spLocks noGrp="1"/>
          </p:cNvSpPr>
          <p:nvPr>
            <p:ph type="dt" sz="half" idx="2"/>
          </p:nvPr>
        </p:nvSpPr>
        <p:spPr>
          <a:xfrm>
            <a:off x="7478714" y="5501677"/>
            <a:ext cx="752475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10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448676" y="5508552"/>
            <a:ext cx="601663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3032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_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360000" y="1428277"/>
            <a:ext cx="8532000" cy="38141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de-DE" sz="1400" b="1" dirty="0" smtClean="0">
                <a:solidFill>
                  <a:srgbClr val="008587"/>
                </a:solidFill>
                <a:latin typeface="+mn-lt"/>
                <a:ea typeface="+mn-ea"/>
                <a:cs typeface="+mn-cs"/>
              </a:defRPr>
            </a:lvl1pPr>
            <a:lvl2pPr marL="182563" indent="-182563">
              <a:lnSpc>
                <a:spcPct val="150000"/>
              </a:lnSpc>
              <a:buClr>
                <a:srgbClr val="595959"/>
              </a:buClr>
              <a:buFont typeface="Wingdings" panose="05000000000000000000" pitchFamily="2" charset="2"/>
              <a:buChar char="§"/>
              <a:defRPr lang="de-DE" sz="1200" b="0" i="0" baseline="0" dirty="0" smtClean="0">
                <a:solidFill>
                  <a:schemeClr val="tx2"/>
                </a:solidFill>
                <a:effectLst/>
                <a:latin typeface="+mn-lt"/>
              </a:defRPr>
            </a:lvl2pPr>
            <a:lvl3pPr marL="360000" indent="-180000">
              <a:lnSpc>
                <a:spcPct val="150000"/>
              </a:lnSpc>
              <a:spcBef>
                <a:spcPts val="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lang="de-DE" sz="1200" b="0" dirty="0" smtClean="0">
                <a:solidFill>
                  <a:schemeClr val="tx2"/>
                </a:solidFill>
                <a:latin typeface="+mn-lt"/>
              </a:defRPr>
            </a:lvl3pPr>
            <a:lvl4pPr>
              <a:defRPr sz="1400" b="0">
                <a:latin typeface="+mj-lt"/>
              </a:defRPr>
            </a:lvl4pPr>
            <a:lvl5pPr>
              <a:defRPr sz="1400" b="0">
                <a:latin typeface="+mj-lt"/>
              </a:defRPr>
            </a:lvl5pPr>
          </a:lstStyle>
          <a:p>
            <a:pPr marL="0" lvl="0" indent="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None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marL="0" lvl="0" indent="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59999" y="599999"/>
            <a:ext cx="8532000" cy="3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lang="de-DE" sz="2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None/>
            </a:pPr>
            <a:r>
              <a:rPr lang="de-DE" dirty="0"/>
              <a:t>Textmasterformat bearbeiten</a:t>
            </a:r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360000" y="991300"/>
            <a:ext cx="8532000" cy="3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" name="Datumsplatzhalter 6"/>
          <p:cNvSpPr>
            <a:spLocks noGrp="1"/>
          </p:cNvSpPr>
          <p:nvPr>
            <p:ph type="dt" sz="half" idx="2"/>
          </p:nvPr>
        </p:nvSpPr>
        <p:spPr>
          <a:xfrm>
            <a:off x="7478714" y="5501677"/>
            <a:ext cx="752475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2706CEF-6FEB-4ECD-AB00-4F2E423FD457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13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448676" y="5508552"/>
            <a:ext cx="601663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97819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7620"/>
            <a:ext cx="7231380" cy="15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0" y="1650000"/>
            <a:ext cx="7200000" cy="750000"/>
          </a:xfrm>
          <a:prstGeom prst="rect">
            <a:avLst/>
          </a:prstGeom>
        </p:spPr>
        <p:txBody>
          <a:bodyPr lIns="360000" tIns="72000" rIns="72000" bIns="72000" anchor="b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altLang="de-DE" sz="2400" b="0" dirty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altLang="de-DE" dirty="0"/>
              <a:t>Vielen Dank für Ihre Aufmerksamkeit!</a:t>
            </a:r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2"/>
          </p:nvPr>
        </p:nvSpPr>
        <p:spPr>
          <a:xfrm>
            <a:off x="7478714" y="5501677"/>
            <a:ext cx="752475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3818730-6CD2-46F6-BBB4-2A04F5A95EDF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14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448676" y="5508552"/>
            <a:ext cx="601663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6108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9999" y="599999"/>
            <a:ext cx="8532000" cy="3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2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APS Ansprechpartner</a:t>
            </a:r>
          </a:p>
        </p:txBody>
      </p:sp>
      <p:sp>
        <p:nvSpPr>
          <p:cNvPr id="6" name="Datumsplatzhalter 6"/>
          <p:cNvSpPr>
            <a:spLocks noGrp="1"/>
          </p:cNvSpPr>
          <p:nvPr>
            <p:ph type="dt" sz="half" idx="2"/>
          </p:nvPr>
        </p:nvSpPr>
        <p:spPr>
          <a:xfrm>
            <a:off x="7478714" y="5501677"/>
            <a:ext cx="752475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10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448676" y="5508552"/>
            <a:ext cx="601663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2783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ußzeilenplatzhalter 7"/>
          <p:cNvSpPr txBox="1">
            <a:spLocks/>
          </p:cNvSpPr>
          <p:nvPr/>
        </p:nvSpPr>
        <p:spPr>
          <a:xfrm>
            <a:off x="1341121" y="5484027"/>
            <a:ext cx="5951219" cy="149490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algn="ctr">
              <a:defRPr sz="600">
                <a:solidFill>
                  <a:schemeClr val="bg1">
                    <a:lumMod val="6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altLang="de-DE" sz="5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© APS-technology GmbH 2020. Alle Rechte vorbehalten, auch bzgl. jeder Verfügung, Verwertung, Reproduktion, Bearbeitung, Weitergabe sowie für den Fall von Schutzrechtsanmeldungen</a:t>
            </a:r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2"/>
          </p:nvPr>
        </p:nvSpPr>
        <p:spPr>
          <a:xfrm>
            <a:off x="7478714" y="5490325"/>
            <a:ext cx="752475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1E759DE0-D1C7-4807-B02C-02FB70AAF826}" type="datetime1">
              <a:rPr lang="de-DE" altLang="de-DE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08.09.2021</a:t>
            </a:fld>
            <a:endParaRPr lang="de-DE" alt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448676" y="5490325"/>
            <a:ext cx="601663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Picture 2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213445"/>
            <a:ext cx="9144000" cy="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5394671"/>
            <a:ext cx="9144000" cy="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 userDrawn="1"/>
        </p:nvSpPr>
        <p:spPr>
          <a:xfrm>
            <a:off x="7292340" y="72914"/>
            <a:ext cx="1485207" cy="31934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de-DE" sz="2400" dirty="0">
              <a:solidFill>
                <a:srgbClr val="227259"/>
              </a:solidFill>
              <a:latin typeface="+mj-lt"/>
            </a:endParaRP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682" y="0"/>
            <a:ext cx="1485207" cy="5258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9" r:id="rId2"/>
    <p:sldLayoutId id="2147483786" r:id="rId3"/>
    <p:sldLayoutId id="2147483790" r:id="rId4"/>
    <p:sldLayoutId id="2147483791" r:id="rId5"/>
    <p:sldLayoutId id="2147483797" r:id="rId6"/>
    <p:sldLayoutId id="2147483798" r:id="rId7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1963738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sz="2800" b="1">
          <a:solidFill>
            <a:schemeClr val="folHlink"/>
          </a:solidFill>
          <a:latin typeface="+mn-lt"/>
        </a:defRPr>
      </a:lvl2pPr>
      <a:lvl3pPr marL="2371725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sz="2400" b="1">
          <a:solidFill>
            <a:schemeClr val="hlink"/>
          </a:solidFill>
          <a:latin typeface="+mn-lt"/>
        </a:defRPr>
      </a:lvl3pPr>
      <a:lvl4pPr marL="2779713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sz="2000" b="1">
          <a:solidFill>
            <a:srgbClr val="777777"/>
          </a:solidFill>
          <a:latin typeface="+mn-lt"/>
        </a:defRPr>
      </a:lvl4pPr>
      <a:lvl5pPr marL="7345363" indent="-51752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è"/>
        <a:defRPr sz="1600" b="1">
          <a:solidFill>
            <a:srgbClr val="FF33CC"/>
          </a:solidFill>
          <a:latin typeface="+mn-lt"/>
        </a:defRPr>
      </a:lvl5pPr>
      <a:lvl6pPr marL="7802563" indent="-51752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è"/>
        <a:defRPr sz="1600" b="1">
          <a:solidFill>
            <a:srgbClr val="FF33CC"/>
          </a:solidFill>
          <a:latin typeface="+mn-lt"/>
        </a:defRPr>
      </a:lvl6pPr>
      <a:lvl7pPr marL="8259763" indent="-51752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è"/>
        <a:defRPr sz="1600" b="1">
          <a:solidFill>
            <a:srgbClr val="FF33CC"/>
          </a:solidFill>
          <a:latin typeface="+mn-lt"/>
        </a:defRPr>
      </a:lvl7pPr>
      <a:lvl8pPr marL="8716963" indent="-51752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è"/>
        <a:defRPr sz="1600" b="1">
          <a:solidFill>
            <a:srgbClr val="FF33CC"/>
          </a:solidFill>
          <a:latin typeface="+mn-lt"/>
        </a:defRPr>
      </a:lvl8pPr>
      <a:lvl9pPr marL="9174163" indent="-51752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è"/>
        <a:defRPr sz="1600" b="1">
          <a:solidFill>
            <a:srgbClr val="FF33CC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de/git/tutorials/merging-vs-rebasing#the-golden-rule-of-rebasing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ltdoerfer/HOW-TO-GIT.git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de/git/tutorials/syncing/git-push" TargetMode="External"/><Relationship Id="rId7" Type="http://schemas.openxmlformats.org/officeDocument/2006/relationships/hyperlink" Target="https://stackoverflow.com/questions/19085807/please-enter-a-commit-message-to-explain-why-this-merge-is-necessary-especially" TargetMode="External"/><Relationship Id="rId2" Type="http://schemas.openxmlformats.org/officeDocument/2006/relationships/hyperlink" Target="https://t3n.de/news/schneller-git-einstieg-befehle-1077761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watch?v=1TNK-OkaelI" TargetMode="External"/><Relationship Id="rId5" Type="http://schemas.openxmlformats.org/officeDocument/2006/relationships/hyperlink" Target="https://www.atlassian.com/de/git/tutorials/merging-vs-rebasing" TargetMode="External"/><Relationship Id="rId4" Type="http://schemas.openxmlformats.org/officeDocument/2006/relationships/hyperlink" Target="https://www.atlassian.com/de/git/tutorials/syncing/git-pul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hyperlink" Target="mailto:denis.altdoerfer@aps-tech.de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d/d8/Git_operations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daltdoerfer/HOW-TO-GIT.git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HOW-TO </a:t>
            </a:r>
            <a:r>
              <a:rPr lang="de-DE" dirty="0" err="1"/>
              <a:t>Git</a:t>
            </a:r>
            <a:r>
              <a:rPr lang="de-DE" dirty="0"/>
              <a:t>/GitHub</a:t>
            </a:r>
            <a:endParaRPr lang="de-DE" dirty="0">
              <a:latin typeface="+mn-lt"/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b="0" dirty="0">
                <a:latin typeface="+mn-lt"/>
              </a:rPr>
              <a:t>SW-</a:t>
            </a:r>
            <a:r>
              <a:rPr lang="de-DE" b="0" dirty="0" err="1">
                <a:latin typeface="+mn-lt"/>
              </a:rPr>
              <a:t>Versionierungsverwaltung</a:t>
            </a:r>
            <a:endParaRPr lang="de-DE" b="0" dirty="0">
              <a:latin typeface="+mn-l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010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Ziehen eines </a:t>
            </a:r>
            <a:r>
              <a:rPr lang="de-DE" dirty="0" err="1"/>
              <a:t>Repositorys</a:t>
            </a:r>
            <a:r>
              <a:rPr lang="de-DE" dirty="0"/>
              <a:t> von GitHub</a:t>
            </a:r>
          </a:p>
          <a:p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clone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&lt;Remote Repository URL&gt;</a:t>
            </a:r>
            <a:endParaRPr lang="de-DE" sz="1200" dirty="0">
              <a:solidFill>
                <a:srgbClr val="595959"/>
              </a:solidFill>
            </a:endParaRPr>
          </a:p>
          <a:p>
            <a:endParaRPr lang="de-DE" sz="1000" b="0" dirty="0">
              <a:solidFill>
                <a:srgbClr val="595959"/>
              </a:solidFill>
            </a:endParaRPr>
          </a:p>
          <a:p>
            <a:r>
              <a:rPr lang="de-DE" sz="1200" b="0" dirty="0">
                <a:solidFill>
                  <a:srgbClr val="595959"/>
                </a:solidFill>
              </a:rPr>
              <a:t>Beispiel: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clone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https://github.com/daltdoerfer/HOW-TO-GIT.git</a:t>
            </a: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</a:rPr>
              <a:t>Projektverwaltung</a:t>
            </a:r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C357233-854F-44FB-AD6D-FA49E4FE6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711" y="1643584"/>
            <a:ext cx="233395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00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3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altLang="de-DE" dirty="0">
                <a:latin typeface="Source Sans Pro" panose="020B0503030403020204" pitchFamily="34" charset="0"/>
              </a:rPr>
              <a:t>Basic-Befehle</a:t>
            </a:r>
            <a:endParaRPr 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3818730-6CD2-46F6-BBB4-2A04F5A95EDF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73780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STATUS – aktuellen Status prüfen</a:t>
            </a:r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status</a:t>
            </a:r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>
                <a:solidFill>
                  <a:srgbClr val="595959"/>
                </a:solidFill>
              </a:rPr>
              <a:t>Prüft den aktuellen Status des </a:t>
            </a:r>
            <a:r>
              <a:rPr lang="de-DE" sz="1200" b="0" dirty="0" err="1">
                <a:solidFill>
                  <a:srgbClr val="595959"/>
                </a:solidFill>
              </a:rPr>
              <a:t>Git-Repositorys</a:t>
            </a:r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altLang="de-DE" dirty="0">
                <a:latin typeface="Source Sans Pro" panose="020B0503030403020204" pitchFamily="34" charset="0"/>
              </a:rPr>
              <a:t>Basic-Befehle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BCDC360-6257-46F4-9850-2F26B32A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9" y="3523251"/>
            <a:ext cx="4191585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0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ADD - Neues File an </a:t>
            </a:r>
            <a:r>
              <a:rPr lang="de-DE" dirty="0" err="1"/>
              <a:t>Stagingbereich</a:t>
            </a:r>
            <a:r>
              <a:rPr lang="de-DE" dirty="0"/>
              <a:t> übergeben </a:t>
            </a:r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add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&lt;</a:t>
            </a:r>
            <a:r>
              <a:rPr lang="de-DE" sz="1200" b="0" dirty="0" err="1">
                <a:solidFill>
                  <a:srgbClr val="00B050"/>
                </a:solidFill>
                <a:highlight>
                  <a:srgbClr val="FFFF00"/>
                </a:highlight>
              </a:rPr>
              <a:t>filename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&gt; </a:t>
            </a:r>
            <a:r>
              <a:rPr lang="de-DE" sz="1200" b="0" dirty="0">
                <a:solidFill>
                  <a:srgbClr val="595959"/>
                </a:solidFill>
              </a:rPr>
              <a:t># Ein neues File hinzufügen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ODER</a:t>
            </a:r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add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. </a:t>
            </a:r>
            <a:r>
              <a:rPr lang="de-DE" sz="1200" b="0" dirty="0">
                <a:solidFill>
                  <a:srgbClr val="595959"/>
                </a:solidFill>
              </a:rPr>
              <a:t># Alle neues File hinzufügen</a:t>
            </a: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altLang="de-DE" dirty="0">
                <a:latin typeface="Source Sans Pro" panose="020B0503030403020204" pitchFamily="34" charset="0"/>
              </a:rPr>
              <a:t>Basic-Befehle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C01C59B-3847-40A6-9110-92367074D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9" y="3352630"/>
            <a:ext cx="4201111" cy="1762371"/>
          </a:xfrm>
          <a:prstGeom prst="rect">
            <a:avLst/>
          </a:prstGeom>
        </p:spPr>
      </p:pic>
      <p:pic>
        <p:nvPicPr>
          <p:cNvPr id="7" name="Picture 3" descr="Computergenerierter Alternativtext:&#10;Arbeitsverzeichnis &#10;Lokal &#10;Stagingbereich &#10;git commit &#10;Repository &#10;Remote Server &#10;Repository &#10;git push ">
            <a:extLst>
              <a:ext uri="{FF2B5EF4-FFF2-40B4-BE49-F238E27FC236}">
                <a16:creationId xmlns:a16="http://schemas.microsoft.com/office/drawing/2014/main" id="{EEF73E12-503A-4F5A-AC34-D6636806A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67711"/>
            <a:ext cx="4392970" cy="158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33628B6-531C-496E-9A02-4CF103762F10}"/>
              </a:ext>
            </a:extLst>
          </p:cNvPr>
          <p:cNvSpPr/>
          <p:nvPr/>
        </p:nvSpPr>
        <p:spPr>
          <a:xfrm>
            <a:off x="4572001" y="1367711"/>
            <a:ext cx="2122998" cy="1581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de-DE" sz="2400" dirty="0">
              <a:solidFill>
                <a:srgbClr val="22725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408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COMMIT – Files im </a:t>
            </a:r>
            <a:r>
              <a:rPr lang="de-DE" dirty="0" err="1"/>
              <a:t>Stagingbereich</a:t>
            </a:r>
            <a:r>
              <a:rPr lang="de-DE" dirty="0"/>
              <a:t> in Repository einpflegen </a:t>
            </a:r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commit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-a -m "</a:t>
            </a:r>
            <a:r>
              <a:rPr lang="de-DE" sz="1200" dirty="0" err="1">
                <a:solidFill>
                  <a:srgbClr val="FFC000"/>
                </a:solidFill>
                <a:highlight>
                  <a:srgbClr val="FFFF00"/>
                </a:highlight>
              </a:rPr>
              <a:t>nachricht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"</a:t>
            </a: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Ziel:</a:t>
            </a:r>
            <a:r>
              <a:rPr lang="de-DE" sz="1200" b="0" dirty="0">
                <a:solidFill>
                  <a:srgbClr val="595959"/>
                </a:solidFill>
              </a:rPr>
              <a:t> 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Aktuellen Status eines Projekts zu diesem exakten Zeitpunkt erfassen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und in GIT Repository unter </a:t>
            </a:r>
            <a:r>
              <a:rPr lang="de-DE" sz="1200" b="0" dirty="0">
                <a:solidFill>
                  <a:srgbClr val="595959"/>
                </a:solidFill>
                <a:highlight>
                  <a:srgbClr val="5AD7B4"/>
                </a:highlight>
              </a:rPr>
              <a:t>gewisser ID</a:t>
            </a:r>
            <a:r>
              <a:rPr lang="de-DE" sz="1200" b="0" dirty="0">
                <a:solidFill>
                  <a:srgbClr val="595959"/>
                </a:solidFill>
              </a:rPr>
              <a:t> (SHA1-Hash) speichern</a:t>
            </a:r>
          </a:p>
          <a:p>
            <a:endParaRPr lang="de-DE" sz="1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altLang="de-DE" dirty="0">
                <a:latin typeface="Source Sans Pro" panose="020B0503030403020204" pitchFamily="34" charset="0"/>
              </a:rPr>
              <a:t>Basic-Befehle</a:t>
            </a: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pic>
        <p:nvPicPr>
          <p:cNvPr id="1027" name="Picture 3" descr="Computergenerierter Alternativtext:&#10;Arbeitsverzeichnis &#10;Lokal &#10;Stagingbereich &#10;git commit &#10;Repository &#10;Remote Server &#10;Repository &#10;git push ">
            <a:extLst>
              <a:ext uri="{FF2B5EF4-FFF2-40B4-BE49-F238E27FC236}">
                <a16:creationId xmlns:a16="http://schemas.microsoft.com/office/drawing/2014/main" id="{C3A5B896-894A-463E-B1A0-99A4D08C9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67711"/>
            <a:ext cx="4392970" cy="158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D936CE7-D86F-4F76-9F18-1D5CE1EB1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903" y="3256701"/>
            <a:ext cx="2211137" cy="192214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77E8DDE-663E-403B-A9B6-248239EDE832}"/>
              </a:ext>
            </a:extLst>
          </p:cNvPr>
          <p:cNvSpPr txBox="1"/>
          <p:nvPr/>
        </p:nvSpPr>
        <p:spPr>
          <a:xfrm>
            <a:off x="580446" y="4335225"/>
            <a:ext cx="4770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</a:pPr>
            <a:r>
              <a:rPr lang="de-DE" sz="1200" b="1" dirty="0">
                <a:solidFill>
                  <a:srgbClr val="595959"/>
                </a:solidFill>
                <a:latin typeface="+mn-lt"/>
              </a:rPr>
              <a:t>Info: </a:t>
            </a:r>
          </a:p>
          <a:p>
            <a:r>
              <a:rPr lang="de-DE" sz="1200" dirty="0" err="1">
                <a:solidFill>
                  <a:srgbClr val="595959"/>
                </a:solidFill>
                <a:latin typeface="+mn-lt"/>
              </a:rPr>
              <a:t>Readify</a:t>
            </a:r>
            <a:r>
              <a:rPr lang="de-DE" sz="1200" dirty="0">
                <a:solidFill>
                  <a:srgbClr val="595959"/>
                </a:solidFill>
                <a:latin typeface="+mn-lt"/>
              </a:rPr>
              <a:t> </a:t>
            </a:r>
            <a:r>
              <a:rPr lang="de-DE" sz="1200" dirty="0" err="1">
                <a:solidFill>
                  <a:srgbClr val="595959"/>
                </a:solidFill>
                <a:latin typeface="+mn-lt"/>
              </a:rPr>
              <a:t>GitViz</a:t>
            </a:r>
            <a:r>
              <a:rPr lang="de-DE" sz="1200" dirty="0">
                <a:solidFill>
                  <a:srgbClr val="595959"/>
                </a:solidFill>
                <a:latin typeface="+mn-lt"/>
              </a:rPr>
              <a:t> ist ein Tool zur Betrachtung des </a:t>
            </a:r>
            <a:r>
              <a:rPr lang="de-DE" sz="1200" dirty="0" err="1">
                <a:solidFill>
                  <a:srgbClr val="595959"/>
                </a:solidFill>
                <a:latin typeface="+mn-lt"/>
              </a:rPr>
              <a:t>Git</a:t>
            </a:r>
            <a:r>
              <a:rPr lang="de-DE" sz="1200" dirty="0">
                <a:solidFill>
                  <a:srgbClr val="595959"/>
                </a:solidFill>
                <a:latin typeface="+mn-lt"/>
              </a:rPr>
              <a:t>-Verzeichnisses.</a:t>
            </a:r>
          </a:p>
          <a:p>
            <a:r>
              <a:rPr lang="de-DE" sz="1200" dirty="0">
                <a:solidFill>
                  <a:srgbClr val="595959"/>
                </a:solidFill>
                <a:latin typeface="+mn-lt"/>
              </a:rPr>
              <a:t>Es zeigt außerdem das aktuelle Arbeitsverzeichnis (</a:t>
            </a:r>
            <a:r>
              <a:rPr lang="de-DE" sz="1200" dirty="0">
                <a:solidFill>
                  <a:srgbClr val="FF0000"/>
                </a:solidFill>
                <a:latin typeface="+mn-lt"/>
              </a:rPr>
              <a:t>HEAD</a:t>
            </a:r>
            <a:r>
              <a:rPr lang="de-DE" sz="1200" dirty="0">
                <a:solidFill>
                  <a:srgbClr val="595959"/>
                </a:solidFill>
                <a:latin typeface="+mn-lt"/>
              </a:rPr>
              <a:t>) sowie den aktuellen Remote Server Stand (</a:t>
            </a:r>
            <a:r>
              <a:rPr lang="de-DE" sz="1200" dirty="0" err="1">
                <a:solidFill>
                  <a:srgbClr val="00B050"/>
                </a:solidFill>
                <a:latin typeface="+mn-lt"/>
              </a:rPr>
              <a:t>origin</a:t>
            </a:r>
            <a:r>
              <a:rPr lang="de-DE" sz="1200" dirty="0">
                <a:solidFill>
                  <a:srgbClr val="00B050"/>
                </a:solidFill>
                <a:latin typeface="+mn-lt"/>
              </a:rPr>
              <a:t>/</a:t>
            </a:r>
            <a:r>
              <a:rPr lang="de-DE" sz="1200" dirty="0" err="1">
                <a:solidFill>
                  <a:srgbClr val="00B050"/>
                </a:solidFill>
                <a:latin typeface="+mn-lt"/>
              </a:rPr>
              <a:t>main</a:t>
            </a:r>
            <a:r>
              <a:rPr lang="de-DE" sz="1200" dirty="0">
                <a:solidFill>
                  <a:srgbClr val="595959"/>
                </a:solidFill>
                <a:latin typeface="+mn-lt"/>
              </a:rPr>
              <a:t>) 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FF2FABA-351A-48F0-9D6D-C6A2C1158E94}"/>
              </a:ext>
            </a:extLst>
          </p:cNvPr>
          <p:cNvCxnSpPr>
            <a:cxnSpLocks/>
          </p:cNvCxnSpPr>
          <p:nvPr/>
        </p:nvCxnSpPr>
        <p:spPr bwMode="auto">
          <a:xfrm>
            <a:off x="2488758" y="3816626"/>
            <a:ext cx="3689405" cy="651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740A9D2-3694-4117-A172-20003D0C38F6}"/>
              </a:ext>
            </a:extLst>
          </p:cNvPr>
          <p:cNvCxnSpPr/>
          <p:nvPr/>
        </p:nvCxnSpPr>
        <p:spPr bwMode="auto">
          <a:xfrm>
            <a:off x="2361537" y="3816626"/>
            <a:ext cx="4293705" cy="11014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E00922EB-F8DF-4EBD-BB8D-A3697010A6D5}"/>
              </a:ext>
            </a:extLst>
          </p:cNvPr>
          <p:cNvSpPr/>
          <p:nvPr/>
        </p:nvSpPr>
        <p:spPr>
          <a:xfrm>
            <a:off x="5637478" y="1367711"/>
            <a:ext cx="2122996" cy="1581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de-DE" sz="2400" dirty="0">
              <a:solidFill>
                <a:srgbClr val="22725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872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Einfacher PUSH – Aktuelles Repository an Remote Server senden</a:t>
            </a:r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push </a:t>
            </a:r>
            <a:r>
              <a:rPr lang="de-DE" sz="1200" b="0" dirty="0">
                <a:solidFill>
                  <a:srgbClr val="FF0000"/>
                </a:solidFill>
                <a:highlight>
                  <a:srgbClr val="FFFF00"/>
                </a:highlight>
              </a:rPr>
              <a:t>&lt;remote&gt; </a:t>
            </a:r>
            <a:r>
              <a:rPr lang="de-DE" sz="1200" b="0" dirty="0">
                <a:highlight>
                  <a:srgbClr val="FFFF00"/>
                </a:highlight>
              </a:rPr>
              <a:t>&lt;</a:t>
            </a:r>
            <a:r>
              <a:rPr lang="de-DE" sz="1200" b="0" dirty="0" err="1">
                <a:highlight>
                  <a:srgbClr val="FFFF00"/>
                </a:highlight>
              </a:rPr>
              <a:t>branch</a:t>
            </a:r>
            <a:r>
              <a:rPr lang="de-DE" sz="1200" b="0" dirty="0">
                <a:highlight>
                  <a:srgbClr val="FFFF00"/>
                </a:highlight>
              </a:rPr>
              <a:t>&gt;</a:t>
            </a:r>
            <a:r>
              <a:rPr lang="de-DE" sz="1200" b="0" dirty="0"/>
              <a:t> </a:t>
            </a:r>
            <a:r>
              <a:rPr lang="de-DE" sz="1200" b="0" dirty="0">
                <a:solidFill>
                  <a:srgbClr val="595959"/>
                </a:solidFill>
              </a:rPr>
              <a:t># Einzelne Branch Pushen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ODER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push </a:t>
            </a:r>
            <a:r>
              <a:rPr lang="de-DE" sz="1200" b="0" dirty="0">
                <a:solidFill>
                  <a:srgbClr val="FF0000"/>
                </a:solidFill>
                <a:highlight>
                  <a:srgbClr val="FFFF00"/>
                </a:highlight>
              </a:rPr>
              <a:t>&lt;remote&gt;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-all</a:t>
            </a:r>
            <a:r>
              <a:rPr lang="de-DE" sz="1200" b="0" dirty="0">
                <a:solidFill>
                  <a:srgbClr val="595959"/>
                </a:solidFill>
              </a:rPr>
              <a:t> #Alle </a:t>
            </a:r>
            <a:r>
              <a:rPr lang="de-DE" sz="1200" b="0" dirty="0" err="1">
                <a:solidFill>
                  <a:srgbClr val="595959"/>
                </a:solidFill>
              </a:rPr>
              <a:t>Branches</a:t>
            </a:r>
            <a:r>
              <a:rPr lang="de-DE" sz="1200" b="0" dirty="0">
                <a:solidFill>
                  <a:srgbClr val="595959"/>
                </a:solidFill>
              </a:rPr>
              <a:t> Pushen</a:t>
            </a: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>
                <a:solidFill>
                  <a:srgbClr val="595959"/>
                </a:solidFill>
              </a:rPr>
              <a:t>Beispiel: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push </a:t>
            </a:r>
            <a:r>
              <a:rPr lang="de-DE" sz="1200" b="0" dirty="0" err="1">
                <a:solidFill>
                  <a:srgbClr val="FF0000"/>
                </a:solidFill>
                <a:highlight>
                  <a:srgbClr val="FFFF00"/>
                </a:highlight>
              </a:rPr>
              <a:t>origin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28A582"/>
                </a:solidFill>
                <a:highlight>
                  <a:srgbClr val="FFFF00"/>
                </a:highlight>
              </a:rPr>
              <a:t>main</a:t>
            </a:r>
            <a:r>
              <a:rPr lang="de-DE" sz="1200" b="0" dirty="0">
                <a:solidFill>
                  <a:srgbClr val="595959"/>
                </a:solidFill>
              </a:rPr>
              <a:t> #  Wenn bereits per $ </a:t>
            </a:r>
            <a:r>
              <a:rPr lang="en-US" sz="1200" b="0" dirty="0">
                <a:solidFill>
                  <a:srgbClr val="595959"/>
                </a:solidFill>
              </a:rPr>
              <a:t>git remote </a:t>
            </a:r>
            <a:r>
              <a:rPr lang="en-US" sz="1200" b="0" dirty="0">
                <a:solidFill>
                  <a:srgbClr val="FF0000"/>
                </a:solidFill>
              </a:rPr>
              <a:t>add origin &lt;</a:t>
            </a:r>
            <a:r>
              <a:rPr lang="de-DE" sz="1200" b="0" dirty="0">
                <a:solidFill>
                  <a:srgbClr val="FF0000"/>
                </a:solidFill>
              </a:rPr>
              <a:t>Remote Repository URL</a:t>
            </a:r>
            <a:r>
              <a:rPr lang="en-US" sz="1200" b="0" dirty="0">
                <a:solidFill>
                  <a:srgbClr val="FF0000"/>
                </a:solidFill>
              </a:rPr>
              <a:t>&gt; </a:t>
            </a:r>
            <a:r>
              <a:rPr lang="en-US" sz="1200" b="0" dirty="0" err="1">
                <a:solidFill>
                  <a:srgbClr val="595959"/>
                </a:solidFill>
              </a:rPr>
              <a:t>gesetzt</a:t>
            </a:r>
            <a:r>
              <a:rPr lang="en-US" sz="1200" b="0" dirty="0">
                <a:solidFill>
                  <a:srgbClr val="595959"/>
                </a:solidFill>
              </a:rPr>
              <a:t> </a:t>
            </a:r>
            <a:r>
              <a:rPr lang="en-US" sz="1200" b="0" dirty="0" err="1">
                <a:solidFill>
                  <a:srgbClr val="595959"/>
                </a:solidFill>
              </a:rPr>
              <a:t>wurde</a:t>
            </a:r>
            <a:r>
              <a:rPr lang="en-US" sz="1200" b="0" dirty="0">
                <a:solidFill>
                  <a:srgbClr val="595959"/>
                </a:solidFill>
              </a:rPr>
              <a:t>, </a:t>
            </a:r>
            <a:r>
              <a:rPr lang="en-US" sz="1200" b="0" dirty="0" err="1">
                <a:solidFill>
                  <a:srgbClr val="595959"/>
                </a:solidFill>
              </a:rPr>
              <a:t>siehe</a:t>
            </a:r>
            <a:r>
              <a:rPr lang="en-US" sz="1200" b="0" dirty="0">
                <a:solidFill>
                  <a:srgbClr val="595959"/>
                </a:solidFill>
              </a:rPr>
              <a:t> </a:t>
            </a:r>
            <a:r>
              <a:rPr lang="en-US" sz="1200" b="0" dirty="0">
                <a:solidFill>
                  <a:srgbClr val="595959"/>
                </a:solidFill>
                <a:hlinkClick r:id="rId2" action="ppaction://hlinksldjump"/>
              </a:rPr>
              <a:t>GitHub Master</a:t>
            </a:r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Ziel: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Daten mit allen aktuellen </a:t>
            </a:r>
            <a:r>
              <a:rPr lang="de-DE" sz="1200" dirty="0" err="1">
                <a:solidFill>
                  <a:srgbClr val="595959"/>
                </a:solidFill>
              </a:rPr>
              <a:t>Commits</a:t>
            </a:r>
            <a:r>
              <a:rPr lang="de-DE" sz="1200" dirty="0">
                <a:solidFill>
                  <a:srgbClr val="595959"/>
                </a:solidFill>
              </a:rPr>
              <a:t> und internen Objekten</a:t>
            </a:r>
            <a:r>
              <a:rPr lang="de-DE" sz="1200" b="0" dirty="0">
                <a:solidFill>
                  <a:srgbClr val="595959"/>
                </a:solidFill>
              </a:rPr>
              <a:t> auf Server ablegen.</a:t>
            </a:r>
          </a:p>
          <a:p>
            <a:r>
              <a:rPr lang="de-DE" sz="1200" dirty="0">
                <a:solidFill>
                  <a:srgbClr val="595959"/>
                </a:solidFill>
              </a:rPr>
              <a:t>Achtung: 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Hier wird die einfachste PUSH-Variante beschrieben, das standardvorgehen wird auf der nächsten Seite erläutert.</a:t>
            </a:r>
            <a:endParaRPr lang="de-DE" sz="1200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altLang="de-DE" dirty="0">
                <a:latin typeface="Source Sans Pro" panose="020B0503030403020204" pitchFamily="34" charset="0"/>
              </a:rPr>
              <a:t>Basic-Befehle</a:t>
            </a: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pic>
        <p:nvPicPr>
          <p:cNvPr id="1027" name="Picture 3" descr="Computergenerierter Alternativtext:&#10;Arbeitsverzeichnis &#10;Lokal &#10;Stagingbereich &#10;git commit &#10;Repository &#10;Remote Server &#10;Repository &#10;git push ">
            <a:extLst>
              <a:ext uri="{FF2B5EF4-FFF2-40B4-BE49-F238E27FC236}">
                <a16:creationId xmlns:a16="http://schemas.microsoft.com/office/drawing/2014/main" id="{C3A5B896-894A-463E-B1A0-99A4D08C9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67711"/>
            <a:ext cx="4392970" cy="158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A1D72AC-927F-4D8F-954E-C841ED535B4F}"/>
              </a:ext>
            </a:extLst>
          </p:cNvPr>
          <p:cNvSpPr/>
          <p:nvPr/>
        </p:nvSpPr>
        <p:spPr>
          <a:xfrm>
            <a:off x="6710901" y="1367711"/>
            <a:ext cx="2254069" cy="1581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de-DE" sz="2400" dirty="0">
              <a:solidFill>
                <a:srgbClr val="22725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0892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Standard PUSH – Aktuelles Repository an Remote Server senden</a:t>
            </a:r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checkout main</a:t>
            </a: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fetch origin main</a:t>
            </a: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rebase -</a:t>
            </a:r>
            <a:r>
              <a:rPr lang="en-US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i</a:t>
            </a:r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origin/main </a:t>
            </a:r>
            <a:r>
              <a:rPr lang="en-US" sz="1200" b="0" dirty="0">
                <a:solidFill>
                  <a:srgbClr val="595959"/>
                </a:solidFill>
              </a:rPr>
              <a:t># </a:t>
            </a:r>
            <a:r>
              <a:rPr lang="en-US" sz="1200" b="0" dirty="0" err="1">
                <a:solidFill>
                  <a:srgbClr val="595959"/>
                </a:solidFill>
              </a:rPr>
              <a:t>Alternativ</a:t>
            </a:r>
            <a:r>
              <a:rPr lang="en-US" sz="1200" b="0" dirty="0">
                <a:solidFill>
                  <a:srgbClr val="595959"/>
                </a:solidFill>
              </a:rPr>
              <a:t>: </a:t>
            </a:r>
            <a:r>
              <a:rPr lang="de-DE" sz="1200" b="0" dirty="0" err="1">
                <a:solidFill>
                  <a:srgbClr val="505050"/>
                </a:solidFill>
              </a:rPr>
              <a:t>git</a:t>
            </a:r>
            <a:r>
              <a:rPr lang="de-DE" sz="1200" b="0" dirty="0">
                <a:solidFill>
                  <a:srgbClr val="505050"/>
                </a:solidFill>
              </a:rPr>
              <a:t> pull -r </a:t>
            </a:r>
            <a:r>
              <a:rPr lang="de-DE" sz="1200" b="0" dirty="0" err="1">
                <a:solidFill>
                  <a:srgbClr val="505050"/>
                </a:solidFill>
              </a:rPr>
              <a:t>origin</a:t>
            </a:r>
            <a:r>
              <a:rPr lang="de-DE" sz="1200" b="0" dirty="0">
                <a:solidFill>
                  <a:srgbClr val="505050"/>
                </a:solidFill>
              </a:rPr>
              <a:t> </a:t>
            </a:r>
            <a:r>
              <a:rPr lang="de-DE" sz="1200" b="0" dirty="0" err="1">
                <a:solidFill>
                  <a:srgbClr val="505050"/>
                </a:solidFill>
              </a:rPr>
              <a:t>master</a:t>
            </a:r>
            <a:endParaRPr lang="en-US" sz="1200" b="0" dirty="0">
              <a:solidFill>
                <a:srgbClr val="505050"/>
              </a:solidFill>
            </a:endParaRP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push origin main</a:t>
            </a:r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Beschreibung: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Zunächst wird per </a:t>
            </a:r>
            <a:r>
              <a:rPr lang="de-DE" sz="1200" b="0" dirty="0" err="1">
                <a:solidFill>
                  <a:srgbClr val="595959"/>
                </a:solidFill>
              </a:rPr>
              <a:t>Fetch</a:t>
            </a:r>
            <a:r>
              <a:rPr lang="de-DE" sz="1200" b="0" dirty="0">
                <a:solidFill>
                  <a:srgbClr val="595959"/>
                </a:solidFill>
              </a:rPr>
              <a:t> eine Kopie des lokalen Masters (</a:t>
            </a:r>
            <a:r>
              <a:rPr lang="de-DE" sz="1200" dirty="0" err="1">
                <a:solidFill>
                  <a:srgbClr val="595959"/>
                </a:solidFill>
              </a:rPr>
              <a:t>main</a:t>
            </a:r>
            <a:r>
              <a:rPr lang="de-DE" sz="1200" b="0" dirty="0">
                <a:solidFill>
                  <a:srgbClr val="595959"/>
                </a:solidFill>
              </a:rPr>
              <a:t>) aus dem zentralen Repository abgerufen und per </a:t>
            </a:r>
            <a:r>
              <a:rPr lang="de-DE" sz="1200" b="0" dirty="0" err="1">
                <a:solidFill>
                  <a:srgbClr val="595959"/>
                </a:solidFill>
              </a:rPr>
              <a:t>Rebase</a:t>
            </a:r>
            <a:r>
              <a:rPr lang="de-DE" sz="1200" b="0" dirty="0">
                <a:solidFill>
                  <a:srgbClr val="595959"/>
                </a:solidFill>
              </a:rPr>
              <a:t> mit deinen Änderungen zusammengeführt. Damit ist sichergestellt, dass dein lokaler Master aktuell ist. 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Im nächsten Schritt werden alle </a:t>
            </a:r>
            <a:r>
              <a:rPr lang="de-DE" sz="1200" b="0" dirty="0" err="1">
                <a:solidFill>
                  <a:srgbClr val="595959"/>
                </a:solidFill>
              </a:rPr>
              <a:t>Commits</a:t>
            </a:r>
            <a:r>
              <a:rPr lang="de-DE" sz="1200" b="0" dirty="0">
                <a:solidFill>
                  <a:srgbClr val="595959"/>
                </a:solidFill>
              </a:rPr>
              <a:t> aus deinem lokalen Master mit dem Befehl </a:t>
            </a:r>
            <a:r>
              <a:rPr lang="de-DE" sz="1200" b="0" dirty="0" err="1">
                <a:solidFill>
                  <a:srgbClr val="595959"/>
                </a:solidFill>
              </a:rPr>
              <a:t>git</a:t>
            </a:r>
            <a:r>
              <a:rPr lang="de-DE" sz="1200" b="0" dirty="0">
                <a:solidFill>
                  <a:srgbClr val="595959"/>
                </a:solidFill>
              </a:rPr>
              <a:t> push an das zentrale Repository gesendet.</a:t>
            </a:r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Info: 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In diesem Fall wird das Arbeiten auf der main-Branch beschrieben, während andere ebenfalls auf der main-Branch 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altLang="de-DE" dirty="0">
                <a:latin typeface="Source Sans Pro" panose="020B0503030403020204" pitchFamily="34" charset="0"/>
              </a:rPr>
              <a:t>Basic-Befehle</a:t>
            </a: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pic>
        <p:nvPicPr>
          <p:cNvPr id="1027" name="Picture 3" descr="Computergenerierter Alternativtext:&#10;Arbeitsverzeichnis &#10;Lokal &#10;Stagingbereich &#10;git commit &#10;Repository &#10;Remote Server &#10;Repository &#10;git push ">
            <a:extLst>
              <a:ext uri="{FF2B5EF4-FFF2-40B4-BE49-F238E27FC236}">
                <a16:creationId xmlns:a16="http://schemas.microsoft.com/office/drawing/2014/main" id="{C3A5B896-894A-463E-B1A0-99A4D08C9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67711"/>
            <a:ext cx="4392970" cy="158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A1D72AC-927F-4D8F-954E-C841ED535B4F}"/>
              </a:ext>
            </a:extLst>
          </p:cNvPr>
          <p:cNvSpPr/>
          <p:nvPr/>
        </p:nvSpPr>
        <p:spPr>
          <a:xfrm>
            <a:off x="6710901" y="1367711"/>
            <a:ext cx="2254069" cy="1581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de-DE" sz="2400" dirty="0">
              <a:solidFill>
                <a:srgbClr val="22725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2850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34C80E28-C7A9-44BE-B12D-A743502EF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673" y="636278"/>
            <a:ext cx="2591707" cy="1298793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PULL – Files von Remote Repository ziehen</a:t>
            </a:r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fetch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&lt;Repository URL&gt;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merge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origin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/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&lt;</a:t>
            </a:r>
            <a:r>
              <a:rPr lang="de-DE" sz="1200" b="0" dirty="0" err="1">
                <a:solidFill>
                  <a:srgbClr val="0070C0"/>
                </a:solidFill>
                <a:highlight>
                  <a:srgbClr val="FFFF00"/>
                </a:highlight>
              </a:rPr>
              <a:t>Branchname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&gt;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ODER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pull &lt;Repository URL&gt;</a:t>
            </a:r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Bemerkung:</a:t>
            </a:r>
            <a:r>
              <a:rPr lang="de-DE" sz="1200" b="0" dirty="0">
                <a:solidFill>
                  <a:srgbClr val="595959"/>
                </a:solidFill>
              </a:rPr>
              <a:t> 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Mit diesem Befehl ruft man die im angegebenen Repository 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hinterlegte Kopie des aktuellen </a:t>
            </a:r>
            <a:r>
              <a:rPr lang="de-DE" sz="1200" b="0" dirty="0" err="1">
                <a:solidFill>
                  <a:srgbClr val="595959"/>
                </a:solidFill>
              </a:rPr>
              <a:t>Branches</a:t>
            </a:r>
            <a:r>
              <a:rPr lang="de-DE" sz="1200" b="0" dirty="0">
                <a:solidFill>
                  <a:srgbClr val="595959"/>
                </a:solidFill>
              </a:rPr>
              <a:t> ab und führt diese Kopie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 sofort mit der lokalen Kopie zusammen.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altLang="de-DE" dirty="0">
                <a:latin typeface="Source Sans Pro" panose="020B0503030403020204" pitchFamily="34" charset="0"/>
              </a:rPr>
              <a:t>Basic-Befehle</a:t>
            </a: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9FD8B96-198E-4858-B520-44E3B6431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653" y="1966174"/>
            <a:ext cx="2355061" cy="159496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604CA6F-4C57-4B50-BFF4-E109DBB55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383" y="3547112"/>
            <a:ext cx="2460593" cy="136048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D69B843-D9FB-41F9-AA2D-7C8B9E772ED6}"/>
              </a:ext>
            </a:extLst>
          </p:cNvPr>
          <p:cNvSpPr txBox="1"/>
          <p:nvPr/>
        </p:nvSpPr>
        <p:spPr>
          <a:xfrm>
            <a:off x="6260943" y="757801"/>
            <a:ext cx="878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Server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D82CE6-F58D-4A7D-80B3-91C77F88D7FD}"/>
              </a:ext>
            </a:extLst>
          </p:cNvPr>
          <p:cNvSpPr txBox="1"/>
          <p:nvPr/>
        </p:nvSpPr>
        <p:spPr>
          <a:xfrm>
            <a:off x="6178622" y="1673461"/>
            <a:ext cx="878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lokal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0368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4145660"/>
          </a:xfrm>
        </p:spPr>
        <p:txBody>
          <a:bodyPr/>
          <a:lstStyle/>
          <a:p>
            <a:r>
              <a:rPr lang="de-DE" dirty="0"/>
              <a:t>Versionskontrolle</a:t>
            </a:r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log </a:t>
            </a:r>
            <a:r>
              <a:rPr lang="de-DE" sz="1200" b="0" dirty="0">
                <a:solidFill>
                  <a:srgbClr val="595959"/>
                </a:solidFill>
              </a:rPr>
              <a:t># </a:t>
            </a:r>
            <a:r>
              <a:rPr lang="de-DE" sz="1200" b="0" dirty="0" err="1">
                <a:solidFill>
                  <a:srgbClr val="595959"/>
                </a:solidFill>
              </a:rPr>
              <a:t>Einzlauflistung</a:t>
            </a:r>
            <a:r>
              <a:rPr lang="de-DE" sz="1200" b="0" dirty="0">
                <a:solidFill>
                  <a:srgbClr val="595959"/>
                </a:solidFill>
              </a:rPr>
              <a:t> aller </a:t>
            </a:r>
            <a:r>
              <a:rPr lang="de-DE" sz="1200" b="0" dirty="0" err="1">
                <a:solidFill>
                  <a:srgbClr val="595959"/>
                </a:solidFill>
              </a:rPr>
              <a:t>Commits</a:t>
            </a:r>
            <a:r>
              <a:rPr lang="de-DE" sz="1200" b="0" dirty="0">
                <a:solidFill>
                  <a:srgbClr val="595959"/>
                </a:solidFill>
              </a:rPr>
              <a:t> mit Kommentaren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ODER 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log --graph --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oneline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--all </a:t>
            </a:r>
            <a:r>
              <a:rPr lang="de-DE" sz="1200" b="0" dirty="0">
                <a:solidFill>
                  <a:srgbClr val="595959"/>
                </a:solidFill>
              </a:rPr>
              <a:t># </a:t>
            </a:r>
            <a:r>
              <a:rPr lang="de-DE" sz="1200" b="0" dirty="0" err="1">
                <a:solidFill>
                  <a:srgbClr val="595959"/>
                </a:solidFill>
              </a:rPr>
              <a:t>Tree</a:t>
            </a:r>
            <a:r>
              <a:rPr lang="de-DE" sz="1200" b="0" dirty="0">
                <a:solidFill>
                  <a:srgbClr val="595959"/>
                </a:solidFill>
              </a:rPr>
              <a:t> Liste mit ID und Kommentar</a:t>
            </a:r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>
                <a:solidFill>
                  <a:srgbClr val="595959"/>
                </a:solidFill>
              </a:rPr>
              <a:t>ODER 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gitk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>
                <a:solidFill>
                  <a:srgbClr val="595959"/>
                </a:solidFill>
              </a:rPr>
              <a:t># Grafische Oberfläche zur Versionskontrolle</a:t>
            </a: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altLang="de-DE" dirty="0">
                <a:latin typeface="Source Sans Pro" panose="020B0503030403020204" pitchFamily="34" charset="0"/>
              </a:rPr>
              <a:t>Basic-Befehle</a:t>
            </a: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D932D8E-6D10-4691-AD33-D74DB5299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049" y="641602"/>
            <a:ext cx="3647458" cy="215184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65200CF-C9BE-4B03-B3F1-1A15E750A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049" y="3274431"/>
            <a:ext cx="3647458" cy="91394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B61B054-44F2-4ED3-ABE9-8520FA4FE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91" y="3446149"/>
            <a:ext cx="3135738" cy="187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07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4145660"/>
          </a:xfrm>
        </p:spPr>
        <p:txBody>
          <a:bodyPr/>
          <a:lstStyle/>
          <a:p>
            <a:r>
              <a:rPr lang="de-DE" dirty="0"/>
              <a:t>Änderungen – letzten Commit zurücksetzen</a:t>
            </a:r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reset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--soft HEAD^</a:t>
            </a:r>
            <a:r>
              <a:rPr lang="de-DE" sz="1200" b="0" dirty="0">
                <a:solidFill>
                  <a:srgbClr val="595959"/>
                </a:solidFill>
              </a:rPr>
              <a:t> # Die Veränderungen liegen nun wieder so im Cache/Stage-Bereich, wie vor dem letzten Commit.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ODER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reset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--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hard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HEAD^</a:t>
            </a:r>
            <a:r>
              <a:rPr lang="de-DE" sz="1200" b="0" dirty="0">
                <a:solidFill>
                  <a:srgbClr val="595959"/>
                </a:solidFill>
              </a:rPr>
              <a:t> # löscht ALLE Veränderungen auch im </a:t>
            </a:r>
            <a:r>
              <a:rPr lang="de-DE" sz="1200" b="0" dirty="0" err="1">
                <a:solidFill>
                  <a:srgbClr val="595959"/>
                </a:solidFill>
              </a:rPr>
              <a:t>Staging</a:t>
            </a:r>
            <a:r>
              <a:rPr lang="de-DE" sz="1200" b="0" dirty="0">
                <a:solidFill>
                  <a:srgbClr val="595959"/>
                </a:solidFill>
              </a:rPr>
              <a:t>-Bereich UND in der Working Directory</a:t>
            </a: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>
                <a:solidFill>
                  <a:srgbClr val="595959"/>
                </a:solidFill>
              </a:rPr>
              <a:t>Beispiel:</a:t>
            </a: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altLang="de-DE" dirty="0">
                <a:latin typeface="Source Sans Pro" panose="020B0503030403020204" pitchFamily="34" charset="0"/>
              </a:rPr>
              <a:t>Basic-Befehle</a:t>
            </a: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FD9AC79-43CA-4F42-BD77-B1C284362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02" y="3106114"/>
            <a:ext cx="1540939" cy="171036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ECEEFC2-16C0-4E4E-8CAE-24B81BE62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450" y="3103630"/>
            <a:ext cx="1588786" cy="1750992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E3EF66C-1884-4396-B98E-B6AA3188D008}"/>
              </a:ext>
            </a:extLst>
          </p:cNvPr>
          <p:cNvCxnSpPr/>
          <p:nvPr/>
        </p:nvCxnSpPr>
        <p:spPr bwMode="auto">
          <a:xfrm>
            <a:off x="2687541" y="3851871"/>
            <a:ext cx="8587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9BD2217D-3F73-4AF0-9A17-17E3BEAEB0A1}"/>
              </a:ext>
            </a:extLst>
          </p:cNvPr>
          <p:cNvSpPr txBox="1"/>
          <p:nvPr/>
        </p:nvSpPr>
        <p:spPr>
          <a:xfrm>
            <a:off x="1101255" y="4128870"/>
            <a:ext cx="1343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595959"/>
                </a:solidFill>
                <a:latin typeface="+mn-lt"/>
              </a:rPr>
              <a:t>vorher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69528F8-FD24-4378-990D-159A26149C9A}"/>
              </a:ext>
            </a:extLst>
          </p:cNvPr>
          <p:cNvSpPr txBox="1"/>
          <p:nvPr/>
        </p:nvSpPr>
        <p:spPr>
          <a:xfrm>
            <a:off x="3662462" y="4107673"/>
            <a:ext cx="134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595959"/>
                </a:solidFill>
                <a:latin typeface="+mn-lt"/>
              </a:rPr>
              <a:t>nachher</a:t>
            </a:r>
          </a:p>
        </p:txBody>
      </p:sp>
    </p:spTree>
    <p:extLst>
      <p:ext uri="{BB962C8B-B14F-4D97-AF65-F5344CB8AC3E}">
        <p14:creationId xmlns:p14="http://schemas.microsoft.com/office/powerpoint/2010/main" val="75046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359998" y="600000"/>
            <a:ext cx="8532000" cy="3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4A1DEF1-B2D8-41B8-94A2-4B399ED0C0AE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8" name="Rechteck 7"/>
          <p:cNvSpPr/>
          <p:nvPr/>
        </p:nvSpPr>
        <p:spPr>
          <a:xfrm>
            <a:off x="1076671" y="1502719"/>
            <a:ext cx="7811998" cy="3000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72000" rIns="72000" bIns="72000" rtlCol="0" anchor="ctr"/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tabLst>
                <a:tab pos="7380000" algn="r"/>
              </a:tabLst>
            </a:pPr>
            <a:r>
              <a:rPr lang="de-DE" sz="1400" b="1" dirty="0">
                <a:solidFill>
                  <a:srgbClr val="008587"/>
                </a:solidFill>
                <a:latin typeface="Source Sans Pro" panose="020B0503030403020204" pitchFamily="34" charset="0"/>
              </a:rPr>
              <a:t>Intro</a:t>
            </a:r>
            <a:endParaRPr lang="de-DE" altLang="de-DE" sz="1400" b="1" dirty="0">
              <a:solidFill>
                <a:schemeClr val="accent1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9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000" y="1503919"/>
            <a:ext cx="540000" cy="2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000" y="1980796"/>
            <a:ext cx="540000" cy="2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000" y="2467202"/>
            <a:ext cx="540000" cy="2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000" y="2950281"/>
            <a:ext cx="540000" cy="2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792000" y="1478041"/>
            <a:ext cx="284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Source Sans Pro" panose="020B0503030403020204" pitchFamily="34" charset="0"/>
              </a:rPr>
              <a:t>1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92461" y="1951905"/>
            <a:ext cx="284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Source Sans Pro" panose="020B0503030403020204" pitchFamily="34" charset="0"/>
              </a:rPr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92460" y="2447325"/>
            <a:ext cx="284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Source Sans Pro" panose="020B0503030403020204" pitchFamily="34" charset="0"/>
              </a:rPr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01087" y="2930404"/>
            <a:ext cx="284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Source Sans Pro" panose="020B0503030403020204" pitchFamily="34" charset="0"/>
              </a:rPr>
              <a:t>4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810876" y="3395578"/>
            <a:ext cx="284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Source Sans Pro" panose="020B0503030403020204" pitchFamily="34" charset="0"/>
              </a:rPr>
              <a:t>5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810876" y="3897115"/>
            <a:ext cx="284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Source Sans Pro" panose="020B0503030403020204" pitchFamily="34" charset="0"/>
              </a:rPr>
              <a:t>6</a:t>
            </a:r>
          </a:p>
        </p:txBody>
      </p:sp>
      <p:sp>
        <p:nvSpPr>
          <p:cNvPr id="21" name="Rechteck 20"/>
          <p:cNvSpPr/>
          <p:nvPr/>
        </p:nvSpPr>
        <p:spPr>
          <a:xfrm>
            <a:off x="1080000" y="1974328"/>
            <a:ext cx="7811998" cy="3000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72000" rIns="72000" bIns="72000" rtlCol="0" anchor="ctr"/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tabLst>
                <a:tab pos="7380000" algn="r"/>
              </a:tabLst>
            </a:pPr>
            <a:endParaRPr lang="de-DE" altLang="de-DE" sz="1400" b="1" dirty="0">
              <a:solidFill>
                <a:schemeClr val="accent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076671" y="1971182"/>
            <a:ext cx="7811998" cy="3000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72000" rIns="72000" bIns="72000" rtlCol="0" anchor="ctr"/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tabLst>
                <a:tab pos="7380000" algn="r"/>
              </a:tabLst>
            </a:pPr>
            <a:r>
              <a:rPr lang="de-DE" altLang="de-DE" sz="1400" b="1" dirty="0">
                <a:solidFill>
                  <a:srgbClr val="008587"/>
                </a:solidFill>
                <a:latin typeface="Source Sans Pro" panose="020B0503030403020204" pitchFamily="34" charset="0"/>
              </a:rPr>
              <a:t>Projektverwaltung</a:t>
            </a:r>
            <a:r>
              <a:rPr lang="de-DE" altLang="de-DE" sz="1400" b="1" dirty="0">
                <a:solidFill>
                  <a:schemeClr val="accent1"/>
                </a:solidFill>
                <a:latin typeface="Source Sans Pro" panose="020B0503030403020204" pitchFamily="34" charset="0"/>
              </a:rPr>
              <a:t>					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76AFF67-74E8-47D8-B9B0-D35AA9910DF1}"/>
              </a:ext>
            </a:extLst>
          </p:cNvPr>
          <p:cNvSpPr/>
          <p:nvPr/>
        </p:nvSpPr>
        <p:spPr>
          <a:xfrm>
            <a:off x="1076671" y="2953330"/>
            <a:ext cx="7811998" cy="3000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72000" rIns="72000" bIns="72000" rtlCol="0" anchor="ctr"/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tabLst>
                <a:tab pos="7380000" algn="r"/>
              </a:tabLst>
            </a:pPr>
            <a:r>
              <a:rPr lang="de-DE" altLang="de-DE" sz="1400" b="1" dirty="0" err="1">
                <a:solidFill>
                  <a:srgbClr val="008587"/>
                </a:solidFill>
                <a:latin typeface="Source Sans Pro" panose="020B0503030403020204" pitchFamily="34" charset="0"/>
              </a:rPr>
              <a:t>Branches</a:t>
            </a:r>
            <a:r>
              <a:rPr lang="de-DE" altLang="de-DE" sz="1400" b="1" dirty="0">
                <a:solidFill>
                  <a:schemeClr val="accent1"/>
                </a:solidFill>
                <a:latin typeface="Source Sans Pro" panose="020B0503030403020204" pitchFamily="34" charset="0"/>
              </a:rPr>
              <a:t>					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D9A312D-208D-4CA4-A5A4-165C72E6B2AF}"/>
              </a:ext>
            </a:extLst>
          </p:cNvPr>
          <p:cNvSpPr/>
          <p:nvPr/>
        </p:nvSpPr>
        <p:spPr>
          <a:xfrm>
            <a:off x="1076671" y="2444293"/>
            <a:ext cx="7811998" cy="3000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72000" rIns="72000" bIns="72000" rtlCol="0" anchor="ctr"/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tabLst>
                <a:tab pos="7380000" algn="r"/>
              </a:tabLst>
            </a:pPr>
            <a:r>
              <a:rPr lang="de-DE" altLang="de-DE" sz="1400" b="1" dirty="0">
                <a:solidFill>
                  <a:srgbClr val="008587"/>
                </a:solidFill>
                <a:latin typeface="Source Sans Pro" panose="020B0503030403020204" pitchFamily="34" charset="0"/>
              </a:rPr>
              <a:t>Basic-Befehle</a:t>
            </a:r>
            <a:r>
              <a:rPr lang="de-DE" altLang="de-DE" sz="1400" b="1" dirty="0">
                <a:solidFill>
                  <a:schemeClr val="accent1"/>
                </a:solidFill>
                <a:latin typeface="Source Sans Pro" panose="020B0503030403020204" pitchFamily="34" charset="0"/>
              </a:rPr>
              <a:t>					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49FCD64B-25B7-4FBF-9B7F-6EC509EA0FD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327" y="3420735"/>
            <a:ext cx="540000" cy="2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3B3C3AD-E83E-4F3D-88CE-3E907C273788}"/>
              </a:ext>
            </a:extLst>
          </p:cNvPr>
          <p:cNvSpPr txBox="1"/>
          <p:nvPr/>
        </p:nvSpPr>
        <p:spPr>
          <a:xfrm>
            <a:off x="802414" y="3400858"/>
            <a:ext cx="284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Source Sans Pro" panose="020B0503030403020204" pitchFamily="34" charset="0"/>
              </a:rPr>
              <a:t>5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CAAA1A7-A75E-4489-ACAE-477FB84E8453}"/>
              </a:ext>
            </a:extLst>
          </p:cNvPr>
          <p:cNvSpPr/>
          <p:nvPr/>
        </p:nvSpPr>
        <p:spPr>
          <a:xfrm>
            <a:off x="1076671" y="3422175"/>
            <a:ext cx="7811998" cy="3000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72000" rIns="72000" bIns="72000" rtlCol="0" anchor="ctr"/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tabLst>
                <a:tab pos="7380000" algn="r"/>
              </a:tabLst>
            </a:pPr>
            <a:r>
              <a:rPr lang="de-DE" altLang="de-DE" sz="1400" b="1" dirty="0">
                <a:solidFill>
                  <a:srgbClr val="008587"/>
                </a:solidFill>
                <a:latin typeface="Source Sans Pro" panose="020B0503030403020204" pitchFamily="34" charset="0"/>
              </a:rPr>
              <a:t>Workflow Beispiel</a:t>
            </a:r>
            <a:r>
              <a:rPr lang="de-DE" altLang="de-DE" sz="1400" b="1" dirty="0">
                <a:solidFill>
                  <a:schemeClr val="accent1"/>
                </a:solidFill>
                <a:latin typeface="Source Sans Pro" panose="020B0503030403020204" pitchFamily="34" charset="0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3095532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Änderungen -  Ergänzung an den letzten lokalen Commit anhängen</a:t>
            </a: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commit --amend </a:t>
            </a:r>
          </a:p>
          <a:p>
            <a:r>
              <a:rPr lang="en-US" sz="1200" b="0" dirty="0">
                <a:solidFill>
                  <a:srgbClr val="595959"/>
                </a:solidFill>
              </a:rPr>
              <a:t>ODER</a:t>
            </a: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commit --amend -m "new commit message“</a:t>
            </a:r>
            <a:r>
              <a:rPr lang="en-US" sz="1200" b="0" dirty="0">
                <a:solidFill>
                  <a:srgbClr val="595959"/>
                </a:solidFill>
              </a:rPr>
              <a:t> # </a:t>
            </a:r>
            <a:r>
              <a:rPr lang="en-US" sz="1200" b="0" dirty="0" err="1">
                <a:solidFill>
                  <a:srgbClr val="595959"/>
                </a:solidFill>
              </a:rPr>
              <a:t>Änderungen</a:t>
            </a:r>
            <a:r>
              <a:rPr lang="en-US" sz="1200" b="0" dirty="0">
                <a:solidFill>
                  <a:srgbClr val="595959"/>
                </a:solidFill>
              </a:rPr>
              <a:t> </a:t>
            </a:r>
            <a:r>
              <a:rPr lang="en-US" sz="1200" b="0" dirty="0" err="1">
                <a:solidFill>
                  <a:srgbClr val="595959"/>
                </a:solidFill>
              </a:rPr>
              <a:t>aus</a:t>
            </a:r>
            <a:r>
              <a:rPr lang="en-US" sz="1200" b="0" dirty="0">
                <a:solidFill>
                  <a:srgbClr val="595959"/>
                </a:solidFill>
              </a:rPr>
              <a:t> </a:t>
            </a:r>
            <a:r>
              <a:rPr lang="en-US" sz="1200" b="0" dirty="0" err="1">
                <a:solidFill>
                  <a:srgbClr val="595959"/>
                </a:solidFill>
              </a:rPr>
              <a:t>Stagingbereich</a:t>
            </a:r>
            <a:r>
              <a:rPr lang="en-US" sz="1200" b="0" dirty="0">
                <a:solidFill>
                  <a:srgbClr val="595959"/>
                </a:solidFill>
              </a:rPr>
              <a:t> </a:t>
            </a:r>
            <a:r>
              <a:rPr lang="en-US" sz="1200" b="0" dirty="0" err="1">
                <a:solidFill>
                  <a:srgbClr val="595959"/>
                </a:solidFill>
              </a:rPr>
              <a:t>anhängen</a:t>
            </a:r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Ziel: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Man hat etwas vergessen will aber keinen komplett neuen Commit machen. </a:t>
            </a:r>
          </a:p>
          <a:p>
            <a:r>
              <a:rPr lang="de-DE" sz="1200" dirty="0">
                <a:solidFill>
                  <a:srgbClr val="595959"/>
                </a:solidFill>
              </a:rPr>
              <a:t>Achtung:</a:t>
            </a:r>
            <a:r>
              <a:rPr lang="de-DE" sz="1200" b="0" dirty="0">
                <a:solidFill>
                  <a:srgbClr val="595959"/>
                </a:solidFill>
              </a:rPr>
              <a:t> 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Sollte nur bei kleinen Änderungen gemacht werden und NUR BEVOR man irgendetwas auf den Remote Server </a:t>
            </a:r>
            <a:r>
              <a:rPr lang="de-DE" sz="1200" b="0" dirty="0" err="1">
                <a:solidFill>
                  <a:srgbClr val="595959"/>
                </a:solidFill>
              </a:rPr>
              <a:t>pushed</a:t>
            </a:r>
            <a:endParaRPr lang="de-DE" sz="1200" b="0" dirty="0">
              <a:solidFill>
                <a:srgbClr val="595959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altLang="de-DE" dirty="0">
                <a:latin typeface="Source Sans Pro" panose="020B0503030403020204" pitchFamily="34" charset="0"/>
              </a:rPr>
              <a:t>Basic-Befehle</a:t>
            </a: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72210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Wechsel auf anderen Commit (z.B. alter Stand)</a:t>
            </a: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checkout &lt;SHA1-Hash&gt;</a:t>
            </a:r>
          </a:p>
          <a:p>
            <a:endParaRPr lang="en-US" sz="1200" b="0" dirty="0">
              <a:solidFill>
                <a:srgbClr val="595959"/>
              </a:solidFill>
            </a:endParaRPr>
          </a:p>
          <a:p>
            <a:r>
              <a:rPr lang="en-US" sz="1200" b="0" dirty="0" err="1">
                <a:solidFill>
                  <a:srgbClr val="595959"/>
                </a:solidFill>
              </a:rPr>
              <a:t>Beispiel</a:t>
            </a:r>
            <a:r>
              <a:rPr lang="en-US" sz="1200" b="0" dirty="0">
                <a:solidFill>
                  <a:srgbClr val="595959"/>
                </a:solidFill>
              </a:rPr>
              <a:t>: 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checkout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c09414e113ed1cb6915f2bafe1925f7b4df056ba</a:t>
            </a:r>
            <a:endParaRPr lang="en-US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endParaRPr lang="en-US" sz="1200" b="0" dirty="0">
              <a:solidFill>
                <a:srgbClr val="595959"/>
              </a:solidFill>
            </a:endParaRPr>
          </a:p>
          <a:p>
            <a:endParaRPr lang="en-US" sz="1200" b="0" dirty="0">
              <a:solidFill>
                <a:srgbClr val="595959"/>
              </a:solidFill>
            </a:endParaRPr>
          </a:p>
          <a:p>
            <a:endParaRPr lang="en-US" sz="1200" b="0" dirty="0">
              <a:solidFill>
                <a:srgbClr val="595959"/>
              </a:solidFill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Bemerkung: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Damit wird ein alter Stand in den Head geladen -&gt; Im Repository liegen nun die alten Daten ab.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Von hier aus Kann eine Branch erstellt werden und die Daten z.B. wieder auf die </a:t>
            </a:r>
            <a:r>
              <a:rPr lang="de-DE" sz="1200" b="0" dirty="0" err="1">
                <a:solidFill>
                  <a:srgbClr val="595959"/>
                </a:solidFill>
              </a:rPr>
              <a:t>main</a:t>
            </a:r>
            <a:r>
              <a:rPr lang="de-DE" sz="1200" b="0" dirty="0">
                <a:solidFill>
                  <a:srgbClr val="595959"/>
                </a:solidFill>
              </a:rPr>
              <a:t> </a:t>
            </a:r>
            <a:r>
              <a:rPr lang="de-DE" sz="1200" b="0" dirty="0" err="1">
                <a:solidFill>
                  <a:srgbClr val="595959"/>
                </a:solidFill>
              </a:rPr>
              <a:t>gemerged</a:t>
            </a:r>
            <a:r>
              <a:rPr lang="de-DE" sz="1200" b="0" dirty="0">
                <a:solidFill>
                  <a:srgbClr val="595959"/>
                </a:solidFill>
              </a:rPr>
              <a:t> werden.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altLang="de-DE" dirty="0">
                <a:latin typeface="Source Sans Pro" panose="020B0503030403020204" pitchFamily="34" charset="0"/>
              </a:rPr>
              <a:t>Basic-Befehle</a:t>
            </a: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BBA1172-0A70-4E13-B677-D7FBF39E2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11" y="1689163"/>
            <a:ext cx="2893211" cy="2520645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90E8888-29E6-4F83-BB4F-42E39813B783}"/>
              </a:ext>
            </a:extLst>
          </p:cNvPr>
          <p:cNvCxnSpPr/>
          <p:nvPr/>
        </p:nvCxnSpPr>
        <p:spPr bwMode="auto">
          <a:xfrm>
            <a:off x="4214191" y="2957885"/>
            <a:ext cx="1804946" cy="492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30974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4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altLang="de-DE" dirty="0" err="1">
                <a:latin typeface="Source Sans Pro" panose="020B0503030403020204" pitchFamily="34" charset="0"/>
              </a:rPr>
              <a:t>Branches</a:t>
            </a:r>
            <a:endParaRPr 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3818730-6CD2-46F6-BBB4-2A04F5A95EDF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5825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Was sind </a:t>
            </a:r>
            <a:r>
              <a:rPr lang="de-DE" dirty="0" err="1"/>
              <a:t>Branches</a:t>
            </a:r>
            <a:r>
              <a:rPr lang="de-DE" dirty="0"/>
              <a:t> ?</a:t>
            </a:r>
          </a:p>
          <a:p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b="0" dirty="0" err="1">
                <a:solidFill>
                  <a:srgbClr val="595959"/>
                </a:solidFill>
              </a:rPr>
              <a:t>Branches</a:t>
            </a:r>
            <a:r>
              <a:rPr lang="de-DE" sz="1200" b="0" dirty="0">
                <a:solidFill>
                  <a:srgbClr val="595959"/>
                </a:solidFill>
              </a:rPr>
              <a:t> sind Abzweigungen des Hauptstammes um Features separat implementieren zu können, während andere z.B. am </a:t>
            </a:r>
            <a:r>
              <a:rPr lang="de-DE" sz="1200" b="0" dirty="0" err="1">
                <a:solidFill>
                  <a:srgbClr val="595959"/>
                </a:solidFill>
              </a:rPr>
              <a:t>Haupstamm</a:t>
            </a:r>
            <a:r>
              <a:rPr lang="de-DE" sz="1200" b="0" dirty="0">
                <a:solidFill>
                  <a:srgbClr val="595959"/>
                </a:solidFill>
              </a:rPr>
              <a:t> (</a:t>
            </a:r>
            <a:r>
              <a:rPr lang="de-DE" sz="1200" b="0" dirty="0" err="1">
                <a:solidFill>
                  <a:srgbClr val="595959"/>
                </a:solidFill>
              </a:rPr>
              <a:t>main</a:t>
            </a:r>
            <a:r>
              <a:rPr lang="de-DE" sz="1200" b="0" dirty="0">
                <a:solidFill>
                  <a:srgbClr val="595959"/>
                </a:solidFill>
              </a:rPr>
              <a:t>/</a:t>
            </a:r>
            <a:r>
              <a:rPr lang="de-DE" sz="1200" b="0" dirty="0" err="1">
                <a:solidFill>
                  <a:srgbClr val="595959"/>
                </a:solidFill>
              </a:rPr>
              <a:t>master</a:t>
            </a:r>
            <a:r>
              <a:rPr lang="de-DE" sz="1200" b="0" dirty="0">
                <a:solidFill>
                  <a:srgbClr val="595959"/>
                </a:solidFill>
              </a:rPr>
              <a:t>) oder einem anderen Branch arbeiten können.</a:t>
            </a: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b="0" dirty="0">
                <a:solidFill>
                  <a:srgbClr val="595959"/>
                </a:solidFill>
              </a:rPr>
              <a:t>Bei der Feature </a:t>
            </a:r>
            <a:r>
              <a:rPr lang="de-DE" sz="1200" b="0" dirty="0" err="1">
                <a:solidFill>
                  <a:srgbClr val="595959"/>
                </a:solidFill>
              </a:rPr>
              <a:t>implementierung</a:t>
            </a:r>
            <a:r>
              <a:rPr lang="de-DE" sz="1200" b="0" dirty="0">
                <a:solidFill>
                  <a:srgbClr val="595959"/>
                </a:solidFill>
              </a:rPr>
              <a:t> müssen diese </a:t>
            </a:r>
            <a:r>
              <a:rPr lang="de-DE" sz="1200" b="0" dirty="0" err="1">
                <a:solidFill>
                  <a:srgbClr val="595959"/>
                </a:solidFill>
              </a:rPr>
              <a:t>Branches</a:t>
            </a:r>
            <a:r>
              <a:rPr lang="de-DE" sz="1200" b="0" dirty="0">
                <a:solidFill>
                  <a:srgbClr val="595959"/>
                </a:solidFill>
              </a:rPr>
              <a:t> zusammengeführt werden. 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Dabei gibt es folgende Möglichkeiten: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 err="1">
                <a:solidFill>
                  <a:srgbClr val="595959"/>
                </a:solidFill>
              </a:rPr>
              <a:t>Merging</a:t>
            </a:r>
            <a:endParaRPr lang="de-DE" b="0" dirty="0">
              <a:solidFill>
                <a:srgbClr val="59595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 err="1">
                <a:solidFill>
                  <a:srgbClr val="595959"/>
                </a:solidFill>
              </a:rPr>
              <a:t>Rebasing</a:t>
            </a:r>
            <a:endParaRPr lang="de-DE" sz="10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dirty="0">
              <a:solidFill>
                <a:srgbClr val="595959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dirty="0" err="1">
                <a:latin typeface="Source Sans Pro" panose="020B0503030403020204" pitchFamily="34" charset="0"/>
              </a:rPr>
              <a:t>Branches</a:t>
            </a:r>
            <a:endParaRPr lang="de-DE" altLang="de-DE" dirty="0">
              <a:latin typeface="Source Sans Pro" panose="020B0503030403020204" pitchFamily="34" charset="0"/>
            </a:endParaRP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3DFB949-7812-484D-A7C5-AAA50A5E4A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197" y="2291576"/>
            <a:ext cx="3633185" cy="177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53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 err="1"/>
              <a:t>Branches</a:t>
            </a:r>
            <a:r>
              <a:rPr lang="de-DE" dirty="0"/>
              <a:t> erstellen</a:t>
            </a: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branch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&lt;</a:t>
            </a:r>
            <a:r>
              <a:rPr lang="de-DE" sz="1200" b="0" dirty="0" err="1">
                <a:solidFill>
                  <a:srgbClr val="0070C0"/>
                </a:solidFill>
                <a:highlight>
                  <a:srgbClr val="FFFF00"/>
                </a:highlight>
              </a:rPr>
              <a:t>Branchname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&gt; 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checkout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&lt;</a:t>
            </a:r>
            <a:r>
              <a:rPr lang="de-DE" sz="1200" b="0" dirty="0" err="1">
                <a:solidFill>
                  <a:srgbClr val="0070C0"/>
                </a:solidFill>
                <a:highlight>
                  <a:srgbClr val="FFFF00"/>
                </a:highlight>
              </a:rPr>
              <a:t>Branchname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&gt;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ODER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checkout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-b 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&lt;</a:t>
            </a:r>
            <a:r>
              <a:rPr lang="de-DE" sz="1200" b="0" dirty="0" err="1">
                <a:solidFill>
                  <a:srgbClr val="0070C0"/>
                </a:solidFill>
                <a:highlight>
                  <a:srgbClr val="FFFF00"/>
                </a:highlight>
              </a:rPr>
              <a:t>Branchname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&gt; </a:t>
            </a:r>
            <a:r>
              <a:rPr lang="de-DE" sz="1200" b="0" dirty="0">
                <a:solidFill>
                  <a:srgbClr val="595959"/>
                </a:solidFill>
              </a:rPr>
              <a:t># Abkürzung für obige Zeilen</a:t>
            </a:r>
          </a:p>
          <a:p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Beispiel: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checkout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-b </a:t>
            </a:r>
            <a:r>
              <a:rPr lang="de-DE" sz="1200" b="0" dirty="0" err="1">
                <a:solidFill>
                  <a:srgbClr val="0070C0"/>
                </a:solidFill>
                <a:highlight>
                  <a:srgbClr val="FFFF00"/>
                </a:highlight>
              </a:rPr>
              <a:t>Test_Branch</a:t>
            </a:r>
            <a:endParaRPr lang="de-DE" sz="1200" b="0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dirty="0">
              <a:solidFill>
                <a:srgbClr val="595959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dirty="0" err="1">
                <a:latin typeface="Source Sans Pro" panose="020B0503030403020204" pitchFamily="34" charset="0"/>
              </a:rPr>
              <a:t>Branches</a:t>
            </a:r>
            <a:endParaRPr lang="de-DE" altLang="de-DE" dirty="0">
              <a:latin typeface="Source Sans Pro" panose="020B0503030403020204" pitchFamily="34" charset="0"/>
            </a:endParaRP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487535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 err="1"/>
              <a:t>Merging</a:t>
            </a:r>
            <a:r>
              <a:rPr lang="de-DE" dirty="0"/>
              <a:t> von </a:t>
            </a:r>
            <a:r>
              <a:rPr lang="de-DE" dirty="0" err="1"/>
              <a:t>Branches</a:t>
            </a:r>
            <a:endParaRPr lang="de-DE" dirty="0"/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checkout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&lt;</a:t>
            </a:r>
            <a:r>
              <a:rPr lang="de-DE" sz="1200" b="0" dirty="0" err="1">
                <a:solidFill>
                  <a:srgbClr val="0070C0"/>
                </a:solidFill>
                <a:highlight>
                  <a:srgbClr val="FFFF00"/>
                </a:highlight>
              </a:rPr>
              <a:t>Branchname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&gt; </a:t>
            </a:r>
            <a:r>
              <a:rPr lang="de-DE" sz="1200" b="0" dirty="0">
                <a:solidFill>
                  <a:srgbClr val="595959"/>
                </a:solidFill>
              </a:rPr>
              <a:t># Wechselt in Branch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merge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main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>
                <a:solidFill>
                  <a:srgbClr val="595959"/>
                </a:solidFill>
              </a:rPr>
              <a:t># </a:t>
            </a:r>
            <a:r>
              <a:rPr lang="de-DE" sz="1200" b="0" dirty="0" err="1">
                <a:solidFill>
                  <a:srgbClr val="595959"/>
                </a:solidFill>
              </a:rPr>
              <a:t>Merged</a:t>
            </a:r>
            <a:r>
              <a:rPr lang="de-DE" sz="1200" b="0" dirty="0">
                <a:solidFill>
                  <a:srgbClr val="595959"/>
                </a:solidFill>
              </a:rPr>
              <a:t> unsere Branch in die main-Branch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ODER 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merge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&lt;</a:t>
            </a:r>
            <a:r>
              <a:rPr lang="de-DE" sz="1200" b="0" dirty="0" err="1">
                <a:solidFill>
                  <a:srgbClr val="0070C0"/>
                </a:solidFill>
                <a:highlight>
                  <a:srgbClr val="FFFF00"/>
                </a:highlight>
              </a:rPr>
              <a:t>Branchname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&gt;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main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>
                <a:solidFill>
                  <a:srgbClr val="595959"/>
                </a:solidFill>
              </a:rPr>
              <a:t># Einzeiler. Gleich wie obige Befehle</a:t>
            </a: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Beispiel: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merge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0070C0"/>
                </a:solidFill>
                <a:highlight>
                  <a:srgbClr val="FFFF00"/>
                </a:highlight>
              </a:rPr>
              <a:t>Test_Branch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main</a:t>
            </a:r>
            <a:endParaRPr lang="de-DE" sz="120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Info:</a:t>
            </a:r>
          </a:p>
          <a:p>
            <a:r>
              <a:rPr lang="de-DE" sz="1200" b="0" dirty="0" err="1">
                <a:solidFill>
                  <a:srgbClr val="595959"/>
                </a:solidFill>
              </a:rPr>
              <a:t>Merging</a:t>
            </a:r>
            <a:r>
              <a:rPr lang="de-DE" sz="1200" b="0" dirty="0">
                <a:solidFill>
                  <a:srgbClr val="595959"/>
                </a:solidFill>
              </a:rPr>
              <a:t> ist </a:t>
            </a:r>
            <a:r>
              <a:rPr lang="de-DE" sz="1200" dirty="0">
                <a:solidFill>
                  <a:srgbClr val="595959"/>
                </a:solidFill>
              </a:rPr>
              <a:t>kein destruktiver </a:t>
            </a:r>
            <a:r>
              <a:rPr lang="de-DE" sz="1200" b="0" dirty="0">
                <a:solidFill>
                  <a:srgbClr val="595959"/>
                </a:solidFill>
              </a:rPr>
              <a:t>Vorgang. Die vorhanden </a:t>
            </a:r>
            <a:r>
              <a:rPr lang="de-DE" sz="1200" b="0" dirty="0" err="1">
                <a:solidFill>
                  <a:srgbClr val="595959"/>
                </a:solidFill>
              </a:rPr>
              <a:t>Branches</a:t>
            </a:r>
            <a:r>
              <a:rPr lang="de-DE" sz="1200" b="0" dirty="0">
                <a:solidFill>
                  <a:srgbClr val="595959"/>
                </a:solidFill>
              </a:rPr>
              <a:t> werden in keiner Weise geändert. 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Dadurch werden die Tücken des </a:t>
            </a:r>
            <a:r>
              <a:rPr lang="de-DE" sz="1200" b="0" dirty="0" err="1">
                <a:solidFill>
                  <a:srgbClr val="595959"/>
                </a:solidFill>
              </a:rPr>
              <a:t>Rebasing</a:t>
            </a:r>
            <a:r>
              <a:rPr lang="de-DE" sz="1200" b="0" dirty="0">
                <a:solidFill>
                  <a:srgbClr val="595959"/>
                </a:solidFill>
              </a:rPr>
              <a:t> umgangen. </a:t>
            </a:r>
          </a:p>
          <a:p>
            <a:r>
              <a:rPr lang="de-DE" sz="1200" b="0" u="sng" dirty="0">
                <a:solidFill>
                  <a:srgbClr val="595959"/>
                </a:solidFill>
              </a:rPr>
              <a:t>NACHTEIL:</a:t>
            </a:r>
            <a:r>
              <a:rPr lang="de-DE" sz="1200" b="0" dirty="0">
                <a:solidFill>
                  <a:srgbClr val="595959"/>
                </a:solidFill>
              </a:rPr>
              <a:t> Es wird jeweils ein Commit erzeugt. Die </a:t>
            </a:r>
            <a:r>
              <a:rPr lang="de-DE" sz="1200" b="0" dirty="0" err="1">
                <a:solidFill>
                  <a:srgbClr val="595959"/>
                </a:solidFill>
              </a:rPr>
              <a:t>History</a:t>
            </a:r>
            <a:r>
              <a:rPr lang="de-DE" sz="1200" b="0" dirty="0">
                <a:solidFill>
                  <a:srgbClr val="595959"/>
                </a:solidFill>
              </a:rPr>
              <a:t> wird unübersichtlicher wenn viele </a:t>
            </a:r>
            <a:r>
              <a:rPr lang="de-DE" sz="1200" b="0" dirty="0" err="1">
                <a:solidFill>
                  <a:srgbClr val="595959"/>
                </a:solidFill>
              </a:rPr>
              <a:t>Merges</a:t>
            </a:r>
            <a:r>
              <a:rPr lang="de-DE" sz="1200" b="0" dirty="0">
                <a:solidFill>
                  <a:srgbClr val="595959"/>
                </a:solidFill>
              </a:rPr>
              <a:t> passieren.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dirty="0" err="1">
                <a:latin typeface="Source Sans Pro" panose="020B0503030403020204" pitchFamily="34" charset="0"/>
              </a:rPr>
              <a:t>Branches</a:t>
            </a:r>
            <a:endParaRPr lang="de-DE" altLang="de-DE" dirty="0">
              <a:latin typeface="Source Sans Pro" panose="020B0503030403020204" pitchFamily="34" charset="0"/>
            </a:endParaRP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4A9AE7E-F9F3-4B2F-8467-D3A4563165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253" y="1914252"/>
            <a:ext cx="2878372" cy="147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80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 err="1"/>
              <a:t>Merging</a:t>
            </a:r>
            <a:r>
              <a:rPr lang="de-DE" dirty="0"/>
              <a:t> von </a:t>
            </a:r>
            <a:r>
              <a:rPr lang="de-DE" dirty="0" err="1"/>
              <a:t>Branches</a:t>
            </a:r>
            <a:endParaRPr lang="de-DE" dirty="0"/>
          </a:p>
          <a:p>
            <a:r>
              <a:rPr lang="de-DE" sz="1200" dirty="0">
                <a:solidFill>
                  <a:srgbClr val="595959"/>
                </a:solidFill>
              </a:rPr>
              <a:t>Linux Befehle für Editor: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595959"/>
                </a:solidFill>
              </a:rPr>
              <a:t>press "</a:t>
            </a:r>
            <a:r>
              <a:rPr lang="en-US" sz="1200" b="0" dirty="0" err="1">
                <a:solidFill>
                  <a:srgbClr val="595959"/>
                </a:solidFill>
              </a:rPr>
              <a:t>i</a:t>
            </a:r>
            <a:r>
              <a:rPr lang="en-US" sz="1200" b="0" dirty="0">
                <a:solidFill>
                  <a:srgbClr val="595959"/>
                </a:solidFill>
              </a:rPr>
              <a:t>" (</a:t>
            </a:r>
            <a:r>
              <a:rPr lang="en-US" sz="1200" b="0" dirty="0" err="1">
                <a:solidFill>
                  <a:srgbClr val="595959"/>
                </a:solidFill>
              </a:rPr>
              <a:t>i</a:t>
            </a:r>
            <a:r>
              <a:rPr lang="en-US" sz="1200" b="0" dirty="0">
                <a:solidFill>
                  <a:srgbClr val="595959"/>
                </a:solidFill>
              </a:rPr>
              <a:t> for insert)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595959"/>
                </a:solidFill>
              </a:rPr>
              <a:t>write your merge message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595959"/>
                </a:solidFill>
              </a:rPr>
              <a:t>press "esc" (escape)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595959"/>
                </a:solidFill>
              </a:rPr>
              <a:t>write ":</a:t>
            </a:r>
            <a:r>
              <a:rPr lang="en-US" sz="1200" b="0" dirty="0" err="1">
                <a:solidFill>
                  <a:srgbClr val="595959"/>
                </a:solidFill>
              </a:rPr>
              <a:t>wq</a:t>
            </a:r>
            <a:r>
              <a:rPr lang="en-US" sz="1200" b="0" dirty="0">
                <a:solidFill>
                  <a:srgbClr val="595959"/>
                </a:solidFill>
              </a:rPr>
              <a:t>" (write &amp; quit)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595959"/>
                </a:solidFill>
              </a:rPr>
              <a:t>then press enter</a:t>
            </a: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dirty="0" err="1">
                <a:latin typeface="Source Sans Pro" panose="020B0503030403020204" pitchFamily="34" charset="0"/>
              </a:rPr>
              <a:t>Branches</a:t>
            </a:r>
            <a:endParaRPr lang="de-DE" altLang="de-DE" dirty="0">
              <a:latin typeface="Source Sans Pro" panose="020B0503030403020204" pitchFamily="34" charset="0"/>
            </a:endParaRP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3194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E83D164-CCCB-445C-BD77-E32C99580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788" y="3085292"/>
            <a:ext cx="3217838" cy="1915965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 err="1"/>
              <a:t>Rebasing</a:t>
            </a:r>
            <a:r>
              <a:rPr lang="de-DE" dirty="0"/>
              <a:t> von </a:t>
            </a:r>
            <a:r>
              <a:rPr lang="de-DE" dirty="0" err="1"/>
              <a:t>Branches</a:t>
            </a:r>
            <a:endParaRPr lang="de-DE" dirty="0"/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checkout </a:t>
            </a:r>
            <a:r>
              <a:rPr lang="en-US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&lt;</a:t>
            </a:r>
            <a:r>
              <a:rPr lang="en-US" sz="1200" b="0" dirty="0" err="1">
                <a:solidFill>
                  <a:srgbClr val="0070C0"/>
                </a:solidFill>
                <a:highlight>
                  <a:srgbClr val="FFFF00"/>
                </a:highlight>
              </a:rPr>
              <a:t>Branchname</a:t>
            </a:r>
            <a:r>
              <a:rPr lang="en-US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&gt;</a:t>
            </a: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rebase </a:t>
            </a:r>
            <a:r>
              <a:rPr lang="en-US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main</a:t>
            </a: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Beschreibung: </a:t>
            </a:r>
          </a:p>
          <a:p>
            <a:r>
              <a:rPr lang="de-DE" sz="1200" b="0" dirty="0" err="1">
                <a:solidFill>
                  <a:srgbClr val="595959"/>
                </a:solidFill>
              </a:rPr>
              <a:t>Rebase</a:t>
            </a:r>
            <a:r>
              <a:rPr lang="de-DE" sz="1200" b="0" dirty="0">
                <a:solidFill>
                  <a:srgbClr val="595959"/>
                </a:solidFill>
              </a:rPr>
              <a:t> hängt unsere Branch an die aktuelle Main Funktion (</a:t>
            </a:r>
            <a:r>
              <a:rPr lang="de-DE" sz="1200" b="0" dirty="0" err="1">
                <a:solidFill>
                  <a:srgbClr val="595959"/>
                </a:solidFill>
              </a:rPr>
              <a:t>linearerisierung</a:t>
            </a:r>
            <a:r>
              <a:rPr lang="de-DE" sz="1200" b="0" dirty="0">
                <a:solidFill>
                  <a:srgbClr val="595959"/>
                </a:solidFill>
              </a:rPr>
              <a:t>)</a:t>
            </a: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Achtung: 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Beim </a:t>
            </a:r>
            <a:r>
              <a:rPr lang="de-DE" sz="1200" b="0" dirty="0" err="1">
                <a:solidFill>
                  <a:srgbClr val="595959"/>
                </a:solidFill>
              </a:rPr>
              <a:t>Rebasing</a:t>
            </a:r>
            <a:r>
              <a:rPr lang="de-DE" sz="1200" b="0" dirty="0">
                <a:solidFill>
                  <a:srgbClr val="595959"/>
                </a:solidFill>
              </a:rPr>
              <a:t> kann wenn man nicht aufpasst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unser Remote Repository zerstört werden !</a:t>
            </a: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Tipp:</a:t>
            </a:r>
          </a:p>
          <a:p>
            <a:r>
              <a:rPr lang="de-DE" sz="1200" dirty="0">
                <a:solidFill>
                  <a:srgbClr val="595959"/>
                </a:solidFill>
                <a:hlinkClick r:id="rId3"/>
              </a:rPr>
              <a:t>Goldene Regel des </a:t>
            </a:r>
            <a:r>
              <a:rPr lang="de-DE" sz="1200" dirty="0" err="1">
                <a:solidFill>
                  <a:srgbClr val="595959"/>
                </a:solidFill>
                <a:hlinkClick r:id="rId3"/>
              </a:rPr>
              <a:t>Rebasing</a:t>
            </a:r>
            <a:endParaRPr lang="de-DE" sz="1200" dirty="0">
              <a:solidFill>
                <a:srgbClr val="595959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dirty="0" err="1">
                <a:latin typeface="Source Sans Pro" panose="020B0503030403020204" pitchFamily="34" charset="0"/>
              </a:rPr>
              <a:t>Branches</a:t>
            </a:r>
            <a:endParaRPr lang="de-DE" altLang="de-DE" dirty="0">
              <a:latin typeface="Source Sans Pro" panose="020B0503030403020204" pitchFamily="34" charset="0"/>
            </a:endParaRP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27</a:t>
            </a:fld>
            <a:endParaRPr lang="de-DE" alt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9621589-7C5F-47DA-A791-315D1BCDB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7222" y="700168"/>
            <a:ext cx="3423967" cy="1960221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54A0D4-AB42-44B4-BF99-55005DBE5856}"/>
              </a:ext>
            </a:extLst>
          </p:cNvPr>
          <p:cNvCxnSpPr/>
          <p:nvPr/>
        </p:nvCxnSpPr>
        <p:spPr bwMode="auto">
          <a:xfrm>
            <a:off x="6519205" y="2760558"/>
            <a:ext cx="0" cy="58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68802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Löschen von </a:t>
            </a:r>
            <a:r>
              <a:rPr lang="de-DE" dirty="0" err="1"/>
              <a:t>Branches</a:t>
            </a:r>
            <a:endParaRPr lang="de-DE" dirty="0"/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branch -D </a:t>
            </a:r>
            <a:r>
              <a:rPr lang="en-US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&lt;</a:t>
            </a:r>
            <a:r>
              <a:rPr lang="en-US" sz="1200" b="0" dirty="0" err="1">
                <a:solidFill>
                  <a:srgbClr val="0070C0"/>
                </a:solidFill>
                <a:highlight>
                  <a:srgbClr val="FFFF00"/>
                </a:highlight>
              </a:rPr>
              <a:t>Branchname</a:t>
            </a:r>
            <a:r>
              <a:rPr lang="en-US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&gt;</a:t>
            </a:r>
            <a:r>
              <a:rPr lang="en-US" sz="1200" b="0" dirty="0">
                <a:solidFill>
                  <a:srgbClr val="0070C0"/>
                </a:solidFill>
              </a:rPr>
              <a:t> </a:t>
            </a:r>
            <a:r>
              <a:rPr lang="en-US" sz="1200" b="0" dirty="0">
                <a:solidFill>
                  <a:srgbClr val="595959"/>
                </a:solidFill>
              </a:rPr>
              <a:t># </a:t>
            </a:r>
            <a:r>
              <a:rPr lang="en-US" sz="1200" b="0" dirty="0" err="1">
                <a:solidFill>
                  <a:srgbClr val="595959"/>
                </a:solidFill>
              </a:rPr>
              <a:t>Löschen</a:t>
            </a:r>
            <a:r>
              <a:rPr lang="en-US" sz="1200" b="0" dirty="0">
                <a:solidFill>
                  <a:srgbClr val="595959"/>
                </a:solidFill>
              </a:rPr>
              <a:t> des </a:t>
            </a:r>
            <a:r>
              <a:rPr lang="en-US" sz="1200" b="0" dirty="0" err="1">
                <a:solidFill>
                  <a:srgbClr val="595959"/>
                </a:solidFill>
              </a:rPr>
              <a:t>lokalen</a:t>
            </a:r>
            <a:r>
              <a:rPr lang="en-US" sz="1200" b="0" dirty="0">
                <a:solidFill>
                  <a:srgbClr val="595959"/>
                </a:solidFill>
              </a:rPr>
              <a:t> Branches</a:t>
            </a: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push origin </a:t>
            </a:r>
            <a:r>
              <a:rPr lang="en-US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:&lt;</a:t>
            </a:r>
            <a:r>
              <a:rPr lang="en-US" sz="1200" b="0" dirty="0" err="1">
                <a:solidFill>
                  <a:srgbClr val="0070C0"/>
                </a:solidFill>
                <a:highlight>
                  <a:srgbClr val="FFFF00"/>
                </a:highlight>
              </a:rPr>
              <a:t>Branchname</a:t>
            </a:r>
            <a:r>
              <a:rPr lang="en-US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&gt;</a:t>
            </a: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Info: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Um </a:t>
            </a:r>
            <a:r>
              <a:rPr lang="de-DE" sz="1200" b="0" dirty="0" err="1">
                <a:solidFill>
                  <a:srgbClr val="595959"/>
                </a:solidFill>
              </a:rPr>
              <a:t>Branches</a:t>
            </a:r>
            <a:r>
              <a:rPr lang="de-DE" sz="1200" b="0" dirty="0">
                <a:solidFill>
                  <a:srgbClr val="595959"/>
                </a:solidFill>
              </a:rPr>
              <a:t> lokal und auf Serverseite zu löschen müssen beide Befehle ausgeführt werden !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dirty="0" err="1">
                <a:latin typeface="Source Sans Pro" panose="020B0503030403020204" pitchFamily="34" charset="0"/>
              </a:rPr>
              <a:t>Branches</a:t>
            </a:r>
            <a:endParaRPr lang="de-DE" altLang="de-DE" dirty="0">
              <a:latin typeface="Source Sans Pro" panose="020B0503030403020204" pitchFamily="34" charset="0"/>
            </a:endParaRP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28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93517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5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altLang="de-DE" dirty="0">
                <a:latin typeface="Source Sans Pro" panose="020B0503030403020204" pitchFamily="34" charset="0"/>
              </a:rPr>
              <a:t>Workflow Beispiel</a:t>
            </a:r>
            <a:endParaRPr 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3818730-6CD2-46F6-BBB4-2A04F5A95EDF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29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119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altLang="de-DE" dirty="0">
                <a:latin typeface="Source Sans Pro" panose="020B0503030403020204" pitchFamily="34" charset="0"/>
              </a:rPr>
              <a:t>Intro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3818730-6CD2-46F6-BBB4-2A04F5A95EDF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4271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Standardablauf (Theorie)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err="1">
                <a:solidFill>
                  <a:srgbClr val="595959"/>
                </a:solidFill>
              </a:rPr>
              <a:t>Config</a:t>
            </a:r>
            <a:r>
              <a:rPr lang="de-DE" b="0" dirty="0">
                <a:solidFill>
                  <a:srgbClr val="595959"/>
                </a:solidFill>
              </a:rPr>
              <a:t> einrichten (nur allererstes mal)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rgbClr val="595959"/>
                </a:solidFill>
              </a:rPr>
              <a:t>Remote Repository klonen (</a:t>
            </a:r>
            <a:r>
              <a:rPr lang="de-DE" b="0" dirty="0" err="1">
                <a:solidFill>
                  <a:srgbClr val="595959"/>
                </a:solidFill>
              </a:rPr>
              <a:t>clone</a:t>
            </a:r>
            <a:r>
              <a:rPr lang="de-DE" b="0" dirty="0">
                <a:solidFill>
                  <a:srgbClr val="595959"/>
                </a:solidFill>
              </a:rPr>
              <a:t>) / aktualisieren  (pull)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rgbClr val="595959"/>
                </a:solidFill>
              </a:rPr>
              <a:t>Neue Branch eröffnen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rgbClr val="595959"/>
                </a:solidFill>
              </a:rPr>
              <a:t>Änderungen durchführen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rgbClr val="595959"/>
                </a:solidFill>
              </a:rPr>
              <a:t>Dateien in </a:t>
            </a:r>
            <a:r>
              <a:rPr lang="de-DE" b="0" dirty="0" err="1">
                <a:solidFill>
                  <a:srgbClr val="595959"/>
                </a:solidFill>
              </a:rPr>
              <a:t>Stagingbereich</a:t>
            </a:r>
            <a:r>
              <a:rPr lang="de-DE" b="0" dirty="0">
                <a:solidFill>
                  <a:srgbClr val="595959"/>
                </a:solidFill>
              </a:rPr>
              <a:t> schicken (</a:t>
            </a:r>
            <a:r>
              <a:rPr lang="de-DE" b="0" dirty="0" err="1">
                <a:solidFill>
                  <a:srgbClr val="595959"/>
                </a:solidFill>
              </a:rPr>
              <a:t>add</a:t>
            </a:r>
            <a:r>
              <a:rPr lang="de-DE" b="0" dirty="0">
                <a:solidFill>
                  <a:srgbClr val="595959"/>
                </a:solidFill>
              </a:rPr>
              <a:t>) und bestätigen (</a:t>
            </a:r>
            <a:r>
              <a:rPr lang="de-DE" b="0" dirty="0" err="1">
                <a:solidFill>
                  <a:srgbClr val="595959"/>
                </a:solidFill>
              </a:rPr>
              <a:t>commit</a:t>
            </a:r>
            <a:r>
              <a:rPr lang="de-DE" b="0" dirty="0">
                <a:solidFill>
                  <a:srgbClr val="595959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err="1">
                <a:solidFill>
                  <a:srgbClr val="595959"/>
                </a:solidFill>
              </a:rPr>
              <a:t>Merge</a:t>
            </a:r>
            <a:r>
              <a:rPr lang="de-DE" b="0" dirty="0">
                <a:solidFill>
                  <a:srgbClr val="595959"/>
                </a:solidFill>
              </a:rPr>
              <a:t> der neuen Branch in main-Branch (</a:t>
            </a:r>
            <a:r>
              <a:rPr lang="de-DE" b="0" dirty="0" err="1">
                <a:solidFill>
                  <a:srgbClr val="595959"/>
                </a:solidFill>
              </a:rPr>
              <a:t>merge</a:t>
            </a:r>
            <a:r>
              <a:rPr lang="de-DE" b="0" dirty="0">
                <a:solidFill>
                  <a:srgbClr val="595959"/>
                </a:solidFill>
              </a:rPr>
              <a:t> oder </a:t>
            </a:r>
            <a:r>
              <a:rPr lang="de-DE" b="0" dirty="0" err="1">
                <a:solidFill>
                  <a:srgbClr val="595959"/>
                </a:solidFill>
              </a:rPr>
              <a:t>rebase</a:t>
            </a:r>
            <a:r>
              <a:rPr lang="de-DE" b="0" dirty="0">
                <a:solidFill>
                  <a:srgbClr val="595959"/>
                </a:solidFill>
              </a:rPr>
              <a:t>-Methode)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rgbClr val="595959"/>
                </a:solidFill>
              </a:rPr>
              <a:t>Lokale Repository auf Server speichern (push)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dirty="0">
                <a:latin typeface="Source Sans Pro" panose="020B0503030403020204" pitchFamily="34" charset="0"/>
              </a:rPr>
              <a:t>Workflow Beispiel </a:t>
            </a:r>
            <a:endParaRPr lang="de-DE" altLang="de-DE" dirty="0">
              <a:latin typeface="Source Sans Pro" panose="020B0503030403020204" pitchFamily="34" charset="0"/>
            </a:endParaRP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30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47368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Standardablauf (Praxis)</a:t>
            </a:r>
            <a:r>
              <a:rPr lang="de-DE" sz="800" b="0" dirty="0">
                <a:solidFill>
                  <a:srgbClr val="595959"/>
                </a:solidFill>
              </a:rPr>
              <a:t>	</a:t>
            </a:r>
            <a:endParaRPr lang="de-DE" sz="800" dirty="0">
              <a:solidFill>
                <a:srgbClr val="595959"/>
              </a:solidFill>
            </a:endParaRPr>
          </a:p>
          <a:p>
            <a:r>
              <a:rPr lang="de-DE" sz="800" dirty="0">
                <a:solidFill>
                  <a:srgbClr val="595959"/>
                </a:solidFill>
              </a:rPr>
              <a:t># ------------Repository klonen/aktualisieren-----------</a:t>
            </a: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clone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>
                <a:solidFill>
                  <a:srgbClr val="595959"/>
                </a:solidFill>
                <a:hlinkClick r:id="rId2"/>
              </a:rPr>
              <a:t>https://github.com/daltdoerfer/HOW-TO-GIT.git</a:t>
            </a:r>
            <a:r>
              <a:rPr lang="de-DE" sz="800" b="0" dirty="0">
                <a:solidFill>
                  <a:srgbClr val="595959"/>
                </a:solidFill>
              </a:rPr>
              <a:t>  </a:t>
            </a:r>
          </a:p>
          <a:p>
            <a:r>
              <a:rPr lang="de-DE" sz="800" dirty="0">
                <a:solidFill>
                  <a:srgbClr val="595959"/>
                </a:solidFill>
              </a:rPr>
              <a:t>ODER  </a:t>
            </a: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pull </a:t>
            </a:r>
            <a:r>
              <a:rPr lang="de-DE" sz="800" b="0" dirty="0">
                <a:solidFill>
                  <a:srgbClr val="595959"/>
                </a:solidFill>
                <a:hlinkClick r:id="rId2"/>
              </a:rPr>
              <a:t>https://github.com/daltdoerfer/HOW-TO-GIT.git</a:t>
            </a:r>
            <a:endParaRPr lang="de-DE" sz="800" b="0" dirty="0">
              <a:solidFill>
                <a:srgbClr val="595959"/>
              </a:solidFill>
            </a:endParaRPr>
          </a:p>
          <a:p>
            <a:r>
              <a:rPr lang="de-DE" sz="800" dirty="0">
                <a:solidFill>
                  <a:srgbClr val="595959"/>
                </a:solidFill>
              </a:rPr>
              <a:t>#---------Neue Branch erstellen-------------</a:t>
            </a: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checkout</a:t>
            </a:r>
            <a:r>
              <a:rPr lang="de-DE" sz="800" b="0" dirty="0">
                <a:solidFill>
                  <a:srgbClr val="595959"/>
                </a:solidFill>
              </a:rPr>
              <a:t> -b </a:t>
            </a:r>
            <a:r>
              <a:rPr lang="de-DE" sz="800" b="0" dirty="0" err="1">
                <a:solidFill>
                  <a:srgbClr val="595959"/>
                </a:solidFill>
              </a:rPr>
              <a:t>Test_Branch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</a:p>
          <a:p>
            <a:r>
              <a:rPr lang="de-DE" sz="800" dirty="0">
                <a:solidFill>
                  <a:srgbClr val="595959"/>
                </a:solidFill>
              </a:rPr>
              <a:t>#---------Branch Änderung 1------------</a:t>
            </a: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status</a:t>
            </a:r>
            <a:endParaRPr lang="de-DE" sz="800" b="0" dirty="0">
              <a:solidFill>
                <a:srgbClr val="595959"/>
              </a:solidFill>
            </a:endParaRP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add</a:t>
            </a:r>
            <a:r>
              <a:rPr lang="de-DE" sz="800" b="0" dirty="0">
                <a:solidFill>
                  <a:srgbClr val="595959"/>
                </a:solidFill>
              </a:rPr>
              <a:t> .</a:t>
            </a: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commit</a:t>
            </a:r>
            <a:r>
              <a:rPr lang="de-DE" sz="800" b="0" dirty="0">
                <a:solidFill>
                  <a:srgbClr val="595959"/>
                </a:solidFill>
              </a:rPr>
              <a:t> -a -m "Branch Änderung 1"</a:t>
            </a: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status</a:t>
            </a:r>
            <a:endParaRPr lang="de-DE" sz="800" b="0" dirty="0">
              <a:solidFill>
                <a:srgbClr val="595959"/>
              </a:solidFill>
            </a:endParaRPr>
          </a:p>
          <a:p>
            <a:r>
              <a:rPr lang="de-DE" sz="800" dirty="0">
                <a:solidFill>
                  <a:srgbClr val="595959"/>
                </a:solidFill>
              </a:rPr>
              <a:t>#---------Main Änderung 1------------</a:t>
            </a: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checkout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main</a:t>
            </a:r>
            <a:endParaRPr lang="de-DE" sz="800" b="0" dirty="0">
              <a:solidFill>
                <a:srgbClr val="595959"/>
              </a:solidFill>
            </a:endParaRP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add</a:t>
            </a:r>
            <a:r>
              <a:rPr lang="de-DE" sz="800" b="0" dirty="0">
                <a:solidFill>
                  <a:srgbClr val="595959"/>
                </a:solidFill>
              </a:rPr>
              <a:t> .</a:t>
            </a: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commit</a:t>
            </a:r>
            <a:r>
              <a:rPr lang="de-DE" sz="800" b="0" dirty="0">
                <a:solidFill>
                  <a:srgbClr val="595959"/>
                </a:solidFill>
              </a:rPr>
              <a:t> -a -m "Main Branch Update"</a:t>
            </a:r>
          </a:p>
          <a:p>
            <a:r>
              <a:rPr lang="de-DE" sz="800" dirty="0">
                <a:solidFill>
                  <a:srgbClr val="595959"/>
                </a:solidFill>
              </a:rPr>
              <a:t>#---------</a:t>
            </a:r>
            <a:r>
              <a:rPr lang="de-DE" sz="800" dirty="0" err="1">
                <a:solidFill>
                  <a:srgbClr val="595959"/>
                </a:solidFill>
              </a:rPr>
              <a:t>Merge</a:t>
            </a:r>
            <a:r>
              <a:rPr lang="de-DE" sz="800" dirty="0">
                <a:solidFill>
                  <a:srgbClr val="595959"/>
                </a:solidFill>
              </a:rPr>
              <a:t> Branch Änderung 1 </a:t>
            </a:r>
            <a:r>
              <a:rPr lang="de-DE" sz="800" dirty="0" err="1">
                <a:solidFill>
                  <a:srgbClr val="595959"/>
                </a:solidFill>
              </a:rPr>
              <a:t>into</a:t>
            </a:r>
            <a:r>
              <a:rPr lang="de-DE" sz="800" dirty="0">
                <a:solidFill>
                  <a:srgbClr val="595959"/>
                </a:solidFill>
              </a:rPr>
              <a:t> main------------</a:t>
            </a: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checkout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Test_Branch</a:t>
            </a:r>
            <a:endParaRPr lang="de-DE" sz="800" b="0" dirty="0">
              <a:solidFill>
                <a:srgbClr val="595959"/>
              </a:solidFill>
            </a:endParaRP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merge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Test_Branch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main</a:t>
            </a:r>
            <a:r>
              <a:rPr lang="de-DE" sz="800" b="0" dirty="0">
                <a:solidFill>
                  <a:srgbClr val="595959"/>
                </a:solidFill>
              </a:rPr>
              <a:t> 	</a:t>
            </a:r>
          </a:p>
          <a:p>
            <a:r>
              <a:rPr lang="de-DE" sz="800" dirty="0">
                <a:solidFill>
                  <a:srgbClr val="595959"/>
                </a:solidFill>
              </a:rPr>
              <a:t>#---------Push der Repository auf Server------------------</a:t>
            </a: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push </a:t>
            </a:r>
            <a:r>
              <a:rPr lang="de-DE" sz="800" b="0" dirty="0" err="1">
                <a:solidFill>
                  <a:srgbClr val="595959"/>
                </a:solidFill>
              </a:rPr>
              <a:t>origin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main</a:t>
            </a:r>
            <a:endParaRPr lang="de-DE" sz="800" b="0" dirty="0">
              <a:solidFill>
                <a:srgbClr val="595959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dirty="0">
                <a:latin typeface="Source Sans Pro" panose="020B0503030403020204" pitchFamily="34" charset="0"/>
              </a:rPr>
              <a:t>Workflow Beispiel </a:t>
            </a:r>
            <a:endParaRPr lang="de-DE" altLang="de-DE" dirty="0">
              <a:latin typeface="Source Sans Pro" panose="020B0503030403020204" pitchFamily="34" charset="0"/>
            </a:endParaRP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31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84113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Conflicts</a:t>
            </a:r>
            <a:endParaRPr lang="de-DE" dirty="0"/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Info: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dirty="0">
                <a:latin typeface="Source Sans Pro" panose="020B0503030403020204" pitchFamily="34" charset="0"/>
              </a:rPr>
              <a:t>Workflow Beispiel </a:t>
            </a:r>
            <a:endParaRPr lang="de-DE" altLang="de-DE" dirty="0">
              <a:latin typeface="Source Sans Pro" panose="020B0503030403020204" pitchFamily="34" charset="0"/>
            </a:endParaRP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32</a:t>
            </a:fld>
            <a:endParaRPr lang="de-DE" alt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FBD79FC-0AD6-488F-9F6B-28DABD475C4C}"/>
              </a:ext>
            </a:extLst>
          </p:cNvPr>
          <p:cNvSpPr txBox="1"/>
          <p:nvPr/>
        </p:nvSpPr>
        <p:spPr>
          <a:xfrm rot="20422732">
            <a:off x="1338382" y="2305475"/>
            <a:ext cx="6134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0000"/>
                </a:solidFill>
                <a:highlight>
                  <a:srgbClr val="FFFF00"/>
                </a:highlight>
              </a:rPr>
              <a:t>UNDER CONSTRUCTION</a:t>
            </a:r>
          </a:p>
        </p:txBody>
      </p:sp>
    </p:spTree>
    <p:extLst>
      <p:ext uri="{BB962C8B-B14F-4D97-AF65-F5344CB8AC3E}">
        <p14:creationId xmlns:p14="http://schemas.microsoft.com/office/powerpoint/2010/main" val="1937384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 für Ihre Aufmerksamkeit!</a:t>
            </a:r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2"/>
          </p:nvPr>
        </p:nvSpPr>
        <p:spPr>
          <a:xfrm>
            <a:off x="7478714" y="5501677"/>
            <a:ext cx="752475" cy="149489"/>
          </a:xfrm>
        </p:spPr>
        <p:txBody>
          <a:bodyPr/>
          <a:lstStyle/>
          <a:p>
            <a:pPr>
              <a:defRPr/>
            </a:pPr>
            <a:fld id="{9A3286BA-1A60-495E-8C4D-42A17A78A3F7}" type="datetime1">
              <a:rPr lang="de-DE" altLang="de-DE" smtClean="0">
                <a:latin typeface="+mn-lt"/>
              </a:rPr>
              <a:t>08.09.2021</a:t>
            </a:fld>
            <a:endParaRPr lang="de-DE" altLang="de-DE" dirty="0">
              <a:latin typeface="+mn-lt"/>
            </a:endParaRP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48676" y="5504400"/>
            <a:ext cx="601663" cy="149489"/>
          </a:xfrm>
        </p:spPr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>
                <a:latin typeface="+mn-lt"/>
              </a:rPr>
              <a:pPr>
                <a:defRPr/>
              </a:pPr>
              <a:t>33</a:t>
            </a:fld>
            <a:endParaRPr lang="de-DE" alt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9560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b="0" dirty="0">
                <a:solidFill>
                  <a:srgbClr val="595959"/>
                </a:solidFill>
                <a:hlinkClick r:id="rId2"/>
              </a:rPr>
              <a:t>https://git-scm.com/book/de/v2/Git-Grundlagen-Mit-Remotes-arbeiten</a:t>
            </a:r>
          </a:p>
          <a:p>
            <a:r>
              <a:rPr lang="de-DE" sz="1200" b="0" dirty="0">
                <a:solidFill>
                  <a:srgbClr val="595959"/>
                </a:solidFill>
                <a:hlinkClick r:id="rId2"/>
              </a:rPr>
              <a:t>https://t3n.de/news/schneller-git-einstieg-befehle-1077761/</a:t>
            </a:r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b="0" dirty="0">
                <a:solidFill>
                  <a:srgbClr val="595959"/>
                </a:solidFill>
                <a:hlinkClick r:id="rId3"/>
              </a:rPr>
              <a:t>https://www.atlassian.com/de/git/tutorials/syncing/git-push</a:t>
            </a:r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b="0" dirty="0">
                <a:solidFill>
                  <a:srgbClr val="595959"/>
                </a:solidFill>
                <a:hlinkClick r:id="rId4"/>
              </a:rPr>
              <a:t>https://www.atlassian.com/de/git/tutorials/syncing/git-pull</a:t>
            </a:r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b="0" dirty="0">
                <a:solidFill>
                  <a:srgbClr val="595959"/>
                </a:solidFill>
                <a:hlinkClick r:id="rId5"/>
              </a:rPr>
              <a:t>https://www.atlassian.com/de/git/tutorials/merging-vs-rebasing</a:t>
            </a:r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b="0" dirty="0">
                <a:solidFill>
                  <a:srgbClr val="595959"/>
                </a:solidFill>
                <a:hlinkClick r:id="rId6"/>
              </a:rPr>
              <a:t>https://www.youtube.com/watch?v=1TNK-OkaelI</a:t>
            </a:r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b="0" dirty="0">
                <a:solidFill>
                  <a:srgbClr val="595959"/>
                </a:solidFill>
                <a:hlinkClick r:id="rId7"/>
              </a:rPr>
              <a:t>https://stackoverflow.com/questions/19085807/please-enter-a-commit-message-to-explain-why-this-merge-is-necessary-especially</a:t>
            </a:r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dirty="0">
                <a:latin typeface="Source Sans Pro" panose="020B0503030403020204" pitchFamily="34" charset="0"/>
              </a:rPr>
              <a:t>Quellen:</a:t>
            </a:r>
            <a:endParaRPr lang="de-DE" altLang="de-DE" dirty="0">
              <a:latin typeface="Source Sans Pro" panose="020B0503030403020204" pitchFamily="34" charset="0"/>
            </a:endParaRP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34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4321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35</a:t>
            </a:fld>
            <a:endParaRPr lang="de-DE" alt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359999" y="1214359"/>
            <a:ext cx="3718455" cy="1979999"/>
            <a:chOff x="324548" y="2024826"/>
            <a:chExt cx="3718455" cy="1979999"/>
          </a:xfrm>
        </p:grpSpPr>
        <p:sp>
          <p:nvSpPr>
            <p:cNvPr id="12" name="Textplatzhalter 10"/>
            <p:cNvSpPr>
              <a:spLocks/>
            </p:cNvSpPr>
            <p:nvPr/>
          </p:nvSpPr>
          <p:spPr bwMode="auto">
            <a:xfrm>
              <a:off x="324548" y="2024826"/>
              <a:ext cx="3718455" cy="19799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0" tIns="108000" rIns="108000" bIns="108000" anchor="t" anchorCtr="0"/>
            <a:lstStyle>
              <a:lvl1pPr marL="361950" indent="-361950" algn="ctr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/>
                <a:defRPr/>
              </a:pPr>
              <a:endParaRPr kumimoji="0" lang="de-DE" alt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Source Sans Pro" panose="020B0503030403020204" pitchFamily="34" charset="0"/>
                <a:cs typeface="Arial" pitchFamily="34" charset="0"/>
              </a:endParaRP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/>
                <a:defRPr/>
              </a:pPr>
              <a:r>
                <a:rPr lang="de-DE" altLang="de-DE" sz="900" kern="0" dirty="0">
                  <a:solidFill>
                    <a:srgbClr val="444444"/>
                  </a:solidFill>
                  <a:latin typeface="Source Sans Pro" panose="020B0503030403020204" pitchFamily="34" charset="0"/>
                </a:rPr>
                <a:t>M.Sc. Maschinenbau</a:t>
              </a:r>
              <a:endParaRPr kumimoji="0" lang="de-DE" alt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Source Sans Pro" panose="020B0503030403020204" pitchFamily="34" charset="0"/>
                <a:cs typeface="Arial" pitchFamily="34" charset="0"/>
              </a:endParaRP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/>
                <a:defRPr/>
              </a:pPr>
              <a:r>
                <a:rPr kumimoji="0" lang="de-DE" altLang="de-DE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Denis Altdörfer</a:t>
              </a: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/>
                <a:defRPr/>
              </a:pPr>
              <a:r>
                <a:rPr kumimoji="0" lang="de-DE" altLang="de-DE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Team Getriebe</a:t>
              </a: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/>
                <a:defRPr/>
              </a:pPr>
              <a:r>
                <a:rPr lang="de-DE" altLang="de-DE" sz="900" kern="0" dirty="0">
                  <a:solidFill>
                    <a:srgbClr val="444444"/>
                  </a:solidFill>
                  <a:latin typeface="Source Sans Pro" panose="020B0503030403020204" pitchFamily="34" charset="0"/>
                </a:rPr>
                <a:t>Antriebsentwickler</a:t>
              </a:r>
              <a:endParaRPr kumimoji="0" lang="de-DE" alt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Source Sans Pro" panose="020B0503030403020204" pitchFamily="34" charset="0"/>
                <a:cs typeface="Arial" pitchFamily="34" charset="0"/>
              </a:endParaRP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>
                  <a:tab pos="1431925" algn="l"/>
                </a:tabLst>
                <a:defRPr/>
              </a:pPr>
              <a:endParaRPr kumimoji="0" lang="de-DE" alt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Source Sans Pro" panose="020B0503030403020204" pitchFamily="34" charset="0"/>
                <a:cs typeface="Arial" pitchFamily="34" charset="0"/>
              </a:endParaRPr>
            </a:p>
            <a:p>
              <a:pPr lvl="0" algn="l" fontAlgn="auto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tabLst>
                  <a:tab pos="1524000" algn="l"/>
                </a:tabLst>
                <a:defRPr/>
              </a:pPr>
              <a:r>
                <a:rPr kumimoji="0" lang="de-DE" altLang="de-DE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APS-technology GmbH	</a:t>
              </a:r>
              <a:r>
                <a:rPr lang="de-DE" altLang="de-DE" sz="900" kern="0" dirty="0">
                  <a:solidFill>
                    <a:srgbClr val="444444"/>
                  </a:solidFill>
                  <a:latin typeface="Source Sans Pro" panose="020B0503030403020204" pitchFamily="34" charset="0"/>
                </a:rPr>
                <a:t>      Mobil </a:t>
              </a:r>
              <a:r>
                <a:rPr lang="de-DE" sz="900" kern="0" dirty="0">
                  <a:solidFill>
                    <a:srgbClr val="444444"/>
                  </a:solidFill>
                  <a:latin typeface="Source Sans Pro" panose="020B0503030403020204" pitchFamily="34" charset="0"/>
                </a:rPr>
                <a:t>+49 162 2342649 </a:t>
              </a:r>
              <a:endParaRPr lang="de-DE" altLang="de-DE" sz="900" kern="0" dirty="0">
                <a:solidFill>
                  <a:srgbClr val="444444"/>
                </a:solidFill>
                <a:latin typeface="Source Sans Pro" panose="020B0503030403020204" pitchFamily="34" charset="0"/>
              </a:endParaRPr>
            </a:p>
            <a:p>
              <a:pPr lvl="0" algn="l" fontAlgn="auto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tabLst>
                  <a:tab pos="1524000" algn="l"/>
                </a:tabLst>
                <a:defRPr/>
              </a:pPr>
              <a:r>
                <a:rPr lang="de-DE" altLang="de-DE" sz="900" kern="0" dirty="0">
                  <a:solidFill>
                    <a:srgbClr val="444444"/>
                  </a:solidFill>
                  <a:latin typeface="Source Sans Pro" panose="020B0503030403020204" pitchFamily="34" charset="0"/>
                </a:rPr>
                <a:t>Robert-Bosch-Straße 12	      </a:t>
              </a:r>
              <a:r>
                <a:rPr lang="de-DE" sz="900" kern="0" dirty="0">
                  <a:solidFill>
                    <a:srgbClr val="444444"/>
                  </a:solidFill>
                  <a:latin typeface="Source Sans Pro" panose="020B050303040302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denis.altdoerfer@aps-tech.de</a:t>
              </a:r>
              <a:endParaRPr lang="de-DE" altLang="de-DE" sz="900" kern="0" dirty="0">
                <a:solidFill>
                  <a:srgbClr val="444444"/>
                </a:solidFill>
                <a:latin typeface="Source Sans Pro" panose="020B0503030403020204" pitchFamily="34" charset="0"/>
              </a:endParaRP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24000" algn="l"/>
                </a:tabLst>
                <a:defRPr/>
              </a:pPr>
              <a:r>
                <a:rPr lang="de-DE" sz="900" kern="0" dirty="0">
                  <a:solidFill>
                    <a:srgbClr val="444444"/>
                  </a:solidFill>
                  <a:latin typeface="Source Sans Pro" panose="020B0503030403020204" pitchFamily="34" charset="0"/>
                </a:rPr>
                <a:t>D-74321  Bietigheim-Bissingen	      </a:t>
              </a:r>
              <a:r>
                <a:rPr lang="de-DE" altLang="de-DE" sz="900" kern="0" dirty="0">
                  <a:solidFill>
                    <a:srgbClr val="444444"/>
                  </a:solidFill>
                  <a:latin typeface="Source Sans Pro" panose="020B0503030403020204" pitchFamily="34" charset="0"/>
                </a:rPr>
                <a:t>www.aps-tech.de</a:t>
              </a:r>
            </a:p>
          </p:txBody>
        </p:sp>
        <p:sp>
          <p:nvSpPr>
            <p:cNvPr id="13" name="Rechteck 12"/>
            <p:cNvSpPr>
              <a:spLocks/>
            </p:cNvSpPr>
            <p:nvPr/>
          </p:nvSpPr>
          <p:spPr bwMode="auto">
            <a:xfrm>
              <a:off x="324549" y="2198396"/>
              <a:ext cx="3459163" cy="1665514"/>
            </a:xfrm>
            <a:prstGeom prst="rect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Source Sans Pro" panose="020B0503030403020204" pitchFamily="34" charset="0"/>
                <a:cs typeface="Arial" charset="0"/>
              </a:endParaRPr>
            </a:p>
          </p:txBody>
        </p:sp>
      </p:grpSp>
      <p:pic>
        <p:nvPicPr>
          <p:cNvPr id="14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0461" y="1453243"/>
            <a:ext cx="1267943" cy="448551"/>
          </a:xfrm>
          <a:prstGeom prst="rect">
            <a:avLst/>
          </a:prstGeom>
        </p:spPr>
      </p:pic>
      <p:grpSp>
        <p:nvGrpSpPr>
          <p:cNvPr id="15" name="Gruppieren 14"/>
          <p:cNvGrpSpPr/>
          <p:nvPr/>
        </p:nvGrpSpPr>
        <p:grpSpPr>
          <a:xfrm>
            <a:off x="359999" y="3194358"/>
            <a:ext cx="3718455" cy="1979999"/>
            <a:chOff x="324548" y="2024826"/>
            <a:chExt cx="3718455" cy="1979999"/>
          </a:xfrm>
        </p:grpSpPr>
        <p:sp>
          <p:nvSpPr>
            <p:cNvPr id="16" name="Textplatzhalter 10"/>
            <p:cNvSpPr>
              <a:spLocks/>
            </p:cNvSpPr>
            <p:nvPr/>
          </p:nvSpPr>
          <p:spPr bwMode="auto">
            <a:xfrm>
              <a:off x="324548" y="2024826"/>
              <a:ext cx="3718455" cy="19799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0" tIns="108000" rIns="108000" bIns="108000" anchor="t" anchorCtr="0"/>
            <a:lstStyle>
              <a:lvl1pPr marL="361950" indent="-361950" algn="ctr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/>
                <a:defRPr/>
              </a:pPr>
              <a:endParaRPr kumimoji="0" lang="de-DE" alt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Source Sans Pro" panose="020B0503030403020204" pitchFamily="34" charset="0"/>
                <a:cs typeface="Arial" pitchFamily="34" charset="0"/>
              </a:endParaRP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/>
                <a:defRPr/>
              </a:pPr>
              <a:r>
                <a:rPr kumimoji="0" lang="de-DE" altLang="de-DE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Titel</a:t>
              </a: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/>
                <a:defRPr/>
              </a:pPr>
              <a:r>
                <a:rPr kumimoji="0" lang="de-DE" altLang="de-DE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Vorname Nachname</a:t>
              </a: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/>
                <a:defRPr/>
              </a:pPr>
              <a:r>
                <a:rPr kumimoji="0" lang="de-DE" altLang="de-DE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Abteilung</a:t>
              </a: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/>
                <a:defRPr/>
              </a:pPr>
              <a:r>
                <a:rPr kumimoji="0" lang="de-DE" altLang="de-DE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Funktion</a:t>
              </a: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>
                  <a:tab pos="1431925" algn="l"/>
                </a:tabLst>
                <a:defRPr/>
              </a:pPr>
              <a:endParaRPr kumimoji="0" lang="de-DE" alt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Source Sans Pro" panose="020B0503030403020204" pitchFamily="34" charset="0"/>
                <a:cs typeface="Arial" pitchFamily="34" charset="0"/>
              </a:endParaRP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24000" algn="l"/>
                </a:tabLst>
                <a:defRPr/>
              </a:pPr>
              <a:r>
                <a:rPr kumimoji="0" lang="de-DE" altLang="de-DE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APS-technology GmbH	      Mobil +49 1xx </a:t>
              </a:r>
              <a:r>
                <a:rPr kumimoji="0" lang="de-DE" altLang="de-DE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xxxx</a:t>
              </a:r>
              <a:r>
                <a:rPr kumimoji="0" lang="de-DE" altLang="de-DE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 xxx</a:t>
              </a: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24000" algn="l"/>
                </a:tabLst>
                <a:defRPr/>
              </a:pPr>
              <a:r>
                <a:rPr kumimoji="0" lang="de-DE" altLang="de-DE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Robert-Bosch-Straße 12	      vorname.nachname@aps-tech.de</a:t>
              </a: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24000" algn="l"/>
                </a:tabLst>
                <a:defRPr/>
              </a:pPr>
              <a:r>
                <a:rPr kumimoji="0" lang="de-DE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D-74321  Bietigheim-Bissingen	      </a:t>
              </a:r>
              <a:r>
                <a:rPr kumimoji="0" lang="de-DE" altLang="de-DE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www.aps-tech.de</a:t>
              </a:r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 bwMode="auto">
            <a:xfrm>
              <a:off x="324549" y="2198396"/>
              <a:ext cx="3459163" cy="1665514"/>
            </a:xfrm>
            <a:prstGeom prst="rect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Source Sans Pro" panose="020B0503030403020204" pitchFamily="34" charset="0"/>
                <a:cs typeface="Arial" charset="0"/>
              </a:endParaRPr>
            </a:p>
          </p:txBody>
        </p:sp>
      </p:grpSp>
      <p:pic>
        <p:nvPicPr>
          <p:cNvPr id="18" name="Grafik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0461" y="3433242"/>
            <a:ext cx="1267943" cy="44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71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Überschrift in SOURCE SANS PRO, einzeilig, Schriftgröße 14pt, fett</a:t>
            </a:r>
          </a:p>
          <a:p>
            <a:r>
              <a:rPr lang="de-DE" dirty="0"/>
              <a:t>Richtlinien </a:t>
            </a:r>
          </a:p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de-DE" sz="1200" b="0" dirty="0">
                <a:solidFill>
                  <a:srgbClr val="595959"/>
                </a:solidFill>
              </a:rPr>
              <a:t>Standardschrift: SOURCE SANS PRO, 12pt, RGB 89, 89, 89</a:t>
            </a:r>
          </a:p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de-DE" sz="1200" b="0" dirty="0">
                <a:solidFill>
                  <a:srgbClr val="595959"/>
                </a:solidFill>
              </a:rPr>
              <a:t>Auszeichnungen: fett oder Großbuchstaben</a:t>
            </a:r>
          </a:p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de-DE" sz="1200" b="0" dirty="0">
                <a:solidFill>
                  <a:srgbClr val="595959"/>
                </a:solidFill>
              </a:rPr>
              <a:t>Schriftgröße nicht kleiner als 8pt, wünschenswert 12pt im Fließtext</a:t>
            </a:r>
          </a:p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de-DE" sz="1200" b="0" dirty="0">
                <a:solidFill>
                  <a:srgbClr val="595959"/>
                </a:solidFill>
              </a:rPr>
              <a:t>Zeilenabstand ist mit 1,5 Zeilen zu wählen</a:t>
            </a:r>
          </a:p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de-DE" sz="1200" b="0" dirty="0">
                <a:solidFill>
                  <a:srgbClr val="595959"/>
                </a:solidFill>
              </a:rPr>
              <a:t>Komplexere Präsentationen in mehrere Kapitel unterteilen</a:t>
            </a:r>
          </a:p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de-DE" sz="1200" b="0" dirty="0">
                <a:solidFill>
                  <a:srgbClr val="595959"/>
                </a:solidFill>
              </a:rPr>
              <a:t>Aufzählung:</a:t>
            </a:r>
          </a:p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de-DE" sz="1200" b="0" dirty="0">
                <a:solidFill>
                  <a:srgbClr val="595959"/>
                </a:solidFill>
              </a:rPr>
              <a:t>12pt – 1. Ebene</a:t>
            </a:r>
          </a:p>
          <a:p>
            <a:pPr marL="468313" lvl="1" indent="-285750"/>
            <a:r>
              <a:rPr lang="de-DE" dirty="0">
                <a:solidFill>
                  <a:srgbClr val="595959"/>
                </a:solidFill>
              </a:rPr>
              <a:t>12pt – 2. Ebene</a:t>
            </a:r>
          </a:p>
          <a:p>
            <a:pPr marL="645750" lvl="2" indent="-285750"/>
            <a:r>
              <a:rPr lang="de-DE" b="0" dirty="0">
                <a:solidFill>
                  <a:srgbClr val="595959"/>
                </a:solidFill>
              </a:rPr>
              <a:t>12pt – 3. Ebene</a:t>
            </a:r>
          </a:p>
          <a:p>
            <a:r>
              <a:rPr lang="de-DE" dirty="0"/>
              <a:t>Farbauswahl RGB-Werte:</a:t>
            </a:r>
          </a:p>
          <a:p>
            <a:endParaRPr lang="de-DE" sz="1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Titel in SOURCE SANS PRO, einzeilig, Schriftgröße 24pt fett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Untertitel in SOURCE SANS PRO, einzeilig, Schriftgröße 16pt, fett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2706CEF-6FEB-4ECD-AB00-4F2E423FD457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36</a:t>
            </a:fld>
            <a:endParaRPr lang="de-DE" altLang="de-DE" dirty="0"/>
          </a:p>
        </p:txBody>
      </p:sp>
      <p:sp>
        <p:nvSpPr>
          <p:cNvPr id="7" name="Rechteck 6"/>
          <p:cNvSpPr/>
          <p:nvPr/>
        </p:nvSpPr>
        <p:spPr>
          <a:xfrm>
            <a:off x="359998" y="4929052"/>
            <a:ext cx="1440000" cy="409302"/>
          </a:xfrm>
          <a:prstGeom prst="rect">
            <a:avLst/>
          </a:prstGeom>
          <a:solidFill>
            <a:srgbClr val="008587"/>
          </a:solidFill>
          <a:ln w="9525">
            <a:solidFill>
              <a:srgbClr val="0085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solidFill>
                  <a:schemeClr val="bg1"/>
                </a:solidFill>
              </a:rPr>
              <a:t>R: 0; G: 133; B: 135 </a:t>
            </a:r>
          </a:p>
        </p:txBody>
      </p:sp>
      <p:sp>
        <p:nvSpPr>
          <p:cNvPr id="8" name="Rechteck 7"/>
          <p:cNvSpPr/>
          <p:nvPr/>
        </p:nvSpPr>
        <p:spPr>
          <a:xfrm>
            <a:off x="2071233" y="4929052"/>
            <a:ext cx="1440000" cy="409302"/>
          </a:xfrm>
          <a:prstGeom prst="rect">
            <a:avLst/>
          </a:prstGeom>
          <a:solidFill>
            <a:srgbClr val="595959"/>
          </a:solidFill>
          <a:ln w="952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solidFill>
                  <a:schemeClr val="bg1"/>
                </a:solidFill>
              </a:rPr>
              <a:t>R: 89; G: 89; B: 89 </a:t>
            </a:r>
          </a:p>
        </p:txBody>
      </p:sp>
    </p:spTree>
    <p:extLst>
      <p:ext uri="{BB962C8B-B14F-4D97-AF65-F5344CB8AC3E}">
        <p14:creationId xmlns:p14="http://schemas.microsoft.com/office/powerpoint/2010/main" val="64353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Kurzüberblick</a:t>
            </a:r>
          </a:p>
          <a:p>
            <a:r>
              <a:rPr lang="de-DE" sz="1200" dirty="0">
                <a:solidFill>
                  <a:srgbClr val="595959"/>
                </a:solidFill>
              </a:rPr>
              <a:t>Was/Wieso?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rgbClr val="595959"/>
                </a:solidFill>
              </a:rPr>
              <a:t>Verwaltung von Versionen</a:t>
            </a:r>
          </a:p>
          <a:p>
            <a:pPr marL="342900" lvl="1">
              <a:buFont typeface="Arial" panose="020B0604020202020204" pitchFamily="34" charset="0"/>
              <a:buChar char="•"/>
            </a:pPr>
            <a:r>
              <a:rPr lang="de-DE" sz="1000" b="0" dirty="0">
                <a:solidFill>
                  <a:srgbClr val="595959"/>
                </a:solidFill>
              </a:rPr>
              <a:t>Wiederherstellung alter Stände</a:t>
            </a:r>
          </a:p>
          <a:p>
            <a:pPr marL="342900" lvl="1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595959"/>
                </a:solidFill>
              </a:rPr>
              <a:t>Dokumentation von Änderungen (wer bzw. wann ?)</a:t>
            </a:r>
          </a:p>
          <a:p>
            <a:pPr marL="342900" lvl="1">
              <a:buFont typeface="Arial" panose="020B0604020202020204" pitchFamily="34" charset="0"/>
              <a:buChar char="•"/>
            </a:pPr>
            <a:r>
              <a:rPr lang="de-DE" sz="1000" b="0" dirty="0">
                <a:solidFill>
                  <a:srgbClr val="595959"/>
                </a:solidFill>
              </a:rPr>
              <a:t>Parallel</a:t>
            </a:r>
            <a:r>
              <a:rPr lang="de-DE" sz="1000" dirty="0">
                <a:solidFill>
                  <a:srgbClr val="595959"/>
                </a:solidFill>
              </a:rPr>
              <a:t>es Arbeiten möglich</a:t>
            </a:r>
          </a:p>
          <a:p>
            <a:pPr marL="342900" lvl="1">
              <a:buFont typeface="Arial" panose="020B0604020202020204" pitchFamily="34" charset="0"/>
              <a:buChar char="•"/>
            </a:pPr>
            <a:endParaRPr lang="de-DE" sz="1000" b="0" dirty="0">
              <a:solidFill>
                <a:srgbClr val="595959"/>
              </a:solidFill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Wo?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rgbClr val="595959"/>
                </a:solidFill>
              </a:rPr>
              <a:t>Lokales Repository (Arbeiten/Programmieren)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rgbClr val="595959"/>
                </a:solidFill>
              </a:rPr>
              <a:t>Remote Repository (Sicherung und Abrufen der Daten )</a:t>
            </a:r>
          </a:p>
          <a:p>
            <a:endParaRPr lang="de-DE" sz="1200" dirty="0"/>
          </a:p>
          <a:p>
            <a:r>
              <a:rPr lang="de-DE" sz="1200" dirty="0">
                <a:solidFill>
                  <a:srgbClr val="595959"/>
                </a:solidFill>
              </a:rPr>
              <a:t>Wie?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 err="1">
                <a:solidFill>
                  <a:srgbClr val="595959"/>
                </a:solidFill>
              </a:rPr>
              <a:t>GitBash</a:t>
            </a:r>
            <a:r>
              <a:rPr lang="de-DE" sz="1200" b="0" dirty="0">
                <a:solidFill>
                  <a:srgbClr val="595959"/>
                </a:solidFill>
              </a:rPr>
              <a:t> Konsole (aktiv in lokalem Repository)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</a:rPr>
              <a:t>Intro</a:t>
            </a:r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847D98D-CE98-48BC-9EC6-F44DC0D41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20" y="1320485"/>
            <a:ext cx="3896269" cy="3258005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E09FA5EA-0A70-4D03-B0BA-CB91FCC02F5B}"/>
              </a:ext>
            </a:extLst>
          </p:cNvPr>
          <p:cNvSpPr/>
          <p:nvPr/>
        </p:nvSpPr>
        <p:spPr>
          <a:xfrm>
            <a:off x="5561869" y="4699363"/>
            <a:ext cx="26693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100" dirty="0"/>
              <a:t>Quelle: </a:t>
            </a:r>
            <a:r>
              <a:rPr lang="pl-PL" sz="1100" dirty="0">
                <a:hlinkClick r:id="rId3"/>
              </a:rPr>
              <a:t>Wikimedia, by Daniel Kinzler CC3.0</a:t>
            </a:r>
            <a:endParaRPr lang="de-DE" sz="11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B73C7CF-21F3-4654-9162-F77C667AA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14" y="4476705"/>
            <a:ext cx="807008" cy="20356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54F9992-10C5-4FBB-88FB-4F8619E36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14" y="4725529"/>
            <a:ext cx="4191585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7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altLang="de-DE" dirty="0">
                <a:latin typeface="Source Sans Pro" panose="020B0503030403020204" pitchFamily="34" charset="0"/>
              </a:rPr>
              <a:t>Projektverwaltung</a:t>
            </a:r>
            <a:endParaRPr 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3818730-6CD2-46F6-BBB4-2A04F5A95EDF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2952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Erzeugung eines </a:t>
            </a:r>
            <a:r>
              <a:rPr lang="de-DE" dirty="0" err="1"/>
              <a:t>Repositorys</a:t>
            </a:r>
            <a:endParaRPr lang="de-DE" dirty="0"/>
          </a:p>
          <a:p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init</a:t>
            </a:r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Info: </a:t>
            </a:r>
            <a:r>
              <a:rPr lang="de-DE" sz="1200" b="0" dirty="0">
                <a:solidFill>
                  <a:srgbClr val="595959"/>
                </a:solidFill>
              </a:rPr>
              <a:t>Repository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rgbClr val="595959"/>
                </a:solidFill>
              </a:rPr>
              <a:t>Code-Container incl. alle Files und allen Änderungen, wie auch allen </a:t>
            </a:r>
            <a:r>
              <a:rPr lang="de-DE" sz="1200" b="0" dirty="0" err="1">
                <a:solidFill>
                  <a:srgbClr val="595959"/>
                </a:solidFill>
              </a:rPr>
              <a:t>Branches</a:t>
            </a:r>
            <a:r>
              <a:rPr lang="de-DE" sz="1200" b="0" dirty="0">
                <a:solidFill>
                  <a:srgbClr val="595959"/>
                </a:solidFill>
              </a:rPr>
              <a:t> und internen Objekten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rgbClr val="595959"/>
                </a:solidFill>
              </a:rPr>
              <a:t>Unser Arbeitsbereich liegt im lokalen 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rgbClr val="595959"/>
                </a:solidFill>
              </a:rPr>
              <a:t>Backup und Ziehen des  Arbeitsfortschrittes -&gt; Server</a:t>
            </a: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</a:rPr>
              <a:t>Projektverwaltung</a:t>
            </a:r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E0E806A-5AEE-4293-80F6-072032592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9" y="2253116"/>
            <a:ext cx="4773553" cy="95980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94FE954-3B09-44F0-B082-FD5D9D39B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501" y="2091874"/>
            <a:ext cx="2419688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6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Meta-Ebenen innerhalb des </a:t>
            </a:r>
            <a:r>
              <a:rPr lang="de-DE" dirty="0" err="1"/>
              <a:t>Repositorys</a:t>
            </a:r>
            <a:endParaRPr lang="de-DE" dirty="0"/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</a:rPr>
              <a:t>Projektverwaltung</a:t>
            </a:r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pic>
        <p:nvPicPr>
          <p:cNvPr id="8" name="Picture 3" descr="Computergenerierter Alternativtext:&#10;Arbeitsverzeichnis &#10;Lokal &#10;Stagingbereich &#10;git commit &#10;Repository &#10;Remote Server &#10;Repository &#10;git push ">
            <a:extLst>
              <a:ext uri="{FF2B5EF4-FFF2-40B4-BE49-F238E27FC236}">
                <a16:creationId xmlns:a16="http://schemas.microsoft.com/office/drawing/2014/main" id="{DBC8E694-DAAF-4729-ABE5-DD32B833E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92" y="1517207"/>
            <a:ext cx="5083164" cy="183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AA80C27-4B8F-4A0B-9DA9-3C5D974C8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927" y="3505683"/>
            <a:ext cx="1610788" cy="1752086"/>
          </a:xfrm>
          <a:prstGeom prst="rect">
            <a:avLst/>
          </a:prstGeom>
        </p:spPr>
      </p:pic>
      <p:pic>
        <p:nvPicPr>
          <p:cNvPr id="10" name="Bild 1" descr="GIT Projekt">
            <a:extLst>
              <a:ext uri="{FF2B5EF4-FFF2-40B4-BE49-F238E27FC236}">
                <a16:creationId xmlns:a16="http://schemas.microsoft.com/office/drawing/2014/main" id="{B211F538-88A0-4010-87BC-D9FB5AFBB63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00" y="3711680"/>
            <a:ext cx="1475914" cy="143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995D269-5839-4210-814F-782571B29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157" y="2592908"/>
            <a:ext cx="2023587" cy="165484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0D359EF-13DB-4ADD-8281-8BA489337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8365" y="3711680"/>
            <a:ext cx="1816845" cy="1186611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9E36A77-FF30-461A-A91F-02B867DEF71F}"/>
              </a:ext>
            </a:extLst>
          </p:cNvPr>
          <p:cNvCxnSpPr/>
          <p:nvPr/>
        </p:nvCxnSpPr>
        <p:spPr bwMode="auto">
          <a:xfrm flipH="1">
            <a:off x="1470992" y="3347500"/>
            <a:ext cx="214685" cy="3641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B35F5DE-D3AA-4B9D-A189-B74AEBA55DDA}"/>
              </a:ext>
            </a:extLst>
          </p:cNvPr>
          <p:cNvCxnSpPr>
            <a:endCxn id="9" idx="0"/>
          </p:cNvCxnSpPr>
          <p:nvPr/>
        </p:nvCxnSpPr>
        <p:spPr bwMode="auto">
          <a:xfrm flipH="1">
            <a:off x="3126788" y="3347500"/>
            <a:ext cx="77588" cy="3641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4300BCE-C20D-489A-92AB-41475E10D830}"/>
              </a:ext>
            </a:extLst>
          </p:cNvPr>
          <p:cNvCxnSpPr>
            <a:stCxn id="8" idx="2"/>
          </p:cNvCxnSpPr>
          <p:nvPr/>
        </p:nvCxnSpPr>
        <p:spPr bwMode="auto">
          <a:xfrm>
            <a:off x="4012574" y="3347500"/>
            <a:ext cx="632913" cy="4786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E97A22F-8D26-41EB-97C5-0A0442990AE7}"/>
              </a:ext>
            </a:extLst>
          </p:cNvPr>
          <p:cNvCxnSpPr>
            <a:cxnSpLocks/>
          </p:cNvCxnSpPr>
          <p:nvPr/>
        </p:nvCxnSpPr>
        <p:spPr bwMode="auto">
          <a:xfrm>
            <a:off x="6554156" y="2335515"/>
            <a:ext cx="532812" cy="237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6" name="Picture 2" descr="Emojis, braune Kacke Emoji, png | PNGEgg">
            <a:extLst>
              <a:ext uri="{FF2B5EF4-FFF2-40B4-BE49-F238E27FC236}">
                <a16:creationId xmlns:a16="http://schemas.microsoft.com/office/drawing/2014/main" id="{C9A38D0E-2971-4BBB-83F0-DE54B517F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4930" y1="80986" x2="54930" y2="80986"/>
                        <a14:foregroundMark x1="60845" y1="73944" x2="60845" y2="73944"/>
                        <a14:foregroundMark x1="62254" y1="73944" x2="62254" y2="73944"/>
                        <a14:foregroundMark x1="64507" y1="73944" x2="64507" y2="73944"/>
                        <a14:foregroundMark x1="54930" y1="58451" x2="56620" y2="45070"/>
                        <a14:backgroundMark x1="32676" y1="55634" x2="32676" y2="55634"/>
                        <a14:backgroundMark x1="22535" y1="39437" x2="8169" y2="704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280" y="4297597"/>
            <a:ext cx="969567" cy="38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63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Erzeugen eines neuen Remote-</a:t>
            </a:r>
            <a:r>
              <a:rPr lang="de-DE" dirty="0" err="1"/>
              <a:t>Repositorys</a:t>
            </a:r>
            <a:r>
              <a:rPr lang="de-DE" dirty="0"/>
              <a:t> auf GitHub</a:t>
            </a:r>
          </a:p>
          <a:p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Notwendig: </a:t>
            </a:r>
            <a:r>
              <a:rPr lang="de-DE" sz="1200" b="0" dirty="0">
                <a:solidFill>
                  <a:srgbClr val="595959"/>
                </a:solidFill>
              </a:rPr>
              <a:t>Existierender Account, lokales Repository (min. 1x </a:t>
            </a:r>
            <a:r>
              <a:rPr lang="de-DE" sz="1200" b="0" dirty="0" err="1">
                <a:solidFill>
                  <a:srgbClr val="595959"/>
                </a:solidFill>
              </a:rPr>
              <a:t>commited</a:t>
            </a:r>
            <a:r>
              <a:rPr lang="de-DE" sz="1200" b="0" dirty="0">
                <a:solidFill>
                  <a:srgbClr val="595959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rgbClr val="595959"/>
                </a:solidFill>
              </a:rPr>
              <a:t>Neues leeres Repository anlegen</a:t>
            </a: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rgbClr val="595959"/>
                </a:solidFill>
              </a:rPr>
              <a:t>Lokales Repository auf GitHub hochladen (siehe Kommando unten)</a:t>
            </a:r>
          </a:p>
          <a:p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remote add </a:t>
            </a:r>
            <a:r>
              <a:rPr lang="en-US" sz="1200" b="0" dirty="0">
                <a:solidFill>
                  <a:srgbClr val="FF0000"/>
                </a:solidFill>
                <a:highlight>
                  <a:srgbClr val="FFFF00"/>
                </a:highlight>
              </a:rPr>
              <a:t>origin https://github.com/daltdoerfer/HOW-TO-GIT.git</a:t>
            </a: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branch -M main</a:t>
            </a: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push -u origin main</a:t>
            </a:r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</a:rPr>
              <a:t>Projektverwaltung</a:t>
            </a:r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92AB91E-6C38-4664-9B32-E1BEB6ECB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9" y="2406572"/>
            <a:ext cx="5199385" cy="6562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31A82F-299D-4324-B0AB-3C8AE0B67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477" y="1038590"/>
            <a:ext cx="1049011" cy="13381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E8F0E64-233E-4267-B67D-5C92256FF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30" y="3336990"/>
            <a:ext cx="2236106" cy="1990090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DA46B28-1636-4631-96F7-59BFE6AD289E}"/>
              </a:ext>
            </a:extLst>
          </p:cNvPr>
          <p:cNvCxnSpPr>
            <a:cxnSpLocks/>
            <a:endCxn id="6" idx="3"/>
          </p:cNvCxnSpPr>
          <p:nvPr/>
        </p:nvCxnSpPr>
        <p:spPr bwMode="auto">
          <a:xfrm flipH="1">
            <a:off x="5559384" y="2067339"/>
            <a:ext cx="732094" cy="66737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E0C82C2-1A5C-41DF-9B1A-02DC4A6EF212}"/>
              </a:ext>
            </a:extLst>
          </p:cNvPr>
          <p:cNvCxnSpPr>
            <a:cxnSpLocks/>
          </p:cNvCxnSpPr>
          <p:nvPr/>
        </p:nvCxnSpPr>
        <p:spPr bwMode="auto">
          <a:xfrm>
            <a:off x="5697930" y="4770783"/>
            <a:ext cx="1118052" cy="896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3343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Verwalten eines Remote-</a:t>
            </a:r>
            <a:r>
              <a:rPr lang="de-DE" dirty="0" err="1"/>
              <a:t>Repositorys</a:t>
            </a:r>
            <a:r>
              <a:rPr lang="de-DE" dirty="0"/>
              <a:t> auf GitHub</a:t>
            </a:r>
          </a:p>
          <a:p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en-US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remote add </a:t>
            </a:r>
            <a:r>
              <a:rPr lang="en-US" sz="1200" b="0" dirty="0">
                <a:solidFill>
                  <a:srgbClr val="FF0000"/>
                </a:solidFill>
                <a:highlight>
                  <a:srgbClr val="FFFF00"/>
                </a:highlight>
              </a:rPr>
              <a:t>origin </a:t>
            </a:r>
            <a:r>
              <a:rPr lang="en-US" sz="1200" b="0" dirty="0">
                <a:solidFill>
                  <a:srgbClr val="FF0000"/>
                </a:solidFill>
                <a:highlight>
                  <a:srgbClr val="FFFF00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https://github.com/daltdoerfer/HOW-TO-GIT.git</a:t>
            </a:r>
            <a:r>
              <a:rPr lang="en-US" sz="1200" b="0" dirty="0">
                <a:solidFill>
                  <a:srgbClr val="595959"/>
                </a:solidFill>
              </a:rPr>
              <a:t> # URL </a:t>
            </a:r>
            <a:r>
              <a:rPr lang="en-US" sz="1200" b="0" dirty="0" err="1">
                <a:solidFill>
                  <a:srgbClr val="595959"/>
                </a:solidFill>
              </a:rPr>
              <a:t>Adresse</a:t>
            </a:r>
            <a:r>
              <a:rPr lang="en-US" sz="1200" b="0" dirty="0">
                <a:solidFill>
                  <a:srgbClr val="595959"/>
                </a:solidFill>
              </a:rPr>
              <a:t> auf Remote Handle </a:t>
            </a:r>
            <a:r>
              <a:rPr lang="en-US" sz="1200" b="0" dirty="0">
                <a:solidFill>
                  <a:srgbClr val="FF0000"/>
                </a:solidFill>
              </a:rPr>
              <a:t>origin</a:t>
            </a:r>
            <a:r>
              <a:rPr lang="en-US" sz="1200" b="0" dirty="0">
                <a:solidFill>
                  <a:srgbClr val="595959"/>
                </a:solidFill>
              </a:rPr>
              <a:t> </a:t>
            </a:r>
            <a:r>
              <a:rPr lang="en-US" sz="1200" b="0" dirty="0" err="1">
                <a:solidFill>
                  <a:srgbClr val="595959"/>
                </a:solidFill>
              </a:rPr>
              <a:t>hinterlegen</a:t>
            </a:r>
            <a:endParaRPr lang="en-US" sz="1200" b="0" dirty="0">
              <a:solidFill>
                <a:srgbClr val="595959"/>
              </a:solidFill>
            </a:endParaRP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branch -M main</a:t>
            </a: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remote </a:t>
            </a:r>
            <a:r>
              <a:rPr lang="en-US" sz="1200" b="0" dirty="0">
                <a:solidFill>
                  <a:srgbClr val="595959"/>
                </a:solidFill>
              </a:rPr>
              <a:t># </a:t>
            </a:r>
            <a:r>
              <a:rPr lang="en-US" sz="1200" b="0" dirty="0" err="1">
                <a:solidFill>
                  <a:srgbClr val="595959"/>
                </a:solidFill>
              </a:rPr>
              <a:t>Zeigt</a:t>
            </a:r>
            <a:r>
              <a:rPr lang="en-US" sz="1200" b="0" dirty="0">
                <a:solidFill>
                  <a:srgbClr val="595959"/>
                </a:solidFill>
              </a:rPr>
              <a:t> das Server  Repository Remote Handle</a:t>
            </a: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remote –v </a:t>
            </a:r>
            <a:r>
              <a:rPr lang="en-US" sz="1200" b="0" dirty="0">
                <a:solidFill>
                  <a:srgbClr val="595959"/>
                </a:solidFill>
              </a:rPr>
              <a:t># </a:t>
            </a:r>
            <a:r>
              <a:rPr lang="en-US" sz="1200" b="0" dirty="0" err="1">
                <a:solidFill>
                  <a:srgbClr val="595959"/>
                </a:solidFill>
              </a:rPr>
              <a:t>Zeigt</a:t>
            </a:r>
            <a:r>
              <a:rPr lang="en-US" sz="1200" b="0" dirty="0">
                <a:solidFill>
                  <a:srgbClr val="595959"/>
                </a:solidFill>
              </a:rPr>
              <a:t> die Server URL, die </a:t>
            </a:r>
            <a:r>
              <a:rPr lang="en-US" sz="1200" b="0" dirty="0" err="1">
                <a:solidFill>
                  <a:srgbClr val="595959"/>
                </a:solidFill>
              </a:rPr>
              <a:t>hinterlegt</a:t>
            </a:r>
            <a:r>
              <a:rPr lang="en-US" sz="1200" b="0" dirty="0">
                <a:solidFill>
                  <a:srgbClr val="595959"/>
                </a:solidFill>
              </a:rPr>
              <a:t> </a:t>
            </a:r>
            <a:r>
              <a:rPr lang="en-US" sz="1200" b="0" dirty="0" err="1">
                <a:solidFill>
                  <a:srgbClr val="595959"/>
                </a:solidFill>
              </a:rPr>
              <a:t>wurde</a:t>
            </a:r>
            <a:endParaRPr lang="en-US" sz="1200" b="0" dirty="0">
              <a:solidFill>
                <a:srgbClr val="FF0000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</a:rPr>
              <a:t>Projektverwaltung</a:t>
            </a:r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08.09.2021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91BB887-BE9F-44D6-9628-BA98A3BB2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99" y="3455709"/>
            <a:ext cx="4258269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95672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Design 2020">
  <a:themeElements>
    <a:clrScheme name="APS Folienmaster">
      <a:dk1>
        <a:srgbClr val="008587"/>
      </a:dk1>
      <a:lt1>
        <a:srgbClr val="FFFFFF"/>
      </a:lt1>
      <a:dk2>
        <a:srgbClr val="595959"/>
      </a:dk2>
      <a:lt2>
        <a:srgbClr val="FFFFFF"/>
      </a:lt2>
      <a:accent1>
        <a:srgbClr val="008587"/>
      </a:accent1>
      <a:accent2>
        <a:srgbClr val="FFFFFF"/>
      </a:accent2>
      <a:accent3>
        <a:srgbClr val="595959"/>
      </a:accent3>
      <a:accent4>
        <a:srgbClr val="008587"/>
      </a:accent4>
      <a:accent5>
        <a:srgbClr val="FFFFFF"/>
      </a:accent5>
      <a:accent6>
        <a:srgbClr val="595959"/>
      </a:accent6>
      <a:hlink>
        <a:srgbClr val="008587"/>
      </a:hlink>
      <a:folHlink>
        <a:srgbClr val="595959"/>
      </a:folHlink>
    </a:clrScheme>
    <a:fontScheme name="Design 2020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  <a:alpha val="50000"/>
          </a:schemeClr>
        </a:solidFill>
        <a:ln w="9525">
          <a:solidFill>
            <a:schemeClr val="accent4"/>
          </a:solidFill>
        </a:ln>
      </a:spPr>
      <a:bodyPr wrap="none" lIns="72000" tIns="72000" rIns="72000" bIns="72000" rtlCol="0" anchor="ctr"/>
      <a:lstStyle>
        <a:defPPr algn="r" fontAlgn="auto">
          <a:spcBef>
            <a:spcPts val="0"/>
          </a:spcBef>
          <a:spcAft>
            <a:spcPts val="0"/>
          </a:spcAft>
          <a:defRPr sz="2400" dirty="0">
            <a:solidFill>
              <a:srgbClr val="227259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ource Sans Pro" charset="0"/>
          </a:defRPr>
        </a:defPPr>
      </a:lstStyle>
    </a:lnDef>
  </a:objectDefaults>
  <a:extraClrSchemeLst>
    <a:extraClrScheme>
      <a:clrScheme name="Übergäng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Übergäng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Übergäng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Übergäng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Übergäng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Übergäng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Übergäng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Design2020</Template>
  <TotalTime>0</TotalTime>
  <Words>1816</Words>
  <Application>Microsoft Office PowerPoint</Application>
  <PresentationFormat>Bildschirmpräsentation (16:10)</PresentationFormat>
  <Paragraphs>481</Paragraphs>
  <Slides>36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4" baseType="lpstr">
      <vt:lpstr>Source Sans Pro</vt:lpstr>
      <vt:lpstr>Verdana</vt:lpstr>
      <vt:lpstr>Arial</vt:lpstr>
      <vt:lpstr>Calibri</vt:lpstr>
      <vt:lpstr>Dosis</vt:lpstr>
      <vt:lpstr>Wingdings</vt:lpstr>
      <vt:lpstr>Tahoma</vt:lpstr>
      <vt:lpstr>Folienmaster Design 2020</vt:lpstr>
      <vt:lpstr>HOW-TO Git/GitHub</vt:lpstr>
      <vt:lpstr>PowerPoint-Präsentation</vt:lpstr>
      <vt:lpstr>1</vt:lpstr>
      <vt:lpstr>PowerPoint-Präsentation</vt:lpstr>
      <vt:lpstr>2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3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4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5</vt:lpstr>
      <vt:lpstr>PowerPoint-Präsentation</vt:lpstr>
      <vt:lpstr>PowerPoint-Präsentation</vt:lpstr>
      <vt:lpstr>PowerPoint-Präsentation</vt:lpstr>
      <vt:lpstr>Vielen Dank für Ihre Aufmerksamkeit!</vt:lpstr>
      <vt:lpstr>PowerPoint-Präsentation</vt:lpstr>
      <vt:lpstr>PowerPoint-Präsentation</vt:lpstr>
      <vt:lpstr>PowerPoint-Präsentation</vt:lpstr>
    </vt:vector>
  </TitlesOfParts>
  <Manager>tobias.karch@aps-tech.de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 APS-technology</dc:title>
  <dc:subject>Präsentation</dc:subject>
  <dc:creator>Kristian Koch</dc:creator>
  <cp:keywords>Vorlagen</cp:keywords>
  <cp:lastModifiedBy>Altdörfer Denis</cp:lastModifiedBy>
  <cp:revision>720</cp:revision>
  <cp:lastPrinted>2020-07-07T07:07:52Z</cp:lastPrinted>
  <dcterms:created xsi:type="dcterms:W3CDTF">2019-07-31T12:39:47Z</dcterms:created>
  <dcterms:modified xsi:type="dcterms:W3CDTF">2021-09-08T15:26:19Z</dcterms:modified>
  <cp:category>Präsentation</cp:category>
  <cp:contentStatus>Version 11.2017</cp:contentStatus>
</cp:coreProperties>
</file>