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547" r:id="rId2"/>
    <p:sldId id="656" r:id="rId3"/>
    <p:sldId id="657" r:id="rId4"/>
    <p:sldId id="671" r:id="rId5"/>
    <p:sldId id="704" r:id="rId6"/>
    <p:sldId id="673" r:id="rId7"/>
    <p:sldId id="678" r:id="rId8"/>
    <p:sldId id="698" r:id="rId9"/>
    <p:sldId id="680" r:id="rId10"/>
    <p:sldId id="703" r:id="rId11"/>
    <p:sldId id="679" r:id="rId12"/>
    <p:sldId id="674" r:id="rId13"/>
    <p:sldId id="683" r:id="rId14"/>
    <p:sldId id="681" r:id="rId15"/>
    <p:sldId id="682" r:id="rId16"/>
    <p:sldId id="684" r:id="rId17"/>
    <p:sldId id="688" r:id="rId18"/>
    <p:sldId id="700" r:id="rId19"/>
    <p:sldId id="685" r:id="rId20"/>
    <p:sldId id="687" r:id="rId21"/>
    <p:sldId id="686" r:id="rId22"/>
    <p:sldId id="693" r:id="rId23"/>
    <p:sldId id="675" r:id="rId24"/>
    <p:sldId id="690" r:id="rId25"/>
    <p:sldId id="694" r:id="rId26"/>
    <p:sldId id="691" r:id="rId27"/>
    <p:sldId id="692" r:id="rId28"/>
    <p:sldId id="689" r:id="rId29"/>
    <p:sldId id="696" r:id="rId30"/>
    <p:sldId id="697" r:id="rId31"/>
    <p:sldId id="701" r:id="rId32"/>
    <p:sldId id="699" r:id="rId33"/>
    <p:sldId id="702" r:id="rId34"/>
    <p:sldId id="655" r:id="rId35"/>
    <p:sldId id="695" r:id="rId36"/>
    <p:sldId id="661" r:id="rId37"/>
    <p:sldId id="663" r:id="rId38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Dosis"/>
      <p:regular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87D90010-8900-49BA-B432-FB03891BF0F1}">
          <p14:sldIdLst>
            <p14:sldId id="547"/>
            <p14:sldId id="656"/>
            <p14:sldId id="657"/>
            <p14:sldId id="671"/>
            <p14:sldId id="704"/>
            <p14:sldId id="673"/>
            <p14:sldId id="678"/>
            <p14:sldId id="698"/>
            <p14:sldId id="680"/>
            <p14:sldId id="703"/>
            <p14:sldId id="679"/>
            <p14:sldId id="674"/>
            <p14:sldId id="683"/>
            <p14:sldId id="681"/>
            <p14:sldId id="682"/>
            <p14:sldId id="684"/>
            <p14:sldId id="688"/>
            <p14:sldId id="700"/>
            <p14:sldId id="685"/>
            <p14:sldId id="687"/>
            <p14:sldId id="686"/>
            <p14:sldId id="693"/>
            <p14:sldId id="675"/>
            <p14:sldId id="690"/>
            <p14:sldId id="694"/>
            <p14:sldId id="691"/>
            <p14:sldId id="692"/>
            <p14:sldId id="689"/>
            <p14:sldId id="696"/>
            <p14:sldId id="697"/>
            <p14:sldId id="701"/>
            <p14:sldId id="699"/>
            <p14:sldId id="702"/>
          </p14:sldIdLst>
        </p14:section>
        <p14:section name="Abschluss" id="{74151632-0F94-48D8-B2F5-99B0B0B6330F}">
          <p14:sldIdLst>
            <p14:sldId id="655"/>
            <p14:sldId id="695"/>
            <p14:sldId id="661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ian Koch (KRISKOC)" initials="KK" lastIdx="4" clrIdx="0"/>
  <p:cmAuthor id="1" name="Karch Tobias" initials="K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505050"/>
    <a:srgbClr val="28A582"/>
    <a:srgbClr val="008587"/>
    <a:srgbClr val="0C0C0C"/>
    <a:srgbClr val="5AD7B4"/>
    <a:srgbClr val="FFFFFF"/>
    <a:srgbClr val="227259"/>
    <a:srgbClr val="464646"/>
    <a:srgbClr val="007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838" autoAdjust="0"/>
  </p:normalViewPr>
  <p:slideViewPr>
    <p:cSldViewPr snapToGrid="0">
      <p:cViewPr varScale="1">
        <p:scale>
          <a:sx n="120" d="100"/>
          <a:sy n="120" d="100"/>
        </p:scale>
        <p:origin x="1620" y="96"/>
      </p:cViewPr>
      <p:guideLst>
        <p:guide orient="horz" pos="180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216" y="6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4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4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FA23F092-84C0-42D0-9B43-B0D8B25F13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8384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19" tIns="47361" rIns="94719" bIns="47361" rtlCol="0"/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41" y="0"/>
            <a:ext cx="3076575" cy="512763"/>
          </a:xfrm>
          <a:prstGeom prst="rect">
            <a:avLst/>
          </a:prstGeom>
        </p:spPr>
        <p:txBody>
          <a:bodyPr vert="horz" lIns="94719" tIns="47361" rIns="94719" bIns="47361" rtlCol="0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0FF3950-913D-41CC-B186-0B548F1AC74A}" type="datetimeFigureOut">
              <a:rPr lang="de-DE" smtClean="0"/>
              <a:pPr>
                <a:defRPr/>
              </a:pPr>
              <a:t>16.09.2021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9" tIns="47361" rIns="94719" bIns="4736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6" y="4860925"/>
            <a:ext cx="5680075" cy="4605338"/>
          </a:xfrm>
          <a:prstGeom prst="rect">
            <a:avLst/>
          </a:prstGeom>
        </p:spPr>
        <p:txBody>
          <a:bodyPr vert="horz" lIns="94719" tIns="47361" rIns="94719" bIns="47361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19" tIns="47361" rIns="94719" bIns="47361" rtlCol="0" anchor="b"/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41" y="9720263"/>
            <a:ext cx="3076575" cy="512762"/>
          </a:xfrm>
          <a:prstGeom prst="rect">
            <a:avLst/>
          </a:prstGeom>
        </p:spPr>
        <p:txBody>
          <a:bodyPr vert="horz" lIns="94719" tIns="47361" rIns="94719" bIns="47361" rtlCol="0" anchor="b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an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3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>
              <a:defRPr sz="2400" b="0">
                <a:latin typeface="+mn-lt"/>
              </a:defRPr>
            </a:lvl1pPr>
          </a:lstStyle>
          <a:p>
            <a:r>
              <a:rPr lang="de-DE" altLang="de-DE" dirty="0"/>
              <a:t>Überschrift eintragen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401094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Untertitel eintragen</a:t>
            </a:r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0F5FDB-3221-4AD3-A420-59CEDDAC4ADC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775000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Bietigheim, 19.Juli 2021</a:t>
            </a:r>
          </a:p>
        </p:txBody>
      </p:sp>
    </p:spTree>
    <p:extLst>
      <p:ext uri="{BB962C8B-B14F-4D97-AF65-F5344CB8AC3E}">
        <p14:creationId xmlns:p14="http://schemas.microsoft.com/office/powerpoint/2010/main" val="650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600000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49090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A1DEF1-B2D8-41B8-94A2-4B399ED0C0AE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48403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20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4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altLang="de-DE" dirty="0"/>
              <a:t>Kapitelüberschrift </a:t>
            </a:r>
            <a:r>
              <a:rPr lang="de-DE" dirty="0"/>
              <a:t>durch Klicken hinzufügen</a:t>
            </a:r>
            <a:endParaRPr lang="de-DE" alt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00000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lang="de-DE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Untertitel durch Klicken bearbeiten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16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359998" y="1022350"/>
            <a:ext cx="8532000" cy="422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="1">
                <a:solidFill>
                  <a:srgbClr val="008587"/>
                </a:solidFill>
                <a:latin typeface="+mn-lt"/>
              </a:defRPr>
            </a:lvl1pPr>
            <a:lvl2pPr marL="171450" indent="-17145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i="0" baseline="0" dirty="0" smtClean="0">
                <a:solidFill>
                  <a:schemeClr val="tx2"/>
                </a:solidFill>
                <a:effectLst/>
                <a:latin typeface="+mn-lt"/>
              </a:defRPr>
            </a:lvl2pPr>
            <a:lvl3pPr marL="358775" indent="-176213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1200" b="0">
                <a:solidFill>
                  <a:schemeClr val="tx2"/>
                </a:solidFill>
                <a:latin typeface="+mn-lt"/>
              </a:defRPr>
            </a:lvl3pPr>
            <a:lvl4pPr>
              <a:defRPr sz="1400" b="0">
                <a:solidFill>
                  <a:schemeClr val="tx2"/>
                </a:solidFill>
                <a:latin typeface="+mn-lt"/>
              </a:defRPr>
            </a:lvl4pPr>
            <a:lvl5pPr>
              <a:defRPr sz="1400" b="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3032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360000" y="1428277"/>
            <a:ext cx="8532000" cy="38141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1400" b="1" dirty="0" smtClean="0">
                <a:solidFill>
                  <a:srgbClr val="008587"/>
                </a:solidFill>
                <a:latin typeface="+mn-lt"/>
                <a:ea typeface="+mn-ea"/>
                <a:cs typeface="+mn-cs"/>
              </a:defRPr>
            </a:lvl1pPr>
            <a:lvl2pPr marL="182563" indent="-182563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i="0" baseline="0" dirty="0" smtClean="0">
                <a:solidFill>
                  <a:schemeClr val="tx2"/>
                </a:solidFill>
                <a:effectLst/>
                <a:latin typeface="+mn-lt"/>
              </a:defRPr>
            </a:lvl2pPr>
            <a:lvl3pPr marL="360000" indent="-18000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sz="1400" b="0">
                <a:latin typeface="+mj-lt"/>
              </a:defRPr>
            </a:lvl4pPr>
            <a:lvl5pPr>
              <a:defRPr sz="1400" b="0">
                <a:latin typeface="+mj-lt"/>
              </a:defRPr>
            </a:lvl5pPr>
          </a:lstStyle>
          <a:p>
            <a:pPr marL="0" lvl="0" indent="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marL="0" lvl="0" indent="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lang="de-DE" sz="2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de-DE" dirty="0"/>
              <a:t>Textmasterformat bearbeiten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360000" y="991300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706CEF-6FEB-4ECD-AB00-4F2E423FD457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3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781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4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altLang="de-DE" dirty="0"/>
              <a:t>Vielen Dank für Ihre Aufmerksamkeit!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610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APS Ansprechpartner</a:t>
            </a:r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78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7"/>
          <p:cNvSpPr txBox="1">
            <a:spLocks/>
          </p:cNvSpPr>
          <p:nvPr/>
        </p:nvSpPr>
        <p:spPr>
          <a:xfrm>
            <a:off x="1341121" y="5484027"/>
            <a:ext cx="5951219" cy="14949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600">
                <a:solidFill>
                  <a:schemeClr val="bg1">
                    <a:lumMod val="6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altLang="de-DE" sz="5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© APS-technology GmbH 2020. Alle Rechte vorbehalten, auch bzgl. jeder Verfügung, Verwertung, Reproduktion, Bearbeitung, Weitergabe sowie für den Fall von Schutzrechtsanmeldungen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490325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1E759DE0-D1C7-4807-B02C-02FB70AAF826}" type="datetime1">
              <a:rPr lang="de-DE" altLang="de-DE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16.09.2021</a:t>
            </a:fld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490325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213445"/>
            <a:ext cx="9144000" cy="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394671"/>
            <a:ext cx="9144000" cy="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 userDrawn="1"/>
        </p:nvSpPr>
        <p:spPr>
          <a:xfrm>
            <a:off x="7292340" y="72914"/>
            <a:ext cx="1485207" cy="31934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82" y="0"/>
            <a:ext cx="1485207" cy="5258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9" r:id="rId2"/>
    <p:sldLayoutId id="2147483786" r:id="rId3"/>
    <p:sldLayoutId id="2147483790" r:id="rId4"/>
    <p:sldLayoutId id="2147483791" r:id="rId5"/>
    <p:sldLayoutId id="2147483797" r:id="rId6"/>
    <p:sldLayoutId id="2147483798" r:id="rId7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963738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800" b="1">
          <a:solidFill>
            <a:schemeClr val="folHlink"/>
          </a:solidFill>
          <a:latin typeface="+mn-lt"/>
        </a:defRPr>
      </a:lvl2pPr>
      <a:lvl3pPr marL="237172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400" b="1">
          <a:solidFill>
            <a:schemeClr val="hlink"/>
          </a:solidFill>
          <a:latin typeface="+mn-lt"/>
        </a:defRPr>
      </a:lvl3pPr>
      <a:lvl4pPr marL="2779713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000" b="1">
          <a:solidFill>
            <a:srgbClr val="777777"/>
          </a:solidFill>
          <a:latin typeface="+mn-lt"/>
        </a:defRPr>
      </a:lvl4pPr>
      <a:lvl5pPr marL="73453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5pPr>
      <a:lvl6pPr marL="78025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6pPr>
      <a:lvl7pPr marL="82597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7pPr>
      <a:lvl8pPr marL="87169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8pPr>
      <a:lvl9pPr marL="91741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ltdoerfer/HOW-TO-GIT.gi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git/tutorials/merging-vs-rebasing#the-golden-rule-of-rebasing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tdoerfer/HOW-TO-GIT.git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git/tutorials/syncing/git-push" TargetMode="External"/><Relationship Id="rId7" Type="http://schemas.openxmlformats.org/officeDocument/2006/relationships/hyperlink" Target="https://stackoverflow.com/questions/19085807/please-enter-a-commit-message-to-explain-why-this-merge-is-necessary-especially" TargetMode="External"/><Relationship Id="rId2" Type="http://schemas.openxmlformats.org/officeDocument/2006/relationships/hyperlink" Target="https://t3n.de/news/schneller-git-einstieg-befehle-107776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1TNK-OkaelI" TargetMode="External"/><Relationship Id="rId5" Type="http://schemas.openxmlformats.org/officeDocument/2006/relationships/hyperlink" Target="https://www.atlassian.com/de/git/tutorials/merging-vs-rebasing" TargetMode="External"/><Relationship Id="rId4" Type="http://schemas.openxmlformats.org/officeDocument/2006/relationships/hyperlink" Target="https://www.atlassian.com/de/git/tutorials/syncing/git-pul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mailto:denis.altdoerfer@aps-tech.d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8/Git_operations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HOW-TO </a:t>
            </a:r>
            <a:r>
              <a:rPr lang="de-DE" dirty="0" err="1"/>
              <a:t>Git</a:t>
            </a:r>
            <a:r>
              <a:rPr lang="de-DE" dirty="0"/>
              <a:t>/GitHub</a:t>
            </a:r>
            <a:endParaRPr lang="de-DE" dirty="0">
              <a:latin typeface="+mn-lt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SW-</a:t>
            </a:r>
            <a:r>
              <a:rPr lang="de-DE" b="0" dirty="0" err="1">
                <a:latin typeface="+mn-lt"/>
              </a:rPr>
              <a:t>Versionierungsverwaltung</a:t>
            </a:r>
            <a:endParaRPr lang="de-DE" b="0" dirty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10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Verwalten eines Remote-</a:t>
            </a:r>
            <a:r>
              <a:rPr lang="de-DE" dirty="0" err="1"/>
              <a:t>Repositorys</a:t>
            </a:r>
            <a:r>
              <a:rPr lang="de-DE" dirty="0"/>
              <a:t> auf GitHub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add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origin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https://github.com/daltdoerfer/HOW-TO-GIT.git</a:t>
            </a:r>
            <a:r>
              <a:rPr lang="en-US" sz="1200" b="0" dirty="0">
                <a:solidFill>
                  <a:srgbClr val="595959"/>
                </a:solidFill>
              </a:rPr>
              <a:t> # URL </a:t>
            </a:r>
            <a:r>
              <a:rPr lang="en-US" sz="1200" b="0" dirty="0" err="1">
                <a:solidFill>
                  <a:srgbClr val="595959"/>
                </a:solidFill>
              </a:rPr>
              <a:t>Adresse</a:t>
            </a:r>
            <a:r>
              <a:rPr lang="en-US" sz="1200" b="0" dirty="0">
                <a:solidFill>
                  <a:srgbClr val="595959"/>
                </a:solidFill>
              </a:rPr>
              <a:t> auf Remote Handle </a:t>
            </a:r>
            <a:r>
              <a:rPr lang="en-US" sz="1200" b="0" dirty="0">
                <a:solidFill>
                  <a:srgbClr val="FF0000"/>
                </a:solidFill>
              </a:rPr>
              <a:t>origin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hinterlegen</a:t>
            </a:r>
            <a:endParaRPr lang="en-US" sz="1200" b="0" dirty="0">
              <a:solidFill>
                <a:srgbClr val="595959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-M main 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Zeigt</a:t>
            </a:r>
            <a:r>
              <a:rPr lang="en-US" sz="1200" b="0" dirty="0">
                <a:solidFill>
                  <a:srgbClr val="595959"/>
                </a:solidFill>
              </a:rPr>
              <a:t> das Server  Repository Remote Handle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–v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Zeigt</a:t>
            </a:r>
            <a:r>
              <a:rPr lang="en-US" sz="1200" b="0" dirty="0">
                <a:solidFill>
                  <a:srgbClr val="595959"/>
                </a:solidFill>
              </a:rPr>
              <a:t> die Server URL, die </a:t>
            </a:r>
            <a:r>
              <a:rPr lang="en-US" sz="1200" b="0" dirty="0" err="1">
                <a:solidFill>
                  <a:srgbClr val="595959"/>
                </a:solidFill>
              </a:rPr>
              <a:t>hinterlegt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wurde</a:t>
            </a:r>
            <a:endParaRPr lang="en-US" sz="1200" b="0" dirty="0">
              <a:solidFill>
                <a:srgbClr val="FF0000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1BB887-BE9F-44D6-9628-BA98A3BB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455709"/>
            <a:ext cx="425826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Ziehen eines </a:t>
            </a:r>
            <a:r>
              <a:rPr lang="de-DE" dirty="0" err="1"/>
              <a:t>Repositorys</a:t>
            </a:r>
            <a:r>
              <a:rPr lang="de-DE" dirty="0"/>
              <a:t> von GitHub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clone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&lt;Remote Repository URL&gt;</a:t>
            </a:r>
            <a:endParaRPr lang="de-DE" sz="1200" dirty="0">
              <a:solidFill>
                <a:srgbClr val="595959"/>
              </a:solidFill>
            </a:endParaRPr>
          </a:p>
          <a:p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clone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https://github.com/daltdoerfer/HOW-TO-GIT.git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357233-854F-44FB-AD6D-FA49E4FE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1" y="1643584"/>
            <a:ext cx="23339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7378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STATUS – aktuellen Status prüfen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status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Prüft den aktuellen Status des </a:t>
            </a:r>
            <a:r>
              <a:rPr lang="de-DE" sz="1200" b="0" dirty="0" err="1">
                <a:solidFill>
                  <a:srgbClr val="595959"/>
                </a:solidFill>
              </a:rPr>
              <a:t>Git-Repositorys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CDC360-6257-46F4-9850-2F26B32A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523251"/>
            <a:ext cx="419158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ADD - Neues File an </a:t>
            </a:r>
            <a:r>
              <a:rPr lang="de-DE" dirty="0" err="1"/>
              <a:t>Stagingbereich</a:t>
            </a:r>
            <a:r>
              <a:rPr lang="de-DE" dirty="0"/>
              <a:t> übergeben 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add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</a:t>
            </a:r>
            <a:r>
              <a:rPr lang="de-DE" sz="1200" b="0" dirty="0" err="1">
                <a:solidFill>
                  <a:srgbClr val="00B050"/>
                </a:solidFill>
                <a:highlight>
                  <a:srgbClr val="FFFF00"/>
                </a:highlight>
              </a:rPr>
              <a:t>filename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Ein neues File hinzufügen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add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. </a:t>
            </a:r>
            <a:r>
              <a:rPr lang="de-DE" sz="1200" b="0" dirty="0">
                <a:solidFill>
                  <a:srgbClr val="595959"/>
                </a:solidFill>
              </a:rPr>
              <a:t># Alle neues File hinzufügen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01C59B-3847-40A6-9110-92367074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352630"/>
            <a:ext cx="4201111" cy="1762371"/>
          </a:xfrm>
          <a:prstGeom prst="rect">
            <a:avLst/>
          </a:prstGeom>
        </p:spPr>
      </p:pic>
      <p:pic>
        <p:nvPicPr>
          <p:cNvPr id="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EEF73E12-503A-4F5A-AC34-D6636806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33628B6-531C-496E-9A02-4CF103762F10}"/>
              </a:ext>
            </a:extLst>
          </p:cNvPr>
          <p:cNvSpPr/>
          <p:nvPr/>
        </p:nvSpPr>
        <p:spPr>
          <a:xfrm>
            <a:off x="4572001" y="1367711"/>
            <a:ext cx="2122998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08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COMMIT – Files im </a:t>
            </a:r>
            <a:r>
              <a:rPr lang="de-DE" dirty="0" err="1"/>
              <a:t>Stagingbereich</a:t>
            </a:r>
            <a:r>
              <a:rPr lang="de-DE" dirty="0"/>
              <a:t> in Repository einpflegen 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commit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-a -m "</a:t>
            </a:r>
            <a:r>
              <a:rPr lang="de-DE" sz="1200" dirty="0" err="1">
                <a:solidFill>
                  <a:srgbClr val="FFC000"/>
                </a:solidFill>
                <a:highlight>
                  <a:srgbClr val="FFFF00"/>
                </a:highlight>
              </a:rPr>
              <a:t>nachricht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"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Aktuellen Status eines Projekts zu diesem exakten Zeitpunkt erfassen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und in GIT Repository unter </a:t>
            </a:r>
            <a:r>
              <a:rPr lang="de-DE" sz="1200" b="0" dirty="0">
                <a:solidFill>
                  <a:srgbClr val="595959"/>
                </a:solidFill>
                <a:highlight>
                  <a:srgbClr val="5AD7B4"/>
                </a:highlight>
              </a:rPr>
              <a:t>gewisser ID</a:t>
            </a:r>
            <a:r>
              <a:rPr lang="de-DE" sz="1200" b="0" dirty="0">
                <a:solidFill>
                  <a:srgbClr val="595959"/>
                </a:solidFill>
              </a:rPr>
              <a:t> (SHA1-Hash) speichern</a:t>
            </a: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936CE7-D86F-4F76-9F18-1D5CE1EB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03" y="3256701"/>
            <a:ext cx="2211137" cy="19221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7E8DDE-663E-403B-A9B6-248239EDE832}"/>
              </a:ext>
            </a:extLst>
          </p:cNvPr>
          <p:cNvSpPr txBox="1"/>
          <p:nvPr/>
        </p:nvSpPr>
        <p:spPr>
          <a:xfrm>
            <a:off x="580446" y="4335225"/>
            <a:ext cx="477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de-DE" sz="1200" b="1" dirty="0">
                <a:solidFill>
                  <a:srgbClr val="595959"/>
                </a:solidFill>
                <a:latin typeface="+mn-lt"/>
              </a:rPr>
              <a:t>Info: </a:t>
            </a:r>
          </a:p>
          <a:p>
            <a:r>
              <a:rPr lang="de-DE" sz="1200" dirty="0" err="1">
                <a:solidFill>
                  <a:srgbClr val="595959"/>
                </a:solidFill>
                <a:latin typeface="+mn-lt"/>
              </a:rPr>
              <a:t>Readify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rgbClr val="595959"/>
                </a:solidFill>
                <a:latin typeface="+mn-lt"/>
              </a:rPr>
              <a:t>GitViz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 ist ein Tool zur Betrachtung des </a:t>
            </a:r>
            <a:r>
              <a:rPr lang="de-DE" sz="1200" dirty="0" err="1">
                <a:solidFill>
                  <a:srgbClr val="595959"/>
                </a:solidFill>
                <a:latin typeface="+mn-lt"/>
              </a:rPr>
              <a:t>Git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-Verzeichnisses.</a:t>
            </a:r>
          </a:p>
          <a:p>
            <a:r>
              <a:rPr lang="de-DE" sz="1200" dirty="0">
                <a:solidFill>
                  <a:srgbClr val="595959"/>
                </a:solidFill>
                <a:latin typeface="+mn-lt"/>
              </a:rPr>
              <a:t>Es zeigt außerdem das aktuelle Arbeitsverzeichnis (</a:t>
            </a:r>
            <a:r>
              <a:rPr lang="de-DE" sz="1200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) sowie den aktuellen Remote Server Stand (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origin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/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main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)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FF2FABA-351A-48F0-9D6D-C6A2C1158E94}"/>
              </a:ext>
            </a:extLst>
          </p:cNvPr>
          <p:cNvCxnSpPr>
            <a:cxnSpLocks/>
          </p:cNvCxnSpPr>
          <p:nvPr/>
        </p:nvCxnSpPr>
        <p:spPr bwMode="auto">
          <a:xfrm>
            <a:off x="2488758" y="3816626"/>
            <a:ext cx="3689405" cy="65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740A9D2-3694-4117-A172-20003D0C38F6}"/>
              </a:ext>
            </a:extLst>
          </p:cNvPr>
          <p:cNvCxnSpPr/>
          <p:nvPr/>
        </p:nvCxnSpPr>
        <p:spPr bwMode="auto">
          <a:xfrm>
            <a:off x="2361537" y="3816626"/>
            <a:ext cx="4293705" cy="1101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00922EB-F8DF-4EBD-BB8D-A3697010A6D5}"/>
              </a:ext>
            </a:extLst>
          </p:cNvPr>
          <p:cNvSpPr/>
          <p:nvPr/>
        </p:nvSpPr>
        <p:spPr>
          <a:xfrm>
            <a:off x="5637478" y="1367711"/>
            <a:ext cx="2122996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2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Einfacher PUSH – Aktuelles Repository an Remote Server senden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&lt;remote&gt; </a:t>
            </a:r>
            <a:r>
              <a:rPr lang="de-DE" sz="1200" b="0" dirty="0"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highlight>
                  <a:srgbClr val="FFFF00"/>
                </a:highlight>
              </a:rPr>
              <a:t>branch</a:t>
            </a:r>
            <a:r>
              <a:rPr lang="de-DE" sz="1200" b="0" dirty="0">
                <a:highlight>
                  <a:srgbClr val="FFFF00"/>
                </a:highlight>
              </a:rPr>
              <a:t>&gt;</a:t>
            </a:r>
            <a:r>
              <a:rPr lang="de-DE" sz="1200" b="0" dirty="0"/>
              <a:t> </a:t>
            </a:r>
            <a:r>
              <a:rPr lang="de-DE" sz="1200" b="0" dirty="0">
                <a:solidFill>
                  <a:srgbClr val="595959"/>
                </a:solidFill>
              </a:rPr>
              <a:t># Einzelne Branch Pushen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&lt;remote&gt;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-all</a:t>
            </a:r>
            <a:r>
              <a:rPr lang="de-DE" sz="1200" b="0" dirty="0">
                <a:solidFill>
                  <a:srgbClr val="595959"/>
                </a:solidFill>
              </a:rPr>
              <a:t> #Alle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Pushen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origin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28A582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 #  Wenn bereits per $ </a:t>
            </a:r>
            <a:r>
              <a:rPr lang="en-US" sz="1200" b="0" dirty="0">
                <a:solidFill>
                  <a:srgbClr val="595959"/>
                </a:solidFill>
              </a:rPr>
              <a:t>git remote </a:t>
            </a:r>
            <a:r>
              <a:rPr lang="en-US" sz="1200" b="0" dirty="0">
                <a:solidFill>
                  <a:srgbClr val="FF0000"/>
                </a:solidFill>
              </a:rPr>
              <a:t>add origin &lt;</a:t>
            </a:r>
            <a:r>
              <a:rPr lang="de-DE" sz="1200" b="0" dirty="0">
                <a:solidFill>
                  <a:srgbClr val="FF0000"/>
                </a:solidFill>
              </a:rPr>
              <a:t>Remote Repository URL</a:t>
            </a:r>
            <a:r>
              <a:rPr lang="en-US" sz="1200" b="0" dirty="0">
                <a:solidFill>
                  <a:srgbClr val="FF0000"/>
                </a:solidFill>
              </a:rPr>
              <a:t>&gt; </a:t>
            </a:r>
            <a:r>
              <a:rPr lang="en-US" sz="1200" b="0" dirty="0" err="1">
                <a:solidFill>
                  <a:srgbClr val="595959"/>
                </a:solidFill>
              </a:rPr>
              <a:t>gesetzt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wurde</a:t>
            </a:r>
            <a:r>
              <a:rPr lang="en-US" sz="1200" b="0" dirty="0">
                <a:solidFill>
                  <a:srgbClr val="595959"/>
                </a:solidFill>
              </a:rPr>
              <a:t>, </a:t>
            </a:r>
            <a:r>
              <a:rPr lang="en-US" sz="1200" b="0" dirty="0" err="1">
                <a:solidFill>
                  <a:srgbClr val="595959"/>
                </a:solidFill>
              </a:rPr>
              <a:t>siehe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>
                <a:solidFill>
                  <a:srgbClr val="595959"/>
                </a:solidFill>
                <a:hlinkClick r:id="rId2" action="ppaction://hlinksldjump"/>
              </a:rPr>
              <a:t>GitHub Master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Daten mit allen aktuellen </a:t>
            </a:r>
            <a:r>
              <a:rPr lang="de-DE" sz="1200" dirty="0" err="1">
                <a:solidFill>
                  <a:srgbClr val="595959"/>
                </a:solidFill>
              </a:rPr>
              <a:t>Commits</a:t>
            </a:r>
            <a:r>
              <a:rPr lang="de-DE" sz="1200" dirty="0">
                <a:solidFill>
                  <a:srgbClr val="595959"/>
                </a:solidFill>
              </a:rPr>
              <a:t> und internen Objekten</a:t>
            </a:r>
            <a:r>
              <a:rPr lang="de-DE" sz="1200" b="0" dirty="0">
                <a:solidFill>
                  <a:srgbClr val="595959"/>
                </a:solidFill>
              </a:rPr>
              <a:t> auf Server ablegen.</a:t>
            </a:r>
          </a:p>
          <a:p>
            <a:r>
              <a:rPr lang="de-DE" sz="1200" dirty="0">
                <a:solidFill>
                  <a:srgbClr val="595959"/>
                </a:solidFill>
              </a:rPr>
              <a:t>Achtung: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Hier wird die einfachste PUSH-Variante beschrieben, das standardvorgehen wird auf der nächsten Seite erläutert.</a:t>
            </a:r>
            <a:endParaRPr lang="de-DE" sz="1200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A1D72AC-927F-4D8F-954E-C841ED535B4F}"/>
              </a:ext>
            </a:extLst>
          </p:cNvPr>
          <p:cNvSpPr/>
          <p:nvPr/>
        </p:nvSpPr>
        <p:spPr>
          <a:xfrm>
            <a:off x="6710901" y="1367711"/>
            <a:ext cx="2254069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089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 PUSH – Aktuelles Repository an Remote Server senden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fetch origin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rebase -</a:t>
            </a:r>
            <a:r>
              <a:rPr lang="en-US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i</a:t>
            </a:r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origin/main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Alternativ</a:t>
            </a:r>
            <a:r>
              <a:rPr lang="en-US" sz="1200" b="0" dirty="0">
                <a:solidFill>
                  <a:srgbClr val="595959"/>
                </a:solidFill>
              </a:rPr>
              <a:t>: </a:t>
            </a:r>
            <a:r>
              <a:rPr lang="de-DE" sz="1200" b="0" dirty="0" err="1">
                <a:solidFill>
                  <a:srgbClr val="505050"/>
                </a:solidFill>
              </a:rPr>
              <a:t>git</a:t>
            </a:r>
            <a:r>
              <a:rPr lang="de-DE" sz="1200" b="0" dirty="0">
                <a:solidFill>
                  <a:srgbClr val="505050"/>
                </a:solidFill>
              </a:rPr>
              <a:t> pull -r </a:t>
            </a:r>
            <a:r>
              <a:rPr lang="de-DE" sz="1200" b="0" dirty="0" err="1">
                <a:solidFill>
                  <a:srgbClr val="505050"/>
                </a:solidFill>
              </a:rPr>
              <a:t>origin</a:t>
            </a:r>
            <a:r>
              <a:rPr lang="de-DE" sz="1200" b="0" dirty="0">
                <a:solidFill>
                  <a:srgbClr val="505050"/>
                </a:solidFill>
              </a:rPr>
              <a:t> </a:t>
            </a:r>
            <a:r>
              <a:rPr lang="de-DE" sz="1200" b="0" dirty="0" err="1">
                <a:solidFill>
                  <a:srgbClr val="505050"/>
                </a:solidFill>
              </a:rPr>
              <a:t>master</a:t>
            </a:r>
            <a:endParaRPr lang="en-US" sz="1200" b="0" dirty="0">
              <a:solidFill>
                <a:srgbClr val="505050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origin main</a:t>
            </a:r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Beschreibung: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Zunächst wird per </a:t>
            </a:r>
            <a:r>
              <a:rPr lang="de-DE" sz="1200" b="0" dirty="0" err="1">
                <a:solidFill>
                  <a:srgbClr val="595959"/>
                </a:solidFill>
              </a:rPr>
              <a:t>Fetch</a:t>
            </a:r>
            <a:r>
              <a:rPr lang="de-DE" sz="1200" b="0" dirty="0">
                <a:solidFill>
                  <a:srgbClr val="595959"/>
                </a:solidFill>
              </a:rPr>
              <a:t> eine Kopie des lokalen Masters (</a:t>
            </a:r>
            <a:r>
              <a:rPr lang="de-DE" sz="120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) aus dem zentralen Repository abgerufen und per </a:t>
            </a:r>
            <a:r>
              <a:rPr lang="de-DE" sz="1200" b="0" dirty="0" err="1">
                <a:solidFill>
                  <a:srgbClr val="595959"/>
                </a:solidFill>
              </a:rPr>
              <a:t>Rebase</a:t>
            </a:r>
            <a:r>
              <a:rPr lang="de-DE" sz="1200" b="0" dirty="0">
                <a:solidFill>
                  <a:srgbClr val="595959"/>
                </a:solidFill>
              </a:rPr>
              <a:t> mit deinen Änderungen zusammengeführt. Damit ist sichergestellt, dass dein lokaler Master aktuell ist.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Im nächsten Schritt werden alle </a:t>
            </a:r>
            <a:r>
              <a:rPr lang="de-DE" sz="1200" b="0" dirty="0" err="1">
                <a:solidFill>
                  <a:srgbClr val="595959"/>
                </a:solidFill>
              </a:rPr>
              <a:t>Commits</a:t>
            </a:r>
            <a:r>
              <a:rPr lang="de-DE" sz="1200" b="0" dirty="0">
                <a:solidFill>
                  <a:srgbClr val="595959"/>
                </a:solidFill>
              </a:rPr>
              <a:t> aus deinem lokalen Master mit dem Befehl </a:t>
            </a:r>
            <a:r>
              <a:rPr lang="de-DE" sz="1200" b="0" dirty="0" err="1">
                <a:solidFill>
                  <a:srgbClr val="595959"/>
                </a:solidFill>
              </a:rPr>
              <a:t>git</a:t>
            </a:r>
            <a:r>
              <a:rPr lang="de-DE" sz="1200" b="0" dirty="0">
                <a:solidFill>
                  <a:srgbClr val="595959"/>
                </a:solidFill>
              </a:rPr>
              <a:t> push an das zentrale Repository gesendet.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In diesem Fall wird das Arbeiten auf der main-Branch beschrieben, während andere ebenfalls auf der main-Branch 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A1D72AC-927F-4D8F-954E-C841ED535B4F}"/>
              </a:ext>
            </a:extLst>
          </p:cNvPr>
          <p:cNvSpPr/>
          <p:nvPr/>
        </p:nvSpPr>
        <p:spPr>
          <a:xfrm>
            <a:off x="6710901" y="1367711"/>
            <a:ext cx="2254069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85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34C80E28-C7A9-44BE-B12D-A743502E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73" y="636278"/>
            <a:ext cx="2591707" cy="129879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PULL – Files von Remote Repository ziehen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fetch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&lt;Repository URL&gt;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origin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/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pull &lt;Repository URL&gt;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Bemerkung: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Mit diesem Befehl ruft man die im angegebenen Repository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hinterlegte Kopie des aktuellen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ab und führt diese Kopie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 sofort mit der lokalen Kopie zusammen.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FD8B96-198E-4858-B520-44E3B643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53" y="1966174"/>
            <a:ext cx="2355061" cy="15949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04CA6F-4C57-4B50-BFF4-E109DBB5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383" y="3547112"/>
            <a:ext cx="2460593" cy="136048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69B843-D9FB-41F9-AA2D-7C8B9E772ED6}"/>
              </a:ext>
            </a:extLst>
          </p:cNvPr>
          <p:cNvSpPr txBox="1"/>
          <p:nvPr/>
        </p:nvSpPr>
        <p:spPr>
          <a:xfrm>
            <a:off x="6260943" y="757801"/>
            <a:ext cx="87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Server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D82CE6-F58D-4A7D-80B3-91C77F88D7FD}"/>
              </a:ext>
            </a:extLst>
          </p:cNvPr>
          <p:cNvSpPr txBox="1"/>
          <p:nvPr/>
        </p:nvSpPr>
        <p:spPr>
          <a:xfrm>
            <a:off x="6178622" y="1673461"/>
            <a:ext cx="87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lokal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36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4145660"/>
          </a:xfrm>
        </p:spPr>
        <p:txBody>
          <a:bodyPr/>
          <a:lstStyle/>
          <a:p>
            <a:r>
              <a:rPr lang="de-DE" dirty="0"/>
              <a:t>Versionskontrolle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log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Einzlauflistung</a:t>
            </a:r>
            <a:r>
              <a:rPr lang="de-DE" sz="1200" b="0" dirty="0">
                <a:solidFill>
                  <a:srgbClr val="595959"/>
                </a:solidFill>
              </a:rPr>
              <a:t> aller </a:t>
            </a:r>
            <a:r>
              <a:rPr lang="de-DE" sz="1200" b="0" dirty="0" err="1">
                <a:solidFill>
                  <a:srgbClr val="595959"/>
                </a:solidFill>
              </a:rPr>
              <a:t>Commits</a:t>
            </a:r>
            <a:r>
              <a:rPr lang="de-DE" sz="1200" b="0" dirty="0">
                <a:solidFill>
                  <a:srgbClr val="595959"/>
                </a:solidFill>
              </a:rPr>
              <a:t> mit Kommentaren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log --graph --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oneline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--all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Tree</a:t>
            </a:r>
            <a:r>
              <a:rPr lang="de-DE" sz="1200" b="0" dirty="0">
                <a:solidFill>
                  <a:srgbClr val="595959"/>
                </a:solidFill>
              </a:rPr>
              <a:t> Liste mit ID und Kommentar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gitk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Grafische Oberfläche zur Versionskontrolle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932D8E-6D10-4691-AD33-D74DB529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49" y="641602"/>
            <a:ext cx="3647458" cy="215184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5200CF-C9BE-4B03-B3F1-1A15E750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49" y="3274431"/>
            <a:ext cx="3647458" cy="91394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B61B054-44F2-4ED3-ABE9-8520FA4F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1" y="3446149"/>
            <a:ext cx="3135738" cy="1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359998" y="600000"/>
            <a:ext cx="8532000" cy="3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4A1DEF1-B2D8-41B8-94A2-4B399ED0C0AE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8" name="Rechteck 7"/>
          <p:cNvSpPr/>
          <p:nvPr/>
        </p:nvSpPr>
        <p:spPr>
          <a:xfrm>
            <a:off x="1076671" y="1502719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Intro</a:t>
            </a:r>
            <a:endParaRPr lang="de-DE" altLang="de-DE" sz="1400" b="1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1503919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1980796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2467202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2950281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792000" y="1478041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92461" y="195190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2460" y="244732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01087" y="2930404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4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10876" y="3395578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10876" y="389711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6</a:t>
            </a:r>
          </a:p>
        </p:txBody>
      </p:sp>
      <p:sp>
        <p:nvSpPr>
          <p:cNvPr id="21" name="Rechteck 20"/>
          <p:cNvSpPr/>
          <p:nvPr/>
        </p:nvSpPr>
        <p:spPr>
          <a:xfrm>
            <a:off x="1080000" y="1974328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endParaRPr lang="de-DE" altLang="de-DE" sz="1400" b="1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076671" y="1971182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Projektverwaltung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76AFF67-74E8-47D8-B9B0-D35AA9910DF1}"/>
              </a:ext>
            </a:extLst>
          </p:cNvPr>
          <p:cNvSpPr/>
          <p:nvPr/>
        </p:nvSpPr>
        <p:spPr>
          <a:xfrm>
            <a:off x="1076671" y="2953330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 err="1">
                <a:solidFill>
                  <a:srgbClr val="008587"/>
                </a:solidFill>
                <a:latin typeface="Source Sans Pro" panose="020B0503030403020204" pitchFamily="34" charset="0"/>
              </a:rPr>
              <a:t>Branches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D9A312D-208D-4CA4-A5A4-165C72E6B2AF}"/>
              </a:ext>
            </a:extLst>
          </p:cNvPr>
          <p:cNvSpPr/>
          <p:nvPr/>
        </p:nvSpPr>
        <p:spPr>
          <a:xfrm>
            <a:off x="1076671" y="2444293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Basic-Befehle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9FCD64B-25B7-4FBF-9B7F-6EC509EA0F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27" y="3420735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3B3C3AD-E83E-4F3D-88CE-3E907C273788}"/>
              </a:ext>
            </a:extLst>
          </p:cNvPr>
          <p:cNvSpPr txBox="1"/>
          <p:nvPr/>
        </p:nvSpPr>
        <p:spPr>
          <a:xfrm>
            <a:off x="802414" y="3400858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5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AAA1A7-A75E-4489-ACAE-477FB84E8453}"/>
              </a:ext>
            </a:extLst>
          </p:cNvPr>
          <p:cNvSpPr/>
          <p:nvPr/>
        </p:nvSpPr>
        <p:spPr>
          <a:xfrm>
            <a:off x="1076671" y="3422175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Workflow Beispiel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09553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4145660"/>
          </a:xfrm>
        </p:spPr>
        <p:txBody>
          <a:bodyPr/>
          <a:lstStyle/>
          <a:p>
            <a:r>
              <a:rPr lang="de-DE" dirty="0"/>
              <a:t>Änderungen – letzten Commit zurücksetzen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reset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--soft HEAD^</a:t>
            </a:r>
            <a:r>
              <a:rPr lang="de-DE" sz="1200" b="0" dirty="0">
                <a:solidFill>
                  <a:srgbClr val="595959"/>
                </a:solidFill>
              </a:rPr>
              <a:t> # Die Veränderungen liegen nun wieder so im Cache/Stage-Bereich, wie vor dem letzten Commit.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reset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hard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HEAD^</a:t>
            </a:r>
            <a:r>
              <a:rPr lang="de-DE" sz="1200" b="0" dirty="0">
                <a:solidFill>
                  <a:srgbClr val="595959"/>
                </a:solidFill>
              </a:rPr>
              <a:t> # löscht ALLE Veränderungen auch im </a:t>
            </a:r>
            <a:r>
              <a:rPr lang="de-DE" sz="1200" b="0" dirty="0" err="1">
                <a:solidFill>
                  <a:srgbClr val="595959"/>
                </a:solidFill>
              </a:rPr>
              <a:t>Staging</a:t>
            </a:r>
            <a:r>
              <a:rPr lang="de-DE" sz="1200" b="0" dirty="0">
                <a:solidFill>
                  <a:srgbClr val="595959"/>
                </a:solidFill>
              </a:rPr>
              <a:t>-Bereich UND in der Working Directory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D9AC79-43CA-4F42-BD77-B1C28436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2" y="3106114"/>
            <a:ext cx="1540939" cy="17103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CEEFC2-16C0-4E4E-8CAE-24B81BE6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50" y="3103630"/>
            <a:ext cx="1588786" cy="175099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E3EF66C-1884-4396-B98E-B6AA3188D008}"/>
              </a:ext>
            </a:extLst>
          </p:cNvPr>
          <p:cNvCxnSpPr/>
          <p:nvPr/>
        </p:nvCxnSpPr>
        <p:spPr bwMode="auto">
          <a:xfrm>
            <a:off x="2687541" y="3851871"/>
            <a:ext cx="8587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BD2217D-3F73-4AF0-9A17-17E3BEAEB0A1}"/>
              </a:ext>
            </a:extLst>
          </p:cNvPr>
          <p:cNvSpPr txBox="1"/>
          <p:nvPr/>
        </p:nvSpPr>
        <p:spPr>
          <a:xfrm>
            <a:off x="1101255" y="4128870"/>
            <a:ext cx="13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595959"/>
                </a:solidFill>
                <a:latin typeface="+mn-lt"/>
              </a:rPr>
              <a:t>vorher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9528F8-FD24-4378-990D-159A26149C9A}"/>
              </a:ext>
            </a:extLst>
          </p:cNvPr>
          <p:cNvSpPr txBox="1"/>
          <p:nvPr/>
        </p:nvSpPr>
        <p:spPr>
          <a:xfrm>
            <a:off x="3662462" y="4107673"/>
            <a:ext cx="134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595959"/>
                </a:solidFill>
                <a:latin typeface="+mn-lt"/>
              </a:rPr>
              <a:t>nachher</a:t>
            </a:r>
          </a:p>
        </p:txBody>
      </p:sp>
    </p:spTree>
    <p:extLst>
      <p:ext uri="{BB962C8B-B14F-4D97-AF65-F5344CB8AC3E}">
        <p14:creationId xmlns:p14="http://schemas.microsoft.com/office/powerpoint/2010/main" val="75046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Änderungen -  Ergänzung an den letzten lokalen Commit anhängen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commit --amend </a:t>
            </a:r>
          </a:p>
          <a:p>
            <a:r>
              <a:rPr lang="en-US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commit --amend -m "new commit message“</a:t>
            </a:r>
            <a:r>
              <a:rPr lang="en-US" sz="1200" b="0" dirty="0">
                <a:solidFill>
                  <a:srgbClr val="595959"/>
                </a:solidFill>
              </a:rPr>
              <a:t> # </a:t>
            </a:r>
            <a:r>
              <a:rPr lang="en-US" sz="1200" b="0" dirty="0" err="1">
                <a:solidFill>
                  <a:srgbClr val="595959"/>
                </a:solidFill>
              </a:rPr>
              <a:t>Änderungen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aus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Stagingbereich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anhängen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Man hat etwas vergessen will aber keinen komplett neuen Commit machen. </a:t>
            </a:r>
          </a:p>
          <a:p>
            <a:r>
              <a:rPr lang="de-DE" sz="1200" dirty="0">
                <a:solidFill>
                  <a:srgbClr val="595959"/>
                </a:solidFill>
              </a:rPr>
              <a:t>Achtung: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Sollte nur bei kleinen Änderungen gemacht werden und NUR BEVOR man irgendetwas auf den Remote Server </a:t>
            </a:r>
            <a:r>
              <a:rPr lang="de-DE" sz="1200" b="0" dirty="0" err="1">
                <a:solidFill>
                  <a:srgbClr val="595959"/>
                </a:solidFill>
              </a:rPr>
              <a:t>pushed</a:t>
            </a:r>
            <a:endParaRPr lang="de-DE" sz="12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722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Wechsel auf anderen Commit (z.B. alter Stand)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&lt;SHA1-Hash&gt;</a:t>
            </a:r>
          </a:p>
          <a:p>
            <a:endParaRPr lang="en-US" sz="1200" b="0" dirty="0">
              <a:solidFill>
                <a:srgbClr val="595959"/>
              </a:solidFill>
            </a:endParaRPr>
          </a:p>
          <a:p>
            <a:r>
              <a:rPr lang="en-US" sz="1200" b="0" dirty="0" err="1">
                <a:solidFill>
                  <a:srgbClr val="595959"/>
                </a:solidFill>
              </a:rPr>
              <a:t>Beispiel</a:t>
            </a:r>
            <a:r>
              <a:rPr lang="en-US" sz="1200" b="0" dirty="0">
                <a:solidFill>
                  <a:srgbClr val="595959"/>
                </a:solidFill>
              </a:rPr>
              <a:t>: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c09414e113ed1cb6915f2bafe1925f7b4df056ba</a:t>
            </a:r>
            <a:endParaRPr lang="en-US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Bemerkung: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Damit wird ein alter Stand in den Head geladen -&gt; Im Repository liegen nun die alten Daten ab.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Von hier aus Kann eine Branch erstellt werden und die Daten z.B. wieder auf die </a:t>
            </a:r>
            <a:r>
              <a:rPr lang="de-DE" sz="1200" b="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  <a:r>
              <a:rPr lang="de-DE" sz="1200" b="0" dirty="0" err="1">
                <a:solidFill>
                  <a:srgbClr val="595959"/>
                </a:solidFill>
              </a:rPr>
              <a:t>gemerged</a:t>
            </a:r>
            <a:r>
              <a:rPr lang="de-DE" sz="1200" b="0" dirty="0">
                <a:solidFill>
                  <a:srgbClr val="595959"/>
                </a:solidFill>
              </a:rPr>
              <a:t> werden.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BA1172-0A70-4E13-B677-D7FBF39E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11" y="1689163"/>
            <a:ext cx="2893211" cy="252064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0E8888-29E6-4F83-BB4F-42E39813B783}"/>
              </a:ext>
            </a:extLst>
          </p:cNvPr>
          <p:cNvCxnSpPr/>
          <p:nvPr/>
        </p:nvCxnSpPr>
        <p:spPr bwMode="auto">
          <a:xfrm>
            <a:off x="4214191" y="2957885"/>
            <a:ext cx="1804946" cy="492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097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 err="1">
                <a:latin typeface="Source Sans Pro" panose="020B0503030403020204" pitchFamily="34" charset="0"/>
              </a:rPr>
              <a:t>Branches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82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Branches</a:t>
            </a:r>
            <a:r>
              <a:rPr lang="de-DE" dirty="0"/>
              <a:t> ?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sind Abzweigungen des Hauptstammes um Features separat implementieren zu können, während andere z.B. am </a:t>
            </a:r>
            <a:r>
              <a:rPr lang="de-DE" sz="1200" b="0" dirty="0" err="1">
                <a:solidFill>
                  <a:srgbClr val="595959"/>
                </a:solidFill>
              </a:rPr>
              <a:t>Haupstamm</a:t>
            </a:r>
            <a:r>
              <a:rPr lang="de-DE" sz="1200" b="0" dirty="0">
                <a:solidFill>
                  <a:srgbClr val="595959"/>
                </a:solidFill>
              </a:rPr>
              <a:t> (</a:t>
            </a:r>
            <a:r>
              <a:rPr lang="de-DE" sz="1200" b="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/</a:t>
            </a:r>
            <a:r>
              <a:rPr lang="de-DE" sz="1200" b="0" dirty="0" err="1">
                <a:solidFill>
                  <a:srgbClr val="595959"/>
                </a:solidFill>
              </a:rPr>
              <a:t>master</a:t>
            </a:r>
            <a:r>
              <a:rPr lang="de-DE" sz="1200" b="0" dirty="0">
                <a:solidFill>
                  <a:srgbClr val="595959"/>
                </a:solidFill>
              </a:rPr>
              <a:t>) oder einem anderen Branch arbeiten können.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 der Feature </a:t>
            </a:r>
            <a:r>
              <a:rPr lang="de-DE" sz="1200" b="0" dirty="0" err="1">
                <a:solidFill>
                  <a:srgbClr val="595959"/>
                </a:solidFill>
              </a:rPr>
              <a:t>implementierung</a:t>
            </a:r>
            <a:r>
              <a:rPr lang="de-DE" sz="1200" b="0" dirty="0">
                <a:solidFill>
                  <a:srgbClr val="595959"/>
                </a:solidFill>
              </a:rPr>
              <a:t> müssen diese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zusammengeführt werden.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Dabei gibt es folgende Möglichkeiten: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Merging</a:t>
            </a:r>
            <a:endParaRPr lang="de-DE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Rebasing</a:t>
            </a:r>
            <a:endParaRPr lang="de-DE" sz="10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3DFB949-7812-484D-A7C5-AAA50A5E4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97" y="2291576"/>
            <a:ext cx="3633185" cy="1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erstellen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branch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-b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Abkürzung für obige Zeilen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-b 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Test_Branch</a:t>
            </a:r>
            <a:endParaRPr lang="de-DE" sz="1200" b="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8753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Wechselt in Branch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Merged</a:t>
            </a:r>
            <a:r>
              <a:rPr lang="de-DE" sz="1200" b="0" dirty="0">
                <a:solidFill>
                  <a:srgbClr val="595959"/>
                </a:solidFill>
              </a:rPr>
              <a:t> unsere Branch in die main-Branch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Einzeiler. Gleich wie obige Befehle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Test_Branch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endParaRPr lang="de-DE" sz="12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  <a:p>
            <a:r>
              <a:rPr lang="de-DE" sz="1200" b="0" dirty="0" err="1">
                <a:solidFill>
                  <a:srgbClr val="595959"/>
                </a:solidFill>
              </a:rPr>
              <a:t>Merging</a:t>
            </a:r>
            <a:r>
              <a:rPr lang="de-DE" sz="1200" b="0" dirty="0">
                <a:solidFill>
                  <a:srgbClr val="595959"/>
                </a:solidFill>
              </a:rPr>
              <a:t> ist </a:t>
            </a:r>
            <a:r>
              <a:rPr lang="de-DE" sz="1200" dirty="0">
                <a:solidFill>
                  <a:srgbClr val="595959"/>
                </a:solidFill>
              </a:rPr>
              <a:t>kein destruktiver </a:t>
            </a:r>
            <a:r>
              <a:rPr lang="de-DE" sz="1200" b="0" dirty="0">
                <a:solidFill>
                  <a:srgbClr val="595959"/>
                </a:solidFill>
              </a:rPr>
              <a:t>Vorgang. Die vorhanden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werden in keiner Weise geändert.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Dadurch werden die Tücken des </a:t>
            </a:r>
            <a:r>
              <a:rPr lang="de-DE" sz="1200" b="0" dirty="0" err="1">
                <a:solidFill>
                  <a:srgbClr val="595959"/>
                </a:solidFill>
              </a:rPr>
              <a:t>Rebasing</a:t>
            </a:r>
            <a:r>
              <a:rPr lang="de-DE" sz="1200" b="0" dirty="0">
                <a:solidFill>
                  <a:srgbClr val="595959"/>
                </a:solidFill>
              </a:rPr>
              <a:t> umgangen. </a:t>
            </a:r>
          </a:p>
          <a:p>
            <a:r>
              <a:rPr lang="de-DE" sz="1200" b="0" u="sng" dirty="0">
                <a:solidFill>
                  <a:srgbClr val="595959"/>
                </a:solidFill>
              </a:rPr>
              <a:t>NACHTEIL:</a:t>
            </a:r>
            <a:r>
              <a:rPr lang="de-DE" sz="1200" b="0" dirty="0">
                <a:solidFill>
                  <a:srgbClr val="595959"/>
                </a:solidFill>
              </a:rPr>
              <a:t> Es wird jeweils ein Commit erzeugt. Die </a:t>
            </a:r>
            <a:r>
              <a:rPr lang="de-DE" sz="1200" b="0" dirty="0" err="1">
                <a:solidFill>
                  <a:srgbClr val="595959"/>
                </a:solidFill>
              </a:rPr>
              <a:t>History</a:t>
            </a:r>
            <a:r>
              <a:rPr lang="de-DE" sz="1200" b="0" dirty="0">
                <a:solidFill>
                  <a:srgbClr val="595959"/>
                </a:solidFill>
              </a:rPr>
              <a:t> wird unübersichtlicher wenn viele </a:t>
            </a:r>
            <a:r>
              <a:rPr lang="de-DE" sz="1200" b="0" dirty="0" err="1">
                <a:solidFill>
                  <a:srgbClr val="595959"/>
                </a:solidFill>
              </a:rPr>
              <a:t>Merges</a:t>
            </a:r>
            <a:r>
              <a:rPr lang="de-DE" sz="1200" b="0" dirty="0">
                <a:solidFill>
                  <a:srgbClr val="595959"/>
                </a:solidFill>
              </a:rPr>
              <a:t> passieren.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EEA8B2-CD31-45CC-9FAC-26256943F8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37" y="2378545"/>
            <a:ext cx="3064285" cy="1570129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56CC0D-8D67-4030-B9D4-2911FB65D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2182" y="2463994"/>
            <a:ext cx="116384" cy="699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77AC26D-07F8-405A-8EF6-04B9C9CA1D8A}"/>
              </a:ext>
            </a:extLst>
          </p:cNvPr>
          <p:cNvCxnSpPr>
            <a:cxnSpLocks/>
          </p:cNvCxnSpPr>
          <p:nvPr/>
        </p:nvCxnSpPr>
        <p:spPr bwMode="auto">
          <a:xfrm>
            <a:off x="7854951" y="2463994"/>
            <a:ext cx="74502" cy="699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F4DEA72-7F64-4CF4-A6BA-67C4A82550AC}"/>
              </a:ext>
            </a:extLst>
          </p:cNvPr>
          <p:cNvSpPr txBox="1"/>
          <p:nvPr/>
        </p:nvSpPr>
        <p:spPr>
          <a:xfrm>
            <a:off x="7265981" y="2192116"/>
            <a:ext cx="136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Mergepoint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771080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E83D164-CCCB-445C-BD77-E32C9958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88" y="3085292"/>
            <a:ext cx="3217838" cy="1915965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Rebasing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rebase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main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Beschreibung: </a:t>
            </a:r>
          </a:p>
          <a:p>
            <a:r>
              <a:rPr lang="de-DE" sz="1200" b="0" dirty="0" err="1">
                <a:solidFill>
                  <a:srgbClr val="595959"/>
                </a:solidFill>
              </a:rPr>
              <a:t>Rebase</a:t>
            </a:r>
            <a:r>
              <a:rPr lang="de-DE" sz="1200" b="0" dirty="0">
                <a:solidFill>
                  <a:srgbClr val="595959"/>
                </a:solidFill>
              </a:rPr>
              <a:t> hängt unsere Branch an die aktuelle Main Funktion (</a:t>
            </a:r>
            <a:r>
              <a:rPr lang="de-DE" sz="1200" b="0" dirty="0" err="1">
                <a:solidFill>
                  <a:srgbClr val="595959"/>
                </a:solidFill>
              </a:rPr>
              <a:t>linearerisierung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Achtung: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Beim </a:t>
            </a:r>
            <a:r>
              <a:rPr lang="de-DE" sz="1200" b="0" dirty="0" err="1">
                <a:solidFill>
                  <a:srgbClr val="595959"/>
                </a:solidFill>
              </a:rPr>
              <a:t>Rebasing</a:t>
            </a:r>
            <a:r>
              <a:rPr lang="de-DE" sz="1200" b="0" dirty="0">
                <a:solidFill>
                  <a:srgbClr val="595959"/>
                </a:solidFill>
              </a:rPr>
              <a:t> kann wenn man nicht aufpasst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unser Remote Repository zerstört werden !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Tipp:</a:t>
            </a:r>
          </a:p>
          <a:p>
            <a:r>
              <a:rPr lang="de-DE" sz="1200" dirty="0">
                <a:solidFill>
                  <a:srgbClr val="595959"/>
                </a:solidFill>
                <a:hlinkClick r:id="rId3"/>
              </a:rPr>
              <a:t>Goldene Regel des </a:t>
            </a:r>
            <a:r>
              <a:rPr lang="de-DE" sz="1200" dirty="0" err="1">
                <a:solidFill>
                  <a:srgbClr val="595959"/>
                </a:solidFill>
                <a:hlinkClick r:id="rId3"/>
              </a:rPr>
              <a:t>Rebasing</a:t>
            </a:r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621589-7C5F-47DA-A791-315D1BCD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7222" y="700168"/>
            <a:ext cx="3423967" cy="196022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54A0D4-AB42-44B4-BF99-55005DBE5856}"/>
              </a:ext>
            </a:extLst>
          </p:cNvPr>
          <p:cNvCxnSpPr/>
          <p:nvPr/>
        </p:nvCxnSpPr>
        <p:spPr bwMode="auto">
          <a:xfrm>
            <a:off x="6519205" y="2760558"/>
            <a:ext cx="0" cy="58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8802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Löschen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-D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  <a:r>
              <a:rPr lang="en-US" sz="1200" b="0" dirty="0">
                <a:solidFill>
                  <a:srgbClr val="0070C0"/>
                </a:solidFill>
              </a:rPr>
              <a:t>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Löschen</a:t>
            </a:r>
            <a:r>
              <a:rPr lang="en-US" sz="1200" b="0" dirty="0">
                <a:solidFill>
                  <a:srgbClr val="595959"/>
                </a:solidFill>
              </a:rPr>
              <a:t> des </a:t>
            </a:r>
            <a:r>
              <a:rPr lang="en-US" sz="1200" b="0" dirty="0" err="1">
                <a:solidFill>
                  <a:srgbClr val="595959"/>
                </a:solidFill>
              </a:rPr>
              <a:t>lokalen</a:t>
            </a:r>
            <a:r>
              <a:rPr lang="en-US" sz="1200" b="0" dirty="0">
                <a:solidFill>
                  <a:srgbClr val="595959"/>
                </a:solidFill>
              </a:rPr>
              <a:t> Branches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origin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:&lt;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Um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lokal und auf Serverseite zu löschen müssen beide Befehle ausgeführt werden 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93517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Workflow Beispiel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11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Intro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427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Standardablauf (Theorie)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Config</a:t>
            </a:r>
            <a:r>
              <a:rPr lang="de-DE" b="0" dirty="0">
                <a:solidFill>
                  <a:srgbClr val="595959"/>
                </a:solidFill>
              </a:rPr>
              <a:t> einrichten (nur allererstes 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Remote Repository klonen (</a:t>
            </a:r>
            <a:r>
              <a:rPr lang="de-DE" b="0" dirty="0" err="1">
                <a:solidFill>
                  <a:srgbClr val="595959"/>
                </a:solidFill>
              </a:rPr>
              <a:t>clone</a:t>
            </a:r>
            <a:r>
              <a:rPr lang="de-DE" b="0" dirty="0">
                <a:solidFill>
                  <a:srgbClr val="595959"/>
                </a:solidFill>
              </a:rPr>
              <a:t>) / aktualisieren  (pull)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Neue Branch eröffnen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Änderungen durchführen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Dateien in </a:t>
            </a:r>
            <a:r>
              <a:rPr lang="de-DE" b="0" dirty="0" err="1">
                <a:solidFill>
                  <a:srgbClr val="595959"/>
                </a:solidFill>
              </a:rPr>
              <a:t>Stagingbereich</a:t>
            </a:r>
            <a:r>
              <a:rPr lang="de-DE" b="0" dirty="0">
                <a:solidFill>
                  <a:srgbClr val="595959"/>
                </a:solidFill>
              </a:rPr>
              <a:t> schicken (</a:t>
            </a:r>
            <a:r>
              <a:rPr lang="de-DE" b="0" dirty="0" err="1">
                <a:solidFill>
                  <a:srgbClr val="595959"/>
                </a:solidFill>
              </a:rPr>
              <a:t>add</a:t>
            </a:r>
            <a:r>
              <a:rPr lang="de-DE" b="0" dirty="0">
                <a:solidFill>
                  <a:srgbClr val="595959"/>
                </a:solidFill>
              </a:rPr>
              <a:t>) und bestätigen (</a:t>
            </a:r>
            <a:r>
              <a:rPr lang="de-DE" b="0" dirty="0" err="1">
                <a:solidFill>
                  <a:srgbClr val="595959"/>
                </a:solidFill>
              </a:rPr>
              <a:t>commit</a:t>
            </a:r>
            <a:r>
              <a:rPr lang="de-DE" b="0" dirty="0">
                <a:solidFill>
                  <a:srgbClr val="595959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Merge</a:t>
            </a:r>
            <a:r>
              <a:rPr lang="de-DE" b="0" dirty="0">
                <a:solidFill>
                  <a:srgbClr val="595959"/>
                </a:solidFill>
              </a:rPr>
              <a:t> der neuen Branch in main-Branch (</a:t>
            </a:r>
            <a:r>
              <a:rPr lang="de-DE" b="0" dirty="0" err="1">
                <a:solidFill>
                  <a:srgbClr val="595959"/>
                </a:solidFill>
              </a:rPr>
              <a:t>merge</a:t>
            </a:r>
            <a:r>
              <a:rPr lang="de-DE" b="0" dirty="0">
                <a:solidFill>
                  <a:srgbClr val="595959"/>
                </a:solidFill>
              </a:rPr>
              <a:t> oder </a:t>
            </a:r>
            <a:r>
              <a:rPr lang="de-DE" b="0" dirty="0" err="1">
                <a:solidFill>
                  <a:srgbClr val="595959"/>
                </a:solidFill>
              </a:rPr>
              <a:t>rebase</a:t>
            </a:r>
            <a:r>
              <a:rPr lang="de-DE" b="0" dirty="0">
                <a:solidFill>
                  <a:srgbClr val="595959"/>
                </a:solidFill>
              </a:rPr>
              <a:t>-Methode)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Lokale Repository auf Server speichern (push)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4736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Standardablauf (Praxis)</a:t>
            </a:r>
            <a:r>
              <a:rPr lang="de-DE" sz="800" b="0" dirty="0">
                <a:solidFill>
                  <a:srgbClr val="595959"/>
                </a:solidFill>
              </a:rPr>
              <a:t>	</a:t>
            </a:r>
            <a:endParaRPr lang="de-DE" sz="80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 ------------Repository klonen/aktualisieren-----------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clone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>
                <a:solidFill>
                  <a:srgbClr val="595959"/>
                </a:solidFill>
                <a:hlinkClick r:id="rId2"/>
              </a:rPr>
              <a:t>https://github.com/daltdoerfer/HOW-TO-GIT.git</a:t>
            </a:r>
            <a:r>
              <a:rPr lang="de-DE" sz="800" b="0" dirty="0">
                <a:solidFill>
                  <a:srgbClr val="595959"/>
                </a:solidFill>
              </a:rPr>
              <a:t>  </a:t>
            </a:r>
          </a:p>
          <a:p>
            <a:r>
              <a:rPr lang="de-DE" sz="800" dirty="0">
                <a:solidFill>
                  <a:srgbClr val="595959"/>
                </a:solidFill>
              </a:rPr>
              <a:t>ODER  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pull </a:t>
            </a:r>
            <a:r>
              <a:rPr lang="de-DE" sz="800" b="0" dirty="0">
                <a:solidFill>
                  <a:srgbClr val="595959"/>
                </a:solidFill>
                <a:hlinkClick r:id="rId2"/>
              </a:rPr>
              <a:t>https://github.com/daltdoerfer/HOW-TO-GIT.git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#---------Neue Branch erstellen-------------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-b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#---------Branch Änderung 1------------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status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add</a:t>
            </a:r>
            <a:r>
              <a:rPr lang="de-DE" sz="800" b="0" dirty="0">
                <a:solidFill>
                  <a:srgbClr val="595959"/>
                </a:solidFill>
              </a:rPr>
              <a:t> .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commit</a:t>
            </a:r>
            <a:r>
              <a:rPr lang="de-DE" sz="800" b="0" dirty="0">
                <a:solidFill>
                  <a:srgbClr val="595959"/>
                </a:solidFill>
              </a:rPr>
              <a:t> -a -m "Branch Änderung 1"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status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#---------Main Änderung 1------------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add</a:t>
            </a:r>
            <a:r>
              <a:rPr lang="de-DE" sz="800" b="0" dirty="0">
                <a:solidFill>
                  <a:srgbClr val="595959"/>
                </a:solidFill>
              </a:rPr>
              <a:t> .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commit</a:t>
            </a:r>
            <a:r>
              <a:rPr lang="de-DE" sz="800" b="0" dirty="0">
                <a:solidFill>
                  <a:srgbClr val="595959"/>
                </a:solidFill>
              </a:rPr>
              <a:t> -a -m "Main Branch Update"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</a:t>
            </a:r>
            <a:r>
              <a:rPr lang="de-DE" sz="800" dirty="0" err="1">
                <a:solidFill>
                  <a:srgbClr val="595959"/>
                </a:solidFill>
              </a:rPr>
              <a:t>Merge</a:t>
            </a:r>
            <a:r>
              <a:rPr lang="de-DE" sz="800" dirty="0">
                <a:solidFill>
                  <a:srgbClr val="595959"/>
                </a:solidFill>
              </a:rPr>
              <a:t> Branch Änderung 1 </a:t>
            </a:r>
            <a:r>
              <a:rPr lang="de-DE" sz="800" dirty="0" err="1">
                <a:solidFill>
                  <a:srgbClr val="595959"/>
                </a:solidFill>
              </a:rPr>
              <a:t>into</a:t>
            </a:r>
            <a:r>
              <a:rPr lang="de-DE" sz="800" dirty="0">
                <a:solidFill>
                  <a:srgbClr val="595959"/>
                </a:solidFill>
              </a:rPr>
              <a:t> main------------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merge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r>
              <a:rPr lang="de-DE" sz="800" b="0" dirty="0">
                <a:solidFill>
                  <a:srgbClr val="595959"/>
                </a:solidFill>
              </a:rPr>
              <a:t> 	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#---------Push der Repository auf Server------------------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push </a:t>
            </a:r>
            <a:r>
              <a:rPr lang="de-DE" sz="800" b="0" dirty="0" err="1">
                <a:solidFill>
                  <a:srgbClr val="595959"/>
                </a:solidFill>
              </a:rPr>
              <a:t>origin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endParaRPr lang="de-DE" sz="8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4113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BD79FC-0AD6-488F-9F6B-28DABD475C4C}"/>
              </a:ext>
            </a:extLst>
          </p:cNvPr>
          <p:cNvSpPr txBox="1"/>
          <p:nvPr/>
        </p:nvSpPr>
        <p:spPr>
          <a:xfrm rot="20422732">
            <a:off x="1338382" y="2305475"/>
            <a:ext cx="613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  <a:highlight>
                  <a:srgbClr val="FFFF00"/>
                </a:highlight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937384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r>
              <a:rPr lang="de-DE" dirty="0"/>
              <a:t> - Konflikte</a:t>
            </a:r>
          </a:p>
          <a:p>
            <a:r>
              <a:rPr lang="de-DE" sz="1200" dirty="0">
                <a:solidFill>
                  <a:srgbClr val="595959"/>
                </a:solidFill>
              </a:rPr>
              <a:t>Linux Befehle für Editor: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press "</a:t>
            </a:r>
            <a:r>
              <a:rPr lang="en-US" sz="1200" b="0" dirty="0" err="1">
                <a:solidFill>
                  <a:srgbClr val="595959"/>
                </a:solidFill>
              </a:rPr>
              <a:t>i</a:t>
            </a:r>
            <a:r>
              <a:rPr lang="en-US" sz="1200" b="0" dirty="0">
                <a:solidFill>
                  <a:srgbClr val="595959"/>
                </a:solidFill>
              </a:rPr>
              <a:t>" (</a:t>
            </a:r>
            <a:r>
              <a:rPr lang="en-US" sz="1200" b="0" dirty="0" err="1">
                <a:solidFill>
                  <a:srgbClr val="595959"/>
                </a:solidFill>
              </a:rPr>
              <a:t>i</a:t>
            </a:r>
            <a:r>
              <a:rPr lang="en-US" sz="1200" b="0" dirty="0">
                <a:solidFill>
                  <a:srgbClr val="595959"/>
                </a:solidFill>
              </a:rPr>
              <a:t> for insert)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write your merge message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press "esc" (escape)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write ":</a:t>
            </a:r>
            <a:r>
              <a:rPr lang="en-US" sz="1200" b="0" dirty="0" err="1">
                <a:solidFill>
                  <a:srgbClr val="595959"/>
                </a:solidFill>
              </a:rPr>
              <a:t>wq</a:t>
            </a:r>
            <a:r>
              <a:rPr lang="en-US" sz="1200" b="0" dirty="0">
                <a:solidFill>
                  <a:srgbClr val="595959"/>
                </a:solidFill>
              </a:rPr>
              <a:t>" (write &amp; quit)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then press enter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3194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</p:spPr>
        <p:txBody>
          <a:bodyPr/>
          <a:lstStyle/>
          <a:p>
            <a:pPr>
              <a:defRPr/>
            </a:pPr>
            <a:fld id="{9A3286BA-1A60-495E-8C4D-42A17A78A3F7}" type="datetime1">
              <a:rPr lang="de-DE" altLang="de-DE" smtClean="0">
                <a:latin typeface="+mn-lt"/>
              </a:rPr>
              <a:t>16.09.2021</a:t>
            </a:fld>
            <a:endParaRPr lang="de-DE" altLang="de-DE" dirty="0">
              <a:latin typeface="+mn-lt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8676" y="5504400"/>
            <a:ext cx="601663" cy="149489"/>
          </a:xfrm>
        </p:spPr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>
                <a:latin typeface="+mn-lt"/>
              </a:rPr>
              <a:pPr>
                <a:defRPr/>
              </a:pPr>
              <a:t>34</a:t>
            </a:fld>
            <a:endParaRPr lang="de-DE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56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2"/>
              </a:rPr>
              <a:t>https://git-scm.com/book/de/v2/Git-Grundlagen-Mit-Remotes-arbeiten</a:t>
            </a:r>
          </a:p>
          <a:p>
            <a:r>
              <a:rPr lang="de-DE" sz="1200" b="0" dirty="0">
                <a:solidFill>
                  <a:srgbClr val="595959"/>
                </a:solidFill>
                <a:hlinkClick r:id="rId2"/>
              </a:rPr>
              <a:t>https://t3n.de/news/schneller-git-einstieg-befehle-1077761/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3"/>
              </a:rPr>
              <a:t>https://www.atlassian.com/de/git/tutorials/syncing/git-push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4"/>
              </a:rPr>
              <a:t>https://www.atlassian.com/de/git/tutorials/syncing/git-pull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5"/>
              </a:rPr>
              <a:t>https://www.atlassian.com/de/git/tutorials/merging-vs-rebasing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6"/>
              </a:rPr>
              <a:t>https://www.youtube.com/watch?v=1TNK-OkaelI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7"/>
              </a:rPr>
              <a:t>https://stackoverflow.com/questions/19085807/please-enter-a-commit-message-to-explain-why-this-merge-is-necessary-especially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Quellen: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432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59999" y="1214359"/>
            <a:ext cx="3718455" cy="1979999"/>
            <a:chOff x="324548" y="2024826"/>
            <a:chExt cx="3718455" cy="1979999"/>
          </a:xfrm>
        </p:grpSpPr>
        <p:sp>
          <p:nvSpPr>
            <p:cNvPr id="12" name="Textplatzhalter 10"/>
            <p:cNvSpPr>
              <a:spLocks/>
            </p:cNvSpPr>
            <p:nvPr/>
          </p:nvSpPr>
          <p:spPr bwMode="auto">
            <a:xfrm>
              <a:off x="324548" y="2024826"/>
              <a:ext cx="3718455" cy="1979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108000" anchor="t" anchorCtr="0"/>
            <a:lstStyle>
              <a:lvl1pPr marL="361950" indent="-3619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endParaRPr kumimoji="0" lang="de-DE" alt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M.Sc. Maschinenbau</a:t>
              </a: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Denis Altdörfer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Team Getriebe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Antriebsentwickler</a:t>
              </a: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>
                  <a:tab pos="1431925" algn="l"/>
                </a:tabLst>
                <a:defRPr/>
              </a:pP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lvl="0" algn="l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APS-technology GmbH	</a:t>
              </a: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      Mobil </a:t>
              </a: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+49 162 2342649 </a:t>
              </a:r>
              <a:endParaRPr lang="de-DE" altLang="de-DE" sz="900" kern="0" dirty="0">
                <a:solidFill>
                  <a:srgbClr val="444444"/>
                </a:solidFill>
                <a:latin typeface="Source Sans Pro" panose="020B0503030403020204" pitchFamily="34" charset="0"/>
              </a:endParaRPr>
            </a:p>
            <a:p>
              <a:pPr lvl="0" algn="l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524000" algn="l"/>
                </a:tabLst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Robert-Bosch-Straße 12	      </a:t>
              </a: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denis.altdoerfer@aps-tech.de</a:t>
              </a:r>
              <a:endParaRPr lang="de-DE" altLang="de-DE" sz="900" kern="0" dirty="0">
                <a:solidFill>
                  <a:srgbClr val="444444"/>
                </a:solidFill>
                <a:latin typeface="Source Sans Pro" panose="020B0503030403020204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D-74321  Bietigheim-Bissingen	      </a:t>
              </a: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www.aps-tech.de</a:t>
              </a:r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 bwMode="auto">
            <a:xfrm>
              <a:off x="324549" y="2198396"/>
              <a:ext cx="3459163" cy="1665514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charset="0"/>
              </a:endParaRP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461" y="1453243"/>
            <a:ext cx="1267943" cy="448551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359999" y="3194358"/>
            <a:ext cx="3718455" cy="1979999"/>
            <a:chOff x="324548" y="2024826"/>
            <a:chExt cx="3718455" cy="1979999"/>
          </a:xfrm>
        </p:grpSpPr>
        <p:sp>
          <p:nvSpPr>
            <p:cNvPr id="16" name="Textplatzhalter 10"/>
            <p:cNvSpPr>
              <a:spLocks/>
            </p:cNvSpPr>
            <p:nvPr/>
          </p:nvSpPr>
          <p:spPr bwMode="auto">
            <a:xfrm>
              <a:off x="324548" y="2024826"/>
              <a:ext cx="3718455" cy="1979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108000" anchor="t" anchorCtr="0"/>
            <a:lstStyle>
              <a:lvl1pPr marL="361950" indent="-3619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endParaRPr kumimoji="0" lang="de-DE" alt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Titel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Vorname Nachname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Abteilung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Funktion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>
                  <a:tab pos="1431925" algn="l"/>
                </a:tabLst>
                <a:defRPr/>
              </a:pP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APS-technology GmbH	      Mobil +49 1xx </a:t>
              </a:r>
              <a:r>
                <a:rPr kumimoji="0" lang="de-DE" altLang="de-DE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xxxx</a:t>
              </a: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 xxx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Robert-Bosch-Straße 12	      vorname.nachname@aps-tech.de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D-74321  Bietigheim-Bissingen	      </a:t>
              </a: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www.aps-tech.de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324549" y="2198396"/>
              <a:ext cx="3459163" cy="1665514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charset="0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461" y="3433242"/>
            <a:ext cx="1267943" cy="4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Überschrift in SOURCE SANS PRO, einzeilig, Schriftgröße 14pt, fett</a:t>
            </a:r>
          </a:p>
          <a:p>
            <a:r>
              <a:rPr lang="de-DE" dirty="0"/>
              <a:t>Richtlinien 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Standardschrift: SOURCE SANS PRO, 12pt, RGB 89, 89, 89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Auszeichnungen: fett oder Großbuchstaben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Schriftgröße nicht kleiner als 8pt, wünschenswert 12pt im Fließtext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Zeilenabstand ist mit 1,5 Zeilen zu wählen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Komplexere Präsentationen in mehrere Kapitel unterteilen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Aufzählung: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12pt – 1. Ebene</a:t>
            </a:r>
          </a:p>
          <a:p>
            <a:pPr marL="468313" lvl="1" indent="-285750"/>
            <a:r>
              <a:rPr lang="de-DE" dirty="0">
                <a:solidFill>
                  <a:srgbClr val="595959"/>
                </a:solidFill>
              </a:rPr>
              <a:t>12pt – 2. Ebene</a:t>
            </a:r>
          </a:p>
          <a:p>
            <a:pPr marL="645750" lvl="2" indent="-285750"/>
            <a:r>
              <a:rPr lang="de-DE" b="0" dirty="0">
                <a:solidFill>
                  <a:srgbClr val="595959"/>
                </a:solidFill>
              </a:rPr>
              <a:t>12pt – 3. Ebene</a:t>
            </a:r>
          </a:p>
          <a:p>
            <a:r>
              <a:rPr lang="de-DE" dirty="0"/>
              <a:t>Farbauswahl RGB-Werte:</a:t>
            </a: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Titel in SOURCE SANS PRO, einzeilig, Schriftgröße 24pt fett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Untertitel in SOURCE SANS PRO, einzeilig, Schriftgröße 16pt, fett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2706CEF-6FEB-4ECD-AB00-4F2E423FD457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359998" y="4929052"/>
            <a:ext cx="1440000" cy="409302"/>
          </a:xfrm>
          <a:prstGeom prst="rect">
            <a:avLst/>
          </a:prstGeom>
          <a:solidFill>
            <a:srgbClr val="008587"/>
          </a:solidFill>
          <a:ln w="9525">
            <a:solidFill>
              <a:srgbClr val="008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</a:rPr>
              <a:t>R: 0; G: 133; B: 135 </a:t>
            </a:r>
          </a:p>
        </p:txBody>
      </p:sp>
      <p:sp>
        <p:nvSpPr>
          <p:cNvPr id="8" name="Rechteck 7"/>
          <p:cNvSpPr/>
          <p:nvPr/>
        </p:nvSpPr>
        <p:spPr>
          <a:xfrm>
            <a:off x="2071233" y="4929052"/>
            <a:ext cx="1440000" cy="409302"/>
          </a:xfrm>
          <a:prstGeom prst="rect">
            <a:avLst/>
          </a:prstGeom>
          <a:solidFill>
            <a:srgbClr val="595959"/>
          </a:solidFill>
          <a:ln w="952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</a:rPr>
              <a:t>R: 89; G: 89; B: 89 </a:t>
            </a:r>
          </a:p>
        </p:txBody>
      </p:sp>
    </p:spTree>
    <p:extLst>
      <p:ext uri="{BB962C8B-B14F-4D97-AF65-F5344CB8AC3E}">
        <p14:creationId xmlns:p14="http://schemas.microsoft.com/office/powerpoint/2010/main" val="6435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Kurzüberblick</a:t>
            </a:r>
          </a:p>
          <a:p>
            <a:r>
              <a:rPr lang="de-DE" sz="1200" dirty="0">
                <a:solidFill>
                  <a:srgbClr val="595959"/>
                </a:solidFill>
              </a:rPr>
              <a:t>Was ist GIT?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Verwaltung von Versionen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595959"/>
                </a:solidFill>
              </a:rPr>
              <a:t>Dokumentation von Änderungen (wer bzw. wann ?)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595959"/>
                </a:solidFill>
              </a:rPr>
              <a:t>Paralleles Arbeiten möglich</a:t>
            </a:r>
            <a:endParaRPr lang="de-DE" sz="1000" b="0" dirty="0">
              <a:solidFill>
                <a:srgbClr val="595959"/>
              </a:solidFill>
            </a:endParaRP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b="0" dirty="0">
                <a:solidFill>
                  <a:srgbClr val="595959"/>
                </a:solidFill>
              </a:rPr>
              <a:t>Wiederherstellung alter Stände möglich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Wieso?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Intro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FB71CA-E447-43F0-A745-AEA61957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72" y="3853011"/>
            <a:ext cx="344440" cy="3363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CDC486D-5C12-406D-AB01-0626C271C969}"/>
              </a:ext>
            </a:extLst>
          </p:cNvPr>
          <p:cNvSpPr txBox="1"/>
          <p:nvPr/>
        </p:nvSpPr>
        <p:spPr>
          <a:xfrm>
            <a:off x="1437315" y="3360923"/>
            <a:ext cx="1786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Change User-1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97599F-0DC6-445E-80B5-2F207F2DF6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71512" y="3762011"/>
            <a:ext cx="475207" cy="153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F4D153-CD1C-46FB-9B37-F8F4876C7EE5}"/>
              </a:ext>
            </a:extLst>
          </p:cNvPr>
          <p:cNvCxnSpPr>
            <a:cxnSpLocks/>
          </p:cNvCxnSpPr>
          <p:nvPr/>
        </p:nvCxnSpPr>
        <p:spPr bwMode="auto">
          <a:xfrm>
            <a:off x="1171512" y="4105362"/>
            <a:ext cx="475207" cy="10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5B53D07A-27E7-4B00-8516-7462A6BB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03" y="3579466"/>
            <a:ext cx="344440" cy="33636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AB86938-F81E-45DF-8D14-70F0A469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03" y="4054424"/>
            <a:ext cx="344440" cy="33636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5EC38CE-025A-40F0-9864-E7A6A8CD8C8C}"/>
              </a:ext>
            </a:extLst>
          </p:cNvPr>
          <p:cNvSpPr txBox="1"/>
          <p:nvPr/>
        </p:nvSpPr>
        <p:spPr>
          <a:xfrm>
            <a:off x="1437315" y="4410180"/>
            <a:ext cx="1786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Change User-2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94B84D-1242-4F50-82A7-5774511709E1}"/>
              </a:ext>
            </a:extLst>
          </p:cNvPr>
          <p:cNvCxnSpPr>
            <a:cxnSpLocks/>
          </p:cNvCxnSpPr>
          <p:nvPr/>
        </p:nvCxnSpPr>
        <p:spPr bwMode="auto">
          <a:xfrm>
            <a:off x="2048127" y="3753873"/>
            <a:ext cx="435654" cy="161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24BAEC-6581-453B-BEE3-B1D454519AFA}"/>
              </a:ext>
            </a:extLst>
          </p:cNvPr>
          <p:cNvCxnSpPr>
            <a:cxnSpLocks/>
          </p:cNvCxnSpPr>
          <p:nvPr/>
        </p:nvCxnSpPr>
        <p:spPr bwMode="auto">
          <a:xfrm flipV="1">
            <a:off x="2008574" y="4021194"/>
            <a:ext cx="475207" cy="201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698D062-6FA9-46C7-AB81-65B161F8DC48}"/>
              </a:ext>
            </a:extLst>
          </p:cNvPr>
          <p:cNvSpPr txBox="1"/>
          <p:nvPr/>
        </p:nvSpPr>
        <p:spPr>
          <a:xfrm>
            <a:off x="2483781" y="3811321"/>
            <a:ext cx="80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B749AAB8-9D2B-44ED-907C-74F82A95DC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8" y="2943937"/>
            <a:ext cx="3064285" cy="157012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C4E5B7E-0261-434A-9852-8FA62000A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781" y="2384754"/>
            <a:ext cx="433362" cy="4898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D995FC-7A31-4F2D-920D-97E3570E5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768" y="4620483"/>
            <a:ext cx="504886" cy="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Kurzüberblick</a:t>
            </a:r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Wo?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Lokales Repository (Arbeiten/Programmieren)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Remote Repository (Sicherung und Abrufen der Daten )</a:t>
            </a:r>
          </a:p>
          <a:p>
            <a:endParaRPr lang="de-DE" sz="1200" dirty="0"/>
          </a:p>
          <a:p>
            <a:r>
              <a:rPr lang="de-DE" sz="1200" dirty="0">
                <a:solidFill>
                  <a:srgbClr val="595959"/>
                </a:solidFill>
              </a:rPr>
              <a:t>Wie?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 err="1">
                <a:solidFill>
                  <a:srgbClr val="595959"/>
                </a:solidFill>
              </a:rPr>
              <a:t>GitBash</a:t>
            </a:r>
            <a:r>
              <a:rPr lang="de-DE" sz="1200" b="0" dirty="0">
                <a:solidFill>
                  <a:srgbClr val="595959"/>
                </a:solidFill>
              </a:rPr>
              <a:t> Konsole (aktiv in lokalem Repository)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 err="1">
                <a:solidFill>
                  <a:srgbClr val="595959"/>
                </a:solidFill>
              </a:rPr>
              <a:t>GUI´s</a:t>
            </a:r>
            <a:r>
              <a:rPr lang="de-DE" sz="1200" b="0" dirty="0">
                <a:solidFill>
                  <a:srgbClr val="595959"/>
                </a:solidFill>
              </a:rPr>
              <a:t> (</a:t>
            </a:r>
            <a:r>
              <a:rPr lang="de-DE" sz="1200" b="0" dirty="0" err="1">
                <a:solidFill>
                  <a:srgbClr val="595959"/>
                </a:solidFill>
              </a:rPr>
              <a:t>SourceTree</a:t>
            </a:r>
            <a:r>
              <a:rPr lang="de-DE" sz="1200" b="0" dirty="0">
                <a:solidFill>
                  <a:srgbClr val="595959"/>
                </a:solidFill>
              </a:rPr>
              <a:t>, </a:t>
            </a:r>
            <a:r>
              <a:rPr lang="de-DE" sz="1200" b="0" dirty="0" err="1">
                <a:solidFill>
                  <a:srgbClr val="595959"/>
                </a:solidFill>
              </a:rPr>
              <a:t>GitKraken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Intro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847D98D-CE98-48BC-9EC6-F44DC0D4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20" y="1320485"/>
            <a:ext cx="3896269" cy="325800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09FA5EA-0A70-4D03-B0BA-CB91FCC02F5B}"/>
              </a:ext>
            </a:extLst>
          </p:cNvPr>
          <p:cNvSpPr/>
          <p:nvPr/>
        </p:nvSpPr>
        <p:spPr>
          <a:xfrm>
            <a:off x="5561869" y="4699363"/>
            <a:ext cx="2669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100" dirty="0"/>
              <a:t>Quelle: </a:t>
            </a:r>
            <a:r>
              <a:rPr lang="pl-PL" sz="1100" dirty="0">
                <a:hlinkClick r:id="rId3"/>
              </a:rPr>
              <a:t>Wikimedia, by Daniel Kinzler CC3.0</a:t>
            </a:r>
            <a:endParaRPr lang="de-DE" sz="11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B73C7CF-21F3-4654-9162-F77C667A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7" y="3115575"/>
            <a:ext cx="807008" cy="2035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54F9992-10C5-4FBB-88FB-4F8619E36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08" y="3559040"/>
            <a:ext cx="3476360" cy="26862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9BB814A-87DC-40FA-94B3-B40A29DEC38A}"/>
              </a:ext>
            </a:extLst>
          </p:cNvPr>
          <p:cNvSpPr/>
          <p:nvPr/>
        </p:nvSpPr>
        <p:spPr>
          <a:xfrm>
            <a:off x="509307" y="3115575"/>
            <a:ext cx="807008" cy="203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936785A-3FA2-416D-8D15-EA8428F92077}"/>
              </a:ext>
            </a:extLst>
          </p:cNvPr>
          <p:cNvCxnSpPr>
            <a:stCxn id="6" idx="2"/>
          </p:cNvCxnSpPr>
          <p:nvPr/>
        </p:nvCxnSpPr>
        <p:spPr bwMode="auto">
          <a:xfrm>
            <a:off x="912811" y="3319144"/>
            <a:ext cx="238914" cy="239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2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Projektverwaltung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2952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Erzeugung eines </a:t>
            </a:r>
            <a:r>
              <a:rPr lang="de-DE" dirty="0" err="1"/>
              <a:t>Repositorys</a:t>
            </a:r>
            <a:endParaRPr lang="de-DE" dirty="0"/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init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 </a:t>
            </a:r>
            <a:r>
              <a:rPr lang="de-DE" sz="1200" b="0" dirty="0">
                <a:solidFill>
                  <a:srgbClr val="595959"/>
                </a:solidFill>
              </a:rPr>
              <a:t>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Code-Container incl. alle Files und allen Änderungen, wie auch allen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und internen Objekten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Unser Arbeitsbereich liegt im </a:t>
            </a:r>
            <a:r>
              <a:rPr lang="de-DE" sz="1200" b="0" u="sng" dirty="0">
                <a:solidFill>
                  <a:srgbClr val="595959"/>
                </a:solidFill>
              </a:rPr>
              <a:t>lokalen</a:t>
            </a:r>
            <a:r>
              <a:rPr lang="de-DE" sz="1200" b="0" dirty="0">
                <a:solidFill>
                  <a:srgbClr val="595959"/>
                </a:solidFill>
              </a:rPr>
              <a:t>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Backup / Ziehen des  Arbeitsfortschrittes -&gt; Server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0E806A-5AEE-4293-80F6-07203259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253116"/>
            <a:ext cx="4773553" cy="9598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22CCEA-E7A4-4A49-82AE-39C99297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170" y="1541293"/>
            <a:ext cx="210531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Meta-Ebenen innerhalb des </a:t>
            </a:r>
            <a:r>
              <a:rPr lang="de-DE" dirty="0" err="1"/>
              <a:t>Repositorys</a:t>
            </a:r>
            <a:endParaRPr lang="de-DE" dirty="0"/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pic>
        <p:nvPicPr>
          <p:cNvPr id="8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DBC8E694-DAAF-4729-ABE5-DD32B833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2" y="1517207"/>
            <a:ext cx="5083164" cy="18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A80C27-4B8F-4A0B-9DA9-3C5D974C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27" y="3505683"/>
            <a:ext cx="1610788" cy="1752086"/>
          </a:xfrm>
          <a:prstGeom prst="rect">
            <a:avLst/>
          </a:prstGeom>
        </p:spPr>
      </p:pic>
      <p:pic>
        <p:nvPicPr>
          <p:cNvPr id="10" name="Bild 1" descr="GIT Projekt">
            <a:extLst>
              <a:ext uri="{FF2B5EF4-FFF2-40B4-BE49-F238E27FC236}">
                <a16:creationId xmlns:a16="http://schemas.microsoft.com/office/drawing/2014/main" id="{B211F538-88A0-4010-87BC-D9FB5AFBB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0" y="3711680"/>
            <a:ext cx="1475914" cy="143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95D269-5839-4210-814F-782571B2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157" y="2592908"/>
            <a:ext cx="2023587" cy="16548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D359EF-13DB-4ADD-8281-8BA489337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365" y="3711680"/>
            <a:ext cx="1816845" cy="1186611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E36A77-FF30-461A-A91F-02B867DEF71F}"/>
              </a:ext>
            </a:extLst>
          </p:cNvPr>
          <p:cNvCxnSpPr/>
          <p:nvPr/>
        </p:nvCxnSpPr>
        <p:spPr bwMode="auto">
          <a:xfrm flipH="1">
            <a:off x="1470992" y="3347500"/>
            <a:ext cx="214685" cy="36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B35F5DE-D3AA-4B9D-A189-B74AEBA55DDA}"/>
              </a:ext>
            </a:extLst>
          </p:cNvPr>
          <p:cNvCxnSpPr>
            <a:endCxn id="9" idx="0"/>
          </p:cNvCxnSpPr>
          <p:nvPr/>
        </p:nvCxnSpPr>
        <p:spPr bwMode="auto">
          <a:xfrm flipH="1">
            <a:off x="3126788" y="3347500"/>
            <a:ext cx="77588" cy="36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4300BCE-C20D-489A-92AB-41475E10D830}"/>
              </a:ext>
            </a:extLst>
          </p:cNvPr>
          <p:cNvCxnSpPr>
            <a:stCxn id="8" idx="2"/>
          </p:cNvCxnSpPr>
          <p:nvPr/>
        </p:nvCxnSpPr>
        <p:spPr bwMode="auto">
          <a:xfrm>
            <a:off x="4012574" y="3347500"/>
            <a:ext cx="632913" cy="47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E97A22F-8D26-41EB-97C5-0A0442990AE7}"/>
              </a:ext>
            </a:extLst>
          </p:cNvPr>
          <p:cNvCxnSpPr>
            <a:cxnSpLocks/>
          </p:cNvCxnSpPr>
          <p:nvPr/>
        </p:nvCxnSpPr>
        <p:spPr bwMode="auto">
          <a:xfrm>
            <a:off x="6554156" y="2335515"/>
            <a:ext cx="532812" cy="237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Emojis, braune Kacke Emoji, png | PNGEgg">
            <a:extLst>
              <a:ext uri="{FF2B5EF4-FFF2-40B4-BE49-F238E27FC236}">
                <a16:creationId xmlns:a16="http://schemas.microsoft.com/office/drawing/2014/main" id="{C9A38D0E-2971-4BBB-83F0-DE54B517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4930" y1="80986" x2="54930" y2="80986"/>
                        <a14:foregroundMark x1="60845" y1="73944" x2="60845" y2="73944"/>
                        <a14:foregroundMark x1="62254" y1="73944" x2="62254" y2="73944"/>
                        <a14:foregroundMark x1="64507" y1="73944" x2="64507" y2="73944"/>
                        <a14:foregroundMark x1="54930" y1="58451" x2="56620" y2="45070"/>
                        <a14:backgroundMark x1="32676" y1="55634" x2="32676" y2="55634"/>
                        <a14:backgroundMark x1="22535" y1="39437" x2="8169" y2="70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80" y="4297597"/>
            <a:ext cx="969567" cy="3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3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Erzeugen eines neuen Remote-</a:t>
            </a:r>
            <a:r>
              <a:rPr lang="de-DE" dirty="0" err="1"/>
              <a:t>Repositorys</a:t>
            </a:r>
            <a:r>
              <a:rPr lang="de-DE" dirty="0"/>
              <a:t> auf GitHub</a:t>
            </a: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Notwendig: </a:t>
            </a:r>
            <a:r>
              <a:rPr lang="de-DE" sz="1200" b="0" dirty="0">
                <a:solidFill>
                  <a:srgbClr val="595959"/>
                </a:solidFill>
              </a:rPr>
              <a:t>Existierender Account, lokales Repository (min. 1x </a:t>
            </a:r>
            <a:r>
              <a:rPr lang="de-DE" sz="1200" b="0" dirty="0" err="1">
                <a:solidFill>
                  <a:srgbClr val="595959"/>
                </a:solidFill>
              </a:rPr>
              <a:t>commited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Neues leeres Repository anlegen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Lokales Repository auf GitHub hochladen (siehe Kommando unten)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add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origin https://github.com/daltdoerfer/HOW-TO-GIT.git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-M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-u origin main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16.09.2021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2AB91E-6C38-4664-9B32-E1BEB6EC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406572"/>
            <a:ext cx="5199385" cy="656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31A82F-299D-4324-B0AB-3C8AE0B6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77" y="1038590"/>
            <a:ext cx="1049011" cy="13381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8F0E64-233E-4267-B67D-5C92256F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30" y="3336990"/>
            <a:ext cx="2236106" cy="199009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DA46B28-1636-4631-96F7-59BFE6AD289E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H="1">
            <a:off x="5559384" y="2067339"/>
            <a:ext cx="732094" cy="6673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E0C82C2-1A5C-41DF-9B1A-02DC4A6EF212}"/>
              </a:ext>
            </a:extLst>
          </p:cNvPr>
          <p:cNvCxnSpPr>
            <a:cxnSpLocks/>
          </p:cNvCxnSpPr>
          <p:nvPr/>
        </p:nvCxnSpPr>
        <p:spPr bwMode="auto">
          <a:xfrm>
            <a:off x="5697930" y="4770783"/>
            <a:ext cx="1118052" cy="89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3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Design 2020">
  <a:themeElements>
    <a:clrScheme name="APS Folienmaster">
      <a:dk1>
        <a:srgbClr val="008587"/>
      </a:dk1>
      <a:lt1>
        <a:srgbClr val="FFFFFF"/>
      </a:lt1>
      <a:dk2>
        <a:srgbClr val="595959"/>
      </a:dk2>
      <a:lt2>
        <a:srgbClr val="FFFFFF"/>
      </a:lt2>
      <a:accent1>
        <a:srgbClr val="008587"/>
      </a:accent1>
      <a:accent2>
        <a:srgbClr val="FFFFFF"/>
      </a:accent2>
      <a:accent3>
        <a:srgbClr val="595959"/>
      </a:accent3>
      <a:accent4>
        <a:srgbClr val="008587"/>
      </a:accent4>
      <a:accent5>
        <a:srgbClr val="FFFFFF"/>
      </a:accent5>
      <a:accent6>
        <a:srgbClr val="595959"/>
      </a:accent6>
      <a:hlink>
        <a:srgbClr val="008587"/>
      </a:hlink>
      <a:folHlink>
        <a:srgbClr val="595959"/>
      </a:folHlink>
    </a:clrScheme>
    <a:fontScheme name="Design 2020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50000"/>
          </a:schemeClr>
        </a:solidFill>
        <a:ln w="9525">
          <a:solidFill>
            <a:schemeClr val="accent4"/>
          </a:solidFill>
        </a:ln>
      </a:spPr>
      <a:bodyPr wrap="none" lIns="72000" tIns="72000" rIns="72000" bIns="72000" rtlCol="0" anchor="ctr"/>
      <a:lstStyle>
        <a:defPPr algn="r" fontAlgn="auto">
          <a:spcBef>
            <a:spcPts val="0"/>
          </a:spcBef>
          <a:spcAft>
            <a:spcPts val="0"/>
          </a:spcAft>
          <a:defRPr sz="2400" dirty="0">
            <a:solidFill>
              <a:srgbClr val="227259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ource Sans Pro" charset="0"/>
          </a:defRPr>
        </a:defPPr>
      </a:lstStyle>
    </a:lnDef>
  </a:objectDefaults>
  <a:extraClrSchemeLst>
    <a:extraClrScheme>
      <a:clrScheme name="Übergäng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bergäng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bergäng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Design2020</Template>
  <TotalTime>0</TotalTime>
  <Words>1842</Words>
  <Application>Microsoft Office PowerPoint</Application>
  <PresentationFormat>Bildschirmpräsentation (16:10)</PresentationFormat>
  <Paragraphs>497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Dosis</vt:lpstr>
      <vt:lpstr>Wingdings</vt:lpstr>
      <vt:lpstr>Tahoma</vt:lpstr>
      <vt:lpstr>Source Sans Pro</vt:lpstr>
      <vt:lpstr>Verdana</vt:lpstr>
      <vt:lpstr>Arial</vt:lpstr>
      <vt:lpstr>Calibri</vt:lpstr>
      <vt:lpstr>Folienmaster Design 2020</vt:lpstr>
      <vt:lpstr>HOW-TO Git/GitHub</vt:lpstr>
      <vt:lpstr>PowerPoint-Präsentation</vt:lpstr>
      <vt:lpstr>1</vt:lpstr>
      <vt:lpstr>PowerPoint-Präsentation</vt:lpstr>
      <vt:lpstr>PowerPoint-Präsentation</vt:lpstr>
      <vt:lpstr>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5</vt:lpstr>
      <vt:lpstr>PowerPoint-Präsentation</vt:lpstr>
      <vt:lpstr>PowerPoint-Präsentation</vt:lpstr>
      <vt:lpstr>PowerPoint-Präsentation</vt:lpstr>
      <vt:lpstr>PowerPoint-Präsentation</vt:lpstr>
      <vt:lpstr>Vielen Dank für Ihre Aufmerksamkeit!</vt:lpstr>
      <vt:lpstr>PowerPoint-Präsentation</vt:lpstr>
      <vt:lpstr>PowerPoint-Präsentation</vt:lpstr>
      <vt:lpstr>PowerPoint-Präsentation</vt:lpstr>
    </vt:vector>
  </TitlesOfParts>
  <Manager>tobias.karch@aps-tech.de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APS-technology</dc:title>
  <dc:subject>Präsentation</dc:subject>
  <dc:creator>Kristian Koch</dc:creator>
  <cp:keywords>Vorlagen</cp:keywords>
  <cp:lastModifiedBy>Altdörfer Denis</cp:lastModifiedBy>
  <cp:revision>738</cp:revision>
  <cp:lastPrinted>2020-07-07T07:07:52Z</cp:lastPrinted>
  <dcterms:created xsi:type="dcterms:W3CDTF">2019-07-31T12:39:47Z</dcterms:created>
  <dcterms:modified xsi:type="dcterms:W3CDTF">2021-09-16T10:34:08Z</dcterms:modified>
  <cp:category>Präsentation</cp:category>
  <cp:contentStatus>Version 11.2017</cp:contentStatus>
</cp:coreProperties>
</file>