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9" r:id="rId2"/>
    <p:sldId id="277" r:id="rId3"/>
    <p:sldId id="278" r:id="rId4"/>
    <p:sldId id="285" r:id="rId5"/>
    <p:sldId id="286" r:id="rId6"/>
    <p:sldId id="280" r:id="rId7"/>
    <p:sldId id="279" r:id="rId8"/>
    <p:sldId id="282" r:id="rId9"/>
    <p:sldId id="287" r:id="rId10"/>
    <p:sldId id="284" r:id="rId11"/>
    <p:sldId id="281" r:id="rId12"/>
    <p:sldId id="283" r:id="rId13"/>
  </p:sldIdLst>
  <p:sldSz cx="9144000" cy="5143500" type="screen16x9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Arv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12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06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1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0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82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0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1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VGG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FBAD1B-69C0-4C94-9ECE-4BDEC268EF82}"/>
              </a:ext>
            </a:extLst>
          </p:cNvPr>
          <p:cNvSpPr txBox="1"/>
          <p:nvPr/>
        </p:nvSpPr>
        <p:spPr>
          <a:xfrm>
            <a:off x="0" y="4743390"/>
            <a:ext cx="58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</a:t>
            </a:r>
            <a:r>
              <a:rPr lang="de-DE" sz="1000" dirty="0" smtClean="0"/>
              <a:t>: </a:t>
            </a:r>
            <a:r>
              <a:rPr lang="en-US" sz="1000" dirty="0" err="1"/>
              <a:t>Simonyan</a:t>
            </a:r>
            <a:r>
              <a:rPr lang="en-US" sz="1000" dirty="0"/>
              <a:t>, Zisserman, Very Deep Convolutional Networks for Large-scale Image</a:t>
            </a:r>
          </a:p>
          <a:p>
            <a:r>
              <a:rPr lang="en-US" sz="1000" dirty="0"/>
              <a:t>Recognition, arXiv:1409.1556, 2014</a:t>
            </a:r>
            <a:endParaRPr lang="de-DE" sz="1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44534" y="-430336"/>
            <a:ext cx="1474702" cy="70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VGG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FBAD1B-69C0-4C94-9ECE-4BDEC268EF82}"/>
              </a:ext>
            </a:extLst>
          </p:cNvPr>
          <p:cNvSpPr txBox="1"/>
          <p:nvPr/>
        </p:nvSpPr>
        <p:spPr>
          <a:xfrm>
            <a:off x="0" y="4743390"/>
            <a:ext cx="58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en-US" sz="1000" dirty="0" err="1"/>
              <a:t>Simonyan</a:t>
            </a:r>
            <a:r>
              <a:rPr lang="en-US" sz="1000" dirty="0"/>
              <a:t>, Zisserman, Very Deep Convolutional Networks for Large-scale Image</a:t>
            </a:r>
          </a:p>
          <a:p>
            <a:r>
              <a:rPr lang="en-US" sz="1000" dirty="0"/>
              <a:t>Recognition, arXiv:1409.1556, 2014</a:t>
            </a:r>
            <a:endParaRPr lang="de-DE" sz="1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57" y="390585"/>
            <a:ext cx="3723859" cy="43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VGG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6404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VGG = Visual </a:t>
            </a:r>
            <a:r>
              <a:rPr lang="de-DE" dirty="0" err="1"/>
              <a:t>Geometry</a:t>
            </a:r>
            <a:r>
              <a:rPr lang="de-DE" dirty="0"/>
              <a:t> Group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Benutzt mehr </a:t>
            </a:r>
            <a:r>
              <a:rPr lang="de-DE" dirty="0" smtClean="0"/>
              <a:t>Layer (16 bzw. </a:t>
            </a:r>
            <a:r>
              <a:rPr lang="de-DE" smtClean="0"/>
              <a:t>19)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Convolutions</a:t>
            </a:r>
            <a:r>
              <a:rPr lang="de-DE" dirty="0" smtClean="0"/>
              <a:t> mit 3x3 und Max Pooling mit 2x2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Benutzt </a:t>
            </a:r>
            <a:r>
              <a:rPr lang="de-DE" dirty="0" err="1" smtClean="0"/>
              <a:t>ReLU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Top5 Error ist 7,4%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Trainiert 2-3 Wochen auf 4 Grafikkarten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133 – 144 Millionen Gewichte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19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Bis jetzt haben wir immer </a:t>
            </a:r>
            <a:r>
              <a:rPr lang="de-DE" dirty="0" smtClean="0"/>
              <a:t>Layer „</a:t>
            </a:r>
            <a:r>
              <a:rPr lang="de-DE" dirty="0" err="1" smtClean="0"/>
              <a:t>gestacked</a:t>
            </a:r>
            <a:r>
              <a:rPr lang="de-DE" dirty="0"/>
              <a:t>“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Aber was machen die 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Methoden</a:t>
            </a:r>
            <a:r>
              <a:rPr lang="de-DE" dirty="0" smtClean="0"/>
              <a:t>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8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AlexNet</a:t>
            </a:r>
            <a:r>
              <a:rPr lang="de-DE" dirty="0"/>
              <a:t> (2012)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VGG-16 (2014)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Google </a:t>
            </a:r>
            <a:r>
              <a:rPr lang="de-DE" dirty="0" err="1" smtClean="0"/>
              <a:t>Inception</a:t>
            </a:r>
            <a:r>
              <a:rPr lang="de-DE" dirty="0" smtClean="0"/>
              <a:t> </a:t>
            </a:r>
            <a:r>
              <a:rPr lang="de-DE" dirty="0"/>
              <a:t>(2014)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</a:t>
            </a:r>
            <a:r>
              <a:rPr lang="de-DE" dirty="0" smtClean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DenseNet</a:t>
            </a:r>
            <a:r>
              <a:rPr lang="de-DE" dirty="0" smtClean="0"/>
              <a:t> (2015)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IMAGENET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ImageNet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Visual Recognition Challenge (ILSVRC</a:t>
            </a:r>
            <a:r>
              <a:rPr lang="de-DE" dirty="0" smtClean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1000 Klassen mit ca. 380 – 3800 Bilder pro Klasse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1,2 Millionen Bilder im ganzen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Auswertung durch Top5 und Top1 </a:t>
            </a:r>
            <a:r>
              <a:rPr lang="de-DE" dirty="0" err="1" smtClean="0"/>
              <a:t>Accuracy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75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IMAGENET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" y="1378110"/>
            <a:ext cx="7461788" cy="30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err="1"/>
              <a:t>ImageNet</a:t>
            </a:r>
            <a:r>
              <a:rPr lang="de-DE" dirty="0"/>
              <a:t> Challenge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F80B0-50B9-4B78-8168-97D1DEC0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70" y="1342667"/>
            <a:ext cx="3303157" cy="38008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95AE7D-D1E6-4308-9AC5-6B6139043D80}"/>
              </a:ext>
            </a:extLst>
          </p:cNvPr>
          <p:cNvSpPr txBox="1"/>
          <p:nvPr/>
        </p:nvSpPr>
        <p:spPr>
          <a:xfrm>
            <a:off x="38600" y="4897043"/>
            <a:ext cx="5818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https://en.wikipedia.org/wiki/ImageNet</a:t>
            </a:r>
          </a:p>
        </p:txBody>
      </p:sp>
    </p:spTree>
    <p:extLst>
      <p:ext uri="{BB962C8B-B14F-4D97-AF65-F5344CB8AC3E}">
        <p14:creationId xmlns:p14="http://schemas.microsoft.com/office/powerpoint/2010/main" val="26819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err="1"/>
              <a:t>AlexNet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D846FC-FA3E-41DF-A785-AD84E771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" y="1566276"/>
            <a:ext cx="8197232" cy="26394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0FBAD1B-69C0-4C94-9ECE-4BDEC268EF82}"/>
              </a:ext>
            </a:extLst>
          </p:cNvPr>
          <p:cNvSpPr txBox="1"/>
          <p:nvPr/>
        </p:nvSpPr>
        <p:spPr>
          <a:xfrm>
            <a:off x="226577" y="4613262"/>
            <a:ext cx="58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https://papers.nips.cc/paper/4824-imagenet-classification-with-deep-convolutional-neural-networks.pdf </a:t>
            </a:r>
          </a:p>
        </p:txBody>
      </p:sp>
    </p:spTree>
    <p:extLst>
      <p:ext uri="{BB962C8B-B14F-4D97-AF65-F5344CB8AC3E}">
        <p14:creationId xmlns:p14="http://schemas.microsoft.com/office/powerpoint/2010/main" val="349442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ALEXNET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60 Millionen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Benutzt Dropout und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Decay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Benutzt </a:t>
            </a:r>
            <a:r>
              <a:rPr lang="de-DE" dirty="0" err="1" smtClean="0"/>
              <a:t>ReLU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Trainiert ca. eine Woche auf 2 Grafikkarten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Benutzt Data Augmentation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Top5 Error ist 15,3% (im Vorjahr war es 26,1%)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FBAD1B-69C0-4C94-9ECE-4BDEC268EF82}"/>
              </a:ext>
            </a:extLst>
          </p:cNvPr>
          <p:cNvSpPr txBox="1"/>
          <p:nvPr/>
        </p:nvSpPr>
        <p:spPr>
          <a:xfrm>
            <a:off x="226577" y="4613262"/>
            <a:ext cx="58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https://papers.nips.cc/paper/4824-imagenet-classification-with-deep-convolutional-neural-networks.pdf </a:t>
            </a:r>
          </a:p>
        </p:txBody>
      </p:sp>
    </p:spTree>
    <p:extLst>
      <p:ext uri="{BB962C8B-B14F-4D97-AF65-F5344CB8AC3E}">
        <p14:creationId xmlns:p14="http://schemas.microsoft.com/office/powerpoint/2010/main" val="253931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err="1"/>
              <a:t>AlexNet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FBAD1B-69C0-4C94-9ECE-4BDEC268EF82}"/>
              </a:ext>
            </a:extLst>
          </p:cNvPr>
          <p:cNvSpPr txBox="1"/>
          <p:nvPr/>
        </p:nvSpPr>
        <p:spPr>
          <a:xfrm>
            <a:off x="226577" y="4613262"/>
            <a:ext cx="581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https://papers.nips.cc/paper/4824-imagenet-classification-with-deep-convolutional-neural-networks.pdf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37" y="1402293"/>
            <a:ext cx="3642614" cy="29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9180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Bildschirmpräsentation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Roboto Condensed</vt:lpstr>
      <vt:lpstr>Roboto Condensed Light</vt:lpstr>
      <vt:lpstr>Arvo</vt:lpstr>
      <vt:lpstr>Salerio template</vt:lpstr>
      <vt:lpstr>Netzwerk Typen</vt:lpstr>
      <vt:lpstr>NETZWERK TYPEN</vt:lpstr>
      <vt:lpstr>NETZWERK TYPEN</vt:lpstr>
      <vt:lpstr>IMAGENET</vt:lpstr>
      <vt:lpstr>IMAGENET</vt:lpstr>
      <vt:lpstr>ImageNet Challenge</vt:lpstr>
      <vt:lpstr>AlexNet</vt:lpstr>
      <vt:lpstr>ALEXNET</vt:lpstr>
      <vt:lpstr>AlexNet</vt:lpstr>
      <vt:lpstr>VGG</vt:lpstr>
      <vt:lpstr>VGG</vt:lpstr>
      <vt:lpstr>VGG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Administrator</cp:lastModifiedBy>
  <cp:revision>133</cp:revision>
  <dcterms:modified xsi:type="dcterms:W3CDTF">2019-03-25T14:25:06Z</dcterms:modified>
</cp:coreProperties>
</file>