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9" r:id="rId2"/>
    <p:sldId id="264" r:id="rId3"/>
    <p:sldId id="265" r:id="rId4"/>
    <p:sldId id="274" r:id="rId5"/>
    <p:sldId id="275" r:id="rId6"/>
    <p:sldId id="276" r:id="rId7"/>
    <p:sldId id="283" r:id="rId8"/>
    <p:sldId id="277" r:id="rId9"/>
    <p:sldId id="284" r:id="rId10"/>
    <p:sldId id="280" r:id="rId11"/>
    <p:sldId id="282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51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19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67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1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90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68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54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69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6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60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Wie lernt der Computer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UNTERSCHIEDE ZUM SUPERVISED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haben keine Labels/</a:t>
            </a:r>
            <a:r>
              <a:rPr lang="de-DE" dirty="0" err="1"/>
              <a:t>Classes</a:t>
            </a:r>
            <a:r>
              <a:rPr lang="de-DE" dirty="0"/>
              <a:t> gegeben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besitzen lediglich die Features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versuchen die Struktur der Daten zu verstehen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430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DIE OFFENEN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Supervised</a:t>
            </a:r>
            <a:r>
              <a:rPr lang="de-DE" dirty="0"/>
              <a:t> (Überwachtes) Lernen?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Unsupervised</a:t>
            </a:r>
            <a:r>
              <a:rPr lang="de-DE" dirty="0"/>
              <a:t> (</a:t>
            </a:r>
            <a:r>
              <a:rPr lang="de-DE" dirty="0" err="1"/>
              <a:t>Un</a:t>
            </a:r>
            <a:r>
              <a:rPr lang="de-DE" dirty="0"/>
              <a:t>-überwachtes) Lernen?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Warum gibt es die Unterteilung?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63248">
                    <a:alpha val="40000"/>
                  </a:srgbClr>
                </a:solidFill>
              </a:rPr>
              <a:t>Zu welcher Kategorie gehören Neuronale Netzwerke?</a:t>
            </a:r>
            <a:endParaRPr lang="en" dirty="0">
              <a:solidFill>
                <a:srgbClr val="263248">
                  <a:alpha val="40000"/>
                </a:srgbClr>
              </a:solidFill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5" name="Shape 679">
            <a:extLst>
              <a:ext uri="{FF2B5EF4-FFF2-40B4-BE49-F238E27FC236}">
                <a16:creationId xmlns:a16="http://schemas.microsoft.com/office/drawing/2014/main" id="{68D11D6A-71A6-4928-BCC7-6B8AEB0704C9}"/>
              </a:ext>
            </a:extLst>
          </p:cNvPr>
          <p:cNvGrpSpPr/>
          <p:nvPr/>
        </p:nvGrpSpPr>
        <p:grpSpPr>
          <a:xfrm>
            <a:off x="6581512" y="1804788"/>
            <a:ext cx="311806" cy="293361"/>
            <a:chOff x="5972700" y="2330200"/>
            <a:chExt cx="411625" cy="387275"/>
          </a:xfrm>
        </p:grpSpPr>
        <p:sp>
          <p:nvSpPr>
            <p:cNvPr id="6" name="Shape 680">
              <a:extLst>
                <a:ext uri="{FF2B5EF4-FFF2-40B4-BE49-F238E27FC236}">
                  <a16:creationId xmlns:a16="http://schemas.microsoft.com/office/drawing/2014/main" id="{D7FCF383-12B9-4994-B4DF-4A383A893469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81">
              <a:extLst>
                <a:ext uri="{FF2B5EF4-FFF2-40B4-BE49-F238E27FC236}">
                  <a16:creationId xmlns:a16="http://schemas.microsoft.com/office/drawing/2014/main" id="{93B84770-A9E9-47CF-B5E2-578FD0F09C0E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679">
            <a:extLst>
              <a:ext uri="{FF2B5EF4-FFF2-40B4-BE49-F238E27FC236}">
                <a16:creationId xmlns:a16="http://schemas.microsoft.com/office/drawing/2014/main" id="{5A4E51C9-D339-4E88-A371-6D63681A2303}"/>
              </a:ext>
            </a:extLst>
          </p:cNvPr>
          <p:cNvGrpSpPr/>
          <p:nvPr/>
        </p:nvGrpSpPr>
        <p:grpSpPr>
          <a:xfrm>
            <a:off x="7306193" y="2278389"/>
            <a:ext cx="311806" cy="293361"/>
            <a:chOff x="5972700" y="2330200"/>
            <a:chExt cx="411625" cy="387275"/>
          </a:xfrm>
        </p:grpSpPr>
        <p:sp>
          <p:nvSpPr>
            <p:cNvPr id="9" name="Shape 680">
              <a:extLst>
                <a:ext uri="{FF2B5EF4-FFF2-40B4-BE49-F238E27FC236}">
                  <a16:creationId xmlns:a16="http://schemas.microsoft.com/office/drawing/2014/main" id="{4B6219BA-C7A6-442C-BB46-30A51B630831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81">
              <a:extLst>
                <a:ext uri="{FF2B5EF4-FFF2-40B4-BE49-F238E27FC236}">
                  <a16:creationId xmlns:a16="http://schemas.microsoft.com/office/drawing/2014/main" id="{9444478F-F5FF-44A8-AB64-091729349408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654">
            <a:extLst>
              <a:ext uri="{FF2B5EF4-FFF2-40B4-BE49-F238E27FC236}">
                <a16:creationId xmlns:a16="http://schemas.microsoft.com/office/drawing/2014/main" id="{A73FB47D-0E80-4BAA-A98D-DF6AC3DE20B0}"/>
              </a:ext>
            </a:extLst>
          </p:cNvPr>
          <p:cNvGrpSpPr/>
          <p:nvPr/>
        </p:nvGrpSpPr>
        <p:grpSpPr>
          <a:xfrm>
            <a:off x="452880" y="631305"/>
            <a:ext cx="288740" cy="288740"/>
            <a:chOff x="1278900" y="2333250"/>
            <a:chExt cx="381175" cy="381175"/>
          </a:xfrm>
        </p:grpSpPr>
        <p:sp>
          <p:nvSpPr>
            <p:cNvPr id="13" name="Shape 655">
              <a:extLst>
                <a:ext uri="{FF2B5EF4-FFF2-40B4-BE49-F238E27FC236}">
                  <a16:creationId xmlns:a16="http://schemas.microsoft.com/office/drawing/2014/main" id="{3707DDA4-7E31-4378-BF77-9818563B6973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56">
              <a:extLst>
                <a:ext uri="{FF2B5EF4-FFF2-40B4-BE49-F238E27FC236}">
                  <a16:creationId xmlns:a16="http://schemas.microsoft.com/office/drawing/2014/main" id="{A4C54897-721A-4F1F-A121-8C8C047D3509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57">
              <a:extLst>
                <a:ext uri="{FF2B5EF4-FFF2-40B4-BE49-F238E27FC236}">
                  <a16:creationId xmlns:a16="http://schemas.microsoft.com/office/drawing/2014/main" id="{7B3D2535-ACC9-4026-A3DE-61CAC7D8EB6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58">
              <a:extLst>
                <a:ext uri="{FF2B5EF4-FFF2-40B4-BE49-F238E27FC236}">
                  <a16:creationId xmlns:a16="http://schemas.microsoft.com/office/drawing/2014/main" id="{7B8A6BAA-81D2-48A4-A07A-DD96D02B82AD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679">
            <a:extLst>
              <a:ext uri="{FF2B5EF4-FFF2-40B4-BE49-F238E27FC236}">
                <a16:creationId xmlns:a16="http://schemas.microsoft.com/office/drawing/2014/main" id="{A1ABD2CD-2734-4494-95B3-3863BB0EEC47}"/>
              </a:ext>
            </a:extLst>
          </p:cNvPr>
          <p:cNvGrpSpPr/>
          <p:nvPr/>
        </p:nvGrpSpPr>
        <p:grpSpPr>
          <a:xfrm>
            <a:off x="5344592" y="2814882"/>
            <a:ext cx="311806" cy="293361"/>
            <a:chOff x="5972700" y="2330200"/>
            <a:chExt cx="411625" cy="387275"/>
          </a:xfrm>
        </p:grpSpPr>
        <p:sp>
          <p:nvSpPr>
            <p:cNvPr id="18" name="Shape 680">
              <a:extLst>
                <a:ext uri="{FF2B5EF4-FFF2-40B4-BE49-F238E27FC236}">
                  <a16:creationId xmlns:a16="http://schemas.microsoft.com/office/drawing/2014/main" id="{05B1B73A-EC18-40E7-BAD2-BEA120802EC5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81">
              <a:extLst>
                <a:ext uri="{FF2B5EF4-FFF2-40B4-BE49-F238E27FC236}">
                  <a16:creationId xmlns:a16="http://schemas.microsoft.com/office/drawing/2014/main" id="{48CAF982-238A-4988-A7FA-047182542554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887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OFFENE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01837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Supervised</a:t>
            </a:r>
            <a:r>
              <a:rPr lang="de-DE" dirty="0"/>
              <a:t> (Überwachtes) Lernen?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Unsupervised</a:t>
            </a:r>
            <a:r>
              <a:rPr lang="de-DE" dirty="0"/>
              <a:t> (</a:t>
            </a:r>
            <a:r>
              <a:rPr lang="de-DE" dirty="0" err="1"/>
              <a:t>Un</a:t>
            </a:r>
            <a:r>
              <a:rPr lang="de-DE" dirty="0"/>
              <a:t>-überwachtes) Lernen?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Warum gibt es die Unterteilung?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63248">
                    <a:alpha val="40000"/>
                  </a:srgbClr>
                </a:solidFill>
              </a:rPr>
              <a:t>Zu welcher Kategorie gehören Neuronale Netzwerke?</a:t>
            </a:r>
            <a:endParaRPr lang="en" dirty="0">
              <a:solidFill>
                <a:srgbClr val="263248">
                  <a:alpha val="40000"/>
                </a:srgbClr>
              </a:solidFill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68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7200" dirty="0">
                <a:solidFill>
                  <a:srgbClr val="FF9800"/>
                </a:solidFill>
              </a:rPr>
              <a:t>SUPERVISED</a:t>
            </a:r>
            <a:br>
              <a:rPr lang="de-DE" sz="7200" dirty="0">
                <a:solidFill>
                  <a:srgbClr val="FF9800"/>
                </a:solidFill>
              </a:rPr>
            </a:br>
            <a:r>
              <a:rPr lang="de-DE" sz="7200" dirty="0">
                <a:solidFill>
                  <a:srgbClr val="FF9800"/>
                </a:solidFill>
              </a:rPr>
              <a:t>LEARNING</a:t>
            </a:r>
            <a:endParaRPr lang="en" sz="7200" dirty="0">
              <a:solidFill>
                <a:srgbClr val="FF9800"/>
              </a:solidFill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12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75839"/>
            <a:ext cx="706090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Datensatz besitzt In- und Output Werte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Die Input Werte heißen Features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Output Werte heißen Labels, Classes bzw. Targets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011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MODELLE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10474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Modell soll anhand der Features die richtigen Aussagen treffen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„Überwachen“ das Programm beim Training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Beim Training wissen wir welcher Output zu dem jeweiligen Input richtig ist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Somit sind wir der Lehrer des Modells, der auf Fehler hinweist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898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DER LERNPROZESS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ein Fehler beim Training auftritt, muss erforscht werden warum er auftrat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Programm soll dann nach Anpassung der Parameter ein besseres Ergebnis liefern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Ziel ist dann anhand des Trainings ein allgemeingültiges System zu haben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SUPERVISED LEARNING</a:t>
            </a:r>
            <a:endParaRPr lang="en" dirty="0"/>
          </a:p>
        </p:txBody>
      </p:sp>
      <p:graphicFrame>
        <p:nvGraphicFramePr>
          <p:cNvPr id="342" name="Shape 342"/>
          <p:cNvGraphicFramePr/>
          <p:nvPr/>
        </p:nvGraphicFramePr>
        <p:xfrm>
          <a:off x="814275" y="2058174"/>
          <a:ext cx="6575678" cy="1932580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57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8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Regression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Klassifikation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888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Regression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Erstellen einer F</a:t>
            </a:r>
            <a:r>
              <a:rPr lang="de-DE" dirty="0" err="1"/>
              <a:t>unktion</a:t>
            </a:r>
            <a:r>
              <a:rPr lang="de-DE" dirty="0"/>
              <a:t>, die Numerische Werte annähert.</a:t>
            </a:r>
            <a:br>
              <a:rPr lang="de-DE" dirty="0"/>
            </a:br>
            <a:r>
              <a:rPr lang="de-DE" dirty="0"/>
              <a:t>Die Funktion wird anhand vorliegender Daten optimiert.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(Lektion 4)</a:t>
            </a: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SUPERVISED LEARNING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Klassifikation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Anhand der Input Features soll als Output die Klasse ausgegeben werden, die der Daten am ähnlichsten ist.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z.B. Das Erkennen von Tierarten auf Bildern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727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388091" y="2269150"/>
            <a:ext cx="628207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7200" dirty="0">
                <a:solidFill>
                  <a:srgbClr val="FF9800"/>
                </a:solidFill>
              </a:rPr>
              <a:t>UNSUPERVISED</a:t>
            </a:r>
            <a:br>
              <a:rPr lang="de-DE" sz="7200" dirty="0">
                <a:solidFill>
                  <a:srgbClr val="FF9800"/>
                </a:solidFill>
              </a:rPr>
            </a:br>
            <a:r>
              <a:rPr lang="de-DE" sz="7200" dirty="0">
                <a:solidFill>
                  <a:srgbClr val="FF9800"/>
                </a:solidFill>
              </a:rPr>
              <a:t>LEARNING</a:t>
            </a:r>
            <a:endParaRPr lang="en" sz="7200" dirty="0">
              <a:solidFill>
                <a:srgbClr val="FF9800"/>
              </a:solidFill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533878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Bildschirmpräsentation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Roboto Condensed Light</vt:lpstr>
      <vt:lpstr>Arvo</vt:lpstr>
      <vt:lpstr>Roboto Condensed</vt:lpstr>
      <vt:lpstr>Salerio template</vt:lpstr>
      <vt:lpstr>MACHINE LEARNING</vt:lpstr>
      <vt:lpstr>OFFENE FRAGEN</vt:lpstr>
      <vt:lpstr>SUPERVISED LEARNING</vt:lpstr>
      <vt:lpstr>SUPERVISED LEARNING - DATEN</vt:lpstr>
      <vt:lpstr>SUPERVISED LEARNING - MODELLE</vt:lpstr>
      <vt:lpstr>SUPERVISED LEARNING - DER LERNPROZESS</vt:lpstr>
      <vt:lpstr>SUPERVISED LEARNING</vt:lpstr>
      <vt:lpstr>SUPERVISED LEARNING</vt:lpstr>
      <vt:lpstr>UNSUPERVISED LEARNING</vt:lpstr>
      <vt:lpstr>UNTERSCHIEDE ZUM SUPERVISED LEARNING</vt:lpstr>
      <vt:lpstr>DIE OFFENEN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93</cp:revision>
  <dcterms:modified xsi:type="dcterms:W3CDTF">2020-04-30T09:14:46Z</dcterms:modified>
</cp:coreProperties>
</file>