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9" r:id="rId2"/>
    <p:sldId id="282" r:id="rId3"/>
    <p:sldId id="265" r:id="rId4"/>
    <p:sldId id="274" r:id="rId5"/>
    <p:sldId id="283" r:id="rId6"/>
    <p:sldId id="284" r:id="rId7"/>
  </p:sldIdLst>
  <p:sldSz cx="9144000" cy="5143500" type="screen16x9"/>
  <p:notesSz cx="6858000" cy="9144000"/>
  <p:embeddedFontLst>
    <p:embeddedFont>
      <p:font typeface="Arvo" panose="020B0604020202020204" charset="0"/>
      <p:regular r:id="rId9"/>
      <p:bold r:id="rId10"/>
      <p:italic r:id="rId11"/>
      <p:boldItalic r:id="rId12"/>
    </p:embeddedFont>
    <p:embeddedFont>
      <p:font typeface="Roboto Condensed" panose="020B0604020202020204" charset="0"/>
      <p:regular r:id="rId13"/>
      <p:bold r:id="rId14"/>
      <p:italic r:id="rId15"/>
      <p:boldItalic r:id="rId16"/>
    </p:embeddedFont>
    <p:embeddedFont>
      <p:font typeface="Roboto Condensed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70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02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512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290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536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460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MACHINE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/>
              <a:t>Supervised</a:t>
            </a:r>
            <a:r>
              <a:rPr lang="de-DE" dirty="0"/>
              <a:t> Learning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DIE OFFENEN FRAGEN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Was ist </a:t>
            </a:r>
            <a:r>
              <a:rPr lang="de-DE" dirty="0" err="1"/>
              <a:t>Supervised</a:t>
            </a:r>
            <a:r>
              <a:rPr lang="de-DE" dirty="0"/>
              <a:t> (Überwachtes) Lernen?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Was ist </a:t>
            </a:r>
            <a:r>
              <a:rPr lang="de-DE" dirty="0" err="1"/>
              <a:t>Unsupervised</a:t>
            </a:r>
            <a:r>
              <a:rPr lang="de-DE" dirty="0"/>
              <a:t> (</a:t>
            </a:r>
            <a:r>
              <a:rPr lang="de-DE" dirty="0" err="1"/>
              <a:t>Un</a:t>
            </a:r>
            <a:r>
              <a:rPr lang="de-DE" dirty="0"/>
              <a:t>-überwachtes) Lernen?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Warum gibt es die Unterteilung?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Neuronale Netzwerke gehören zum </a:t>
            </a:r>
            <a:r>
              <a:rPr lang="de-DE" dirty="0" err="1"/>
              <a:t>Supervised</a:t>
            </a:r>
            <a:r>
              <a:rPr lang="de-DE" dirty="0"/>
              <a:t> Learning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grpSp>
        <p:nvGrpSpPr>
          <p:cNvPr id="5" name="Shape 679">
            <a:extLst>
              <a:ext uri="{FF2B5EF4-FFF2-40B4-BE49-F238E27FC236}">
                <a16:creationId xmlns:a16="http://schemas.microsoft.com/office/drawing/2014/main" id="{68D11D6A-71A6-4928-BCC7-6B8AEB0704C9}"/>
              </a:ext>
            </a:extLst>
          </p:cNvPr>
          <p:cNvGrpSpPr/>
          <p:nvPr/>
        </p:nvGrpSpPr>
        <p:grpSpPr>
          <a:xfrm>
            <a:off x="6581512" y="1804788"/>
            <a:ext cx="311806" cy="293361"/>
            <a:chOff x="5972700" y="2330200"/>
            <a:chExt cx="411625" cy="387275"/>
          </a:xfrm>
        </p:grpSpPr>
        <p:sp>
          <p:nvSpPr>
            <p:cNvPr id="6" name="Shape 680">
              <a:extLst>
                <a:ext uri="{FF2B5EF4-FFF2-40B4-BE49-F238E27FC236}">
                  <a16:creationId xmlns:a16="http://schemas.microsoft.com/office/drawing/2014/main" id="{D7FCF383-12B9-4994-B4DF-4A383A893469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681">
              <a:extLst>
                <a:ext uri="{FF2B5EF4-FFF2-40B4-BE49-F238E27FC236}">
                  <a16:creationId xmlns:a16="http://schemas.microsoft.com/office/drawing/2014/main" id="{93B84770-A9E9-47CF-B5E2-578FD0F09C0E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" name="Shape 679">
            <a:extLst>
              <a:ext uri="{FF2B5EF4-FFF2-40B4-BE49-F238E27FC236}">
                <a16:creationId xmlns:a16="http://schemas.microsoft.com/office/drawing/2014/main" id="{5A4E51C9-D339-4E88-A371-6D63681A2303}"/>
              </a:ext>
            </a:extLst>
          </p:cNvPr>
          <p:cNvGrpSpPr/>
          <p:nvPr/>
        </p:nvGrpSpPr>
        <p:grpSpPr>
          <a:xfrm>
            <a:off x="7306193" y="2278389"/>
            <a:ext cx="311806" cy="293361"/>
            <a:chOff x="5972700" y="2330200"/>
            <a:chExt cx="411625" cy="387275"/>
          </a:xfrm>
        </p:grpSpPr>
        <p:sp>
          <p:nvSpPr>
            <p:cNvPr id="9" name="Shape 680">
              <a:extLst>
                <a:ext uri="{FF2B5EF4-FFF2-40B4-BE49-F238E27FC236}">
                  <a16:creationId xmlns:a16="http://schemas.microsoft.com/office/drawing/2014/main" id="{4B6219BA-C7A6-442C-BB46-30A51B630831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681">
              <a:extLst>
                <a:ext uri="{FF2B5EF4-FFF2-40B4-BE49-F238E27FC236}">
                  <a16:creationId xmlns:a16="http://schemas.microsoft.com/office/drawing/2014/main" id="{9444478F-F5FF-44A8-AB64-091729349408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" name="Shape 654">
            <a:extLst>
              <a:ext uri="{FF2B5EF4-FFF2-40B4-BE49-F238E27FC236}">
                <a16:creationId xmlns:a16="http://schemas.microsoft.com/office/drawing/2014/main" id="{A73FB47D-0E80-4BAA-A98D-DF6AC3DE20B0}"/>
              </a:ext>
            </a:extLst>
          </p:cNvPr>
          <p:cNvGrpSpPr/>
          <p:nvPr/>
        </p:nvGrpSpPr>
        <p:grpSpPr>
          <a:xfrm>
            <a:off x="452880" y="631305"/>
            <a:ext cx="288740" cy="288740"/>
            <a:chOff x="1278900" y="2333250"/>
            <a:chExt cx="381175" cy="381175"/>
          </a:xfrm>
        </p:grpSpPr>
        <p:sp>
          <p:nvSpPr>
            <p:cNvPr id="13" name="Shape 655">
              <a:extLst>
                <a:ext uri="{FF2B5EF4-FFF2-40B4-BE49-F238E27FC236}">
                  <a16:creationId xmlns:a16="http://schemas.microsoft.com/office/drawing/2014/main" id="{3707DDA4-7E31-4378-BF77-9818563B6973}"/>
                </a:ext>
              </a:extLst>
            </p:cNvPr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56">
              <a:extLst>
                <a:ext uri="{FF2B5EF4-FFF2-40B4-BE49-F238E27FC236}">
                  <a16:creationId xmlns:a16="http://schemas.microsoft.com/office/drawing/2014/main" id="{A4C54897-721A-4F1F-A121-8C8C047D3509}"/>
                </a:ext>
              </a:extLst>
            </p:cNvPr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657">
              <a:extLst>
                <a:ext uri="{FF2B5EF4-FFF2-40B4-BE49-F238E27FC236}">
                  <a16:creationId xmlns:a16="http://schemas.microsoft.com/office/drawing/2014/main" id="{7B3D2535-ACC9-4026-A3DE-61CAC7D8EB60}"/>
                </a:ext>
              </a:extLst>
            </p:cNvPr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658">
              <a:extLst>
                <a:ext uri="{FF2B5EF4-FFF2-40B4-BE49-F238E27FC236}">
                  <a16:creationId xmlns:a16="http://schemas.microsoft.com/office/drawing/2014/main" id="{7B8A6BAA-81D2-48A4-A07A-DD96D02B82AD}"/>
                </a:ext>
              </a:extLst>
            </p:cNvPr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" name="Shape 679">
            <a:extLst>
              <a:ext uri="{FF2B5EF4-FFF2-40B4-BE49-F238E27FC236}">
                <a16:creationId xmlns:a16="http://schemas.microsoft.com/office/drawing/2014/main" id="{A1ABD2CD-2734-4494-95B3-3863BB0EEC47}"/>
              </a:ext>
            </a:extLst>
          </p:cNvPr>
          <p:cNvGrpSpPr/>
          <p:nvPr/>
        </p:nvGrpSpPr>
        <p:grpSpPr>
          <a:xfrm>
            <a:off x="5330416" y="2786530"/>
            <a:ext cx="311806" cy="293361"/>
            <a:chOff x="5972700" y="2330200"/>
            <a:chExt cx="411625" cy="387275"/>
          </a:xfrm>
        </p:grpSpPr>
        <p:sp>
          <p:nvSpPr>
            <p:cNvPr id="18" name="Shape 680">
              <a:extLst>
                <a:ext uri="{FF2B5EF4-FFF2-40B4-BE49-F238E27FC236}">
                  <a16:creationId xmlns:a16="http://schemas.microsoft.com/office/drawing/2014/main" id="{05B1B73A-EC18-40E7-BAD2-BEA120802EC5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681">
              <a:extLst>
                <a:ext uri="{FF2B5EF4-FFF2-40B4-BE49-F238E27FC236}">
                  <a16:creationId xmlns:a16="http://schemas.microsoft.com/office/drawing/2014/main" id="{48CAF982-238A-4988-A7FA-047182542554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" name="Shape 679">
            <a:extLst>
              <a:ext uri="{FF2B5EF4-FFF2-40B4-BE49-F238E27FC236}">
                <a16:creationId xmlns:a16="http://schemas.microsoft.com/office/drawing/2014/main" id="{70271DE9-D00E-463E-B630-4E7AC62E6A2E}"/>
              </a:ext>
            </a:extLst>
          </p:cNvPr>
          <p:cNvGrpSpPr/>
          <p:nvPr/>
        </p:nvGrpSpPr>
        <p:grpSpPr>
          <a:xfrm>
            <a:off x="7028075" y="3264190"/>
            <a:ext cx="311806" cy="293361"/>
            <a:chOff x="5972700" y="2330200"/>
            <a:chExt cx="411625" cy="387275"/>
          </a:xfrm>
        </p:grpSpPr>
        <p:sp>
          <p:nvSpPr>
            <p:cNvPr id="21" name="Shape 680">
              <a:extLst>
                <a:ext uri="{FF2B5EF4-FFF2-40B4-BE49-F238E27FC236}">
                  <a16:creationId xmlns:a16="http://schemas.microsoft.com/office/drawing/2014/main" id="{18C4EA36-1DAE-45A1-9BCD-7384FCB8E5D9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681">
              <a:extLst>
                <a:ext uri="{FF2B5EF4-FFF2-40B4-BE49-F238E27FC236}">
                  <a16:creationId xmlns:a16="http://schemas.microsoft.com/office/drawing/2014/main" id="{E61DBA64-FFA9-43C8-A3A5-9F4044BE4A3A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887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sz="7200" dirty="0">
                <a:solidFill>
                  <a:srgbClr val="FF9800"/>
                </a:solidFill>
              </a:rPr>
              <a:t>SUPERVISED</a:t>
            </a:r>
            <a:br>
              <a:rPr lang="de-DE" sz="7200" dirty="0">
                <a:solidFill>
                  <a:srgbClr val="FF9800"/>
                </a:solidFill>
              </a:rPr>
            </a:br>
            <a:r>
              <a:rPr lang="de-DE" sz="7200" dirty="0">
                <a:solidFill>
                  <a:srgbClr val="FF9800"/>
                </a:solidFill>
              </a:rPr>
              <a:t>LEARNING</a:t>
            </a:r>
            <a:endParaRPr lang="en" sz="7200" dirty="0">
              <a:solidFill>
                <a:srgbClr val="FF9800"/>
              </a:solidFill>
            </a:endParaRPr>
          </a:p>
        </p:txBody>
      </p:sp>
      <p:grpSp>
        <p:nvGrpSpPr>
          <p:cNvPr id="250" name="Shape 250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8" name="Shape 258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312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SUPERVISED LEARNING - DATEN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75839"/>
            <a:ext cx="7060907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 Datensatz besitzt In- und Output Werte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Die Input Werte heißen Features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Output Werte heißen Labels bzw. </a:t>
            </a:r>
            <a:r>
              <a:rPr lang="de-DE" dirty="0" err="1"/>
              <a:t>Classes</a:t>
            </a: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011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SUPERVISED LEARNING - DATEN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75839"/>
            <a:ext cx="7429503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 Modell hat Variablen (Gewichte)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Diese Gewicht werden im Training verbessert (trainiert)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Im </a:t>
            </a:r>
            <a:r>
              <a:rPr lang="de-DE" dirty="0" err="1"/>
              <a:t>Testing</a:t>
            </a:r>
            <a:r>
              <a:rPr lang="de-DE" dirty="0"/>
              <a:t> wird die „Performance“ ausgewertet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Performance wird durch eine Metrik bestimmt </a:t>
            </a:r>
            <a:br>
              <a:rPr lang="de-DE" dirty="0"/>
            </a:br>
            <a:r>
              <a:rPr lang="de-DE" dirty="0"/>
              <a:t>(z.B. eine Fehlerfunktion)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218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SUPERVISED LEARNING - DATEN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5AC618D-BE39-4924-8714-FFD936D644F1}"/>
              </a:ext>
            </a:extLst>
          </p:cNvPr>
          <p:cNvSpPr txBox="1"/>
          <p:nvPr/>
        </p:nvSpPr>
        <p:spPr>
          <a:xfrm>
            <a:off x="170119" y="4844378"/>
            <a:ext cx="59967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https://upload.wikimedia.org/wikipedia/commons/8/88/Machine_learning_nutshell_--_Split_into_train-test_set.svg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C46BB0-079E-462A-87B8-90FE101D3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4329" y="1361621"/>
            <a:ext cx="5610890" cy="34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4536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Bildschirmpräsentation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Roboto Condensed Light</vt:lpstr>
      <vt:lpstr>Arvo</vt:lpstr>
      <vt:lpstr>Arial</vt:lpstr>
      <vt:lpstr>Roboto Condensed</vt:lpstr>
      <vt:lpstr>Salerio template</vt:lpstr>
      <vt:lpstr>MACHINE LEARNING</vt:lpstr>
      <vt:lpstr>DIE OFFENEN FRAGEN</vt:lpstr>
      <vt:lpstr>SUPERVISED LEARNING</vt:lpstr>
      <vt:lpstr>SUPERVISED LEARNING - DATEN</vt:lpstr>
      <vt:lpstr>SUPERVISED LEARNING - DATEN</vt:lpstr>
      <vt:lpstr>SUPERVISED LEARNING - DATEN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104</cp:revision>
  <dcterms:modified xsi:type="dcterms:W3CDTF">2020-04-27T08:27:15Z</dcterms:modified>
</cp:coreProperties>
</file>