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7"/>
  </p:notesMasterIdLst>
  <p:sldIdLst>
    <p:sldId id="259" r:id="rId2"/>
    <p:sldId id="276" r:id="rId3"/>
    <p:sldId id="277" r:id="rId4"/>
    <p:sldId id="278" r:id="rId5"/>
    <p:sldId id="279" r:id="rId6"/>
  </p:sldIdLst>
  <p:sldSz cx="9144000" cy="5143500" type="screen16x9"/>
  <p:notesSz cx="6858000" cy="9144000"/>
  <p:embeddedFontLst>
    <p:embeddedFont>
      <p:font typeface="Arvo" panose="020B0604020202020204" charset="0"/>
      <p:regular r:id="rId8"/>
      <p:bold r:id="rId9"/>
      <p:italic r:id="rId10"/>
      <p:boldItalic r:id="rId11"/>
    </p:embeddedFont>
    <p:embeddedFont>
      <p:font typeface="Roboto Condensed" panose="020B0604020202020204" charset="0"/>
      <p:regular r:id="rId12"/>
      <p:bold r:id="rId13"/>
      <p:italic r:id="rId14"/>
      <p:boldItalic r:id="rId15"/>
    </p:embeddedFont>
    <p:embeddedFont>
      <p:font typeface="Roboto Condensed Light" panose="020B060402020202020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53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111A296-C045-46EA-898B-143958A31390}">
  <a:tblStyle styleId="{2111A296-C045-46EA-898B-143958A3139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8" d="100"/>
          <a:sy n="158" d="100"/>
        </p:scale>
        <p:origin x="514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23" Type="http://schemas.openxmlformats.org/officeDocument/2006/relationships/tableStyles" Target="tableStyles.xml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27272"/>
              <a:buChar char="●"/>
              <a:defRPr sz="1100"/>
            </a:lvl1pPr>
            <a:lvl2pPr lvl="1">
              <a:spcBef>
                <a:spcPts val="0"/>
              </a:spcBef>
              <a:buSzPct val="127272"/>
              <a:buChar char="○"/>
              <a:defRPr sz="1100"/>
            </a:lvl2pPr>
            <a:lvl3pPr lvl="2">
              <a:spcBef>
                <a:spcPts val="0"/>
              </a:spcBef>
              <a:buSzPct val="127272"/>
              <a:buChar char="■"/>
              <a:defRPr sz="1100"/>
            </a:lvl3pPr>
            <a:lvl4pPr lvl="3">
              <a:spcBef>
                <a:spcPts val="0"/>
              </a:spcBef>
              <a:buSzPct val="127272"/>
              <a:buChar char="●"/>
              <a:defRPr sz="1100"/>
            </a:lvl4pPr>
            <a:lvl5pPr lvl="4">
              <a:spcBef>
                <a:spcPts val="0"/>
              </a:spcBef>
              <a:buSzPct val="127272"/>
              <a:buChar char="○"/>
              <a:defRPr sz="1100"/>
            </a:lvl5pPr>
            <a:lvl6pPr lvl="5">
              <a:spcBef>
                <a:spcPts val="0"/>
              </a:spcBef>
              <a:buSzPct val="127272"/>
              <a:buChar char="■"/>
              <a:defRPr sz="1100"/>
            </a:lvl6pPr>
            <a:lvl7pPr lvl="6">
              <a:spcBef>
                <a:spcPts val="0"/>
              </a:spcBef>
              <a:buSzPct val="127272"/>
              <a:buChar char="●"/>
              <a:defRPr sz="1100"/>
            </a:lvl7pPr>
            <a:lvl8pPr lvl="7">
              <a:spcBef>
                <a:spcPts val="0"/>
              </a:spcBef>
              <a:buSzPct val="127272"/>
              <a:buChar char="○"/>
              <a:defRPr sz="1100"/>
            </a:lvl8pPr>
            <a:lvl9pPr lvl="8">
              <a:spcBef>
                <a:spcPts val="0"/>
              </a:spcBef>
              <a:buSzPct val="127272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51871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84027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91856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1507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Shape 25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Shape 26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Shape 28"/>
          <p:cNvGrpSpPr/>
          <p:nvPr/>
        </p:nvGrpSpPr>
        <p:grpSpPr>
          <a:xfrm rot="10800000" flipH="1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29" name="Shape 29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Shape 30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Shape 31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2" name="Shape 32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33" name="Shape 3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Shape 34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5" name="Shape 3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36" name="Shape 36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Shape 37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8" name="Shape 38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39" name="Shape 39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3000"/>
            </a:lvl1pPr>
            <a:lvl2pPr lvl="1" rtl="0">
              <a:spcBef>
                <a:spcPts val="0"/>
              </a:spcBef>
              <a:buSzPct val="100000"/>
              <a:defRPr sz="3000"/>
            </a:lvl2pPr>
            <a:lvl3pPr lvl="2" rtl="0">
              <a:spcBef>
                <a:spcPts val="0"/>
              </a:spcBef>
              <a:buSzPct val="100000"/>
              <a:defRPr sz="3000"/>
            </a:lvl3pPr>
            <a:lvl4pPr lvl="3" rtl="0">
              <a:spcBef>
                <a:spcPts val="0"/>
              </a:spcBef>
              <a:buSzPct val="100000"/>
              <a:defRPr sz="3000"/>
            </a:lvl4pPr>
            <a:lvl5pPr lvl="4" rtl="0">
              <a:spcBef>
                <a:spcPts val="0"/>
              </a:spcBef>
              <a:buSzPct val="100000"/>
              <a:defRPr sz="3000"/>
            </a:lvl5pPr>
            <a:lvl6pPr lvl="5" rtl="0">
              <a:spcBef>
                <a:spcPts val="0"/>
              </a:spcBef>
              <a:buSzPct val="100000"/>
              <a:defRPr sz="3000"/>
            </a:lvl6pPr>
            <a:lvl7pPr lvl="6" rtl="0">
              <a:spcBef>
                <a:spcPts val="0"/>
              </a:spcBef>
              <a:buSzPct val="100000"/>
              <a:defRPr sz="3000"/>
            </a:lvl7pPr>
            <a:lvl8pPr lvl="7" rtl="0">
              <a:spcBef>
                <a:spcPts val="0"/>
              </a:spcBef>
              <a:buSzPct val="100000"/>
              <a:defRPr sz="3000"/>
            </a:lvl8pPr>
            <a:lvl9pPr lvl="8" rtl="0">
              <a:spcBef>
                <a:spcPts val="0"/>
              </a:spcBef>
              <a:buSzPct val="100000"/>
              <a:defRPr sz="30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1pPr>
            <a:lvl2pPr lvl="1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2pPr>
            <a:lvl3pPr lvl="2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3pPr>
            <a:lvl4pPr lvl="3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4pPr>
            <a:lvl5pPr lvl="4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5pPr>
            <a:lvl6pPr lvl="5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6pPr>
            <a:lvl7pPr lvl="6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7pPr>
            <a:lvl8pPr lvl="7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8pPr>
            <a:lvl9pPr lvl="8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‹Nr.›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Shape 62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63" name="Shape 63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64" name="Shape 64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65" name="Shape 6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6" name="Shape 6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67" name="Shape 67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68" name="Shape 6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9" name="Shape 69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70" name="Shape 7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71" name="Shape 71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72" name="Shape 72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73" name="Shape 7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4" name="Shape 7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75" name="Shape 7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76" name="Shape 7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7" name="Shape 7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‹Nr.›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60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lvl="1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lvl="2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lvl="3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lvl="4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lvl="5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lvl="6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lvl="7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lvl="8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‹Nr.›</a:t>
            </a:fld>
            <a:endParaRPr lang="en" sz="1200" b="1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-DE"/>
              <a:t>NEURONALE NETZWERKE</a:t>
            </a:r>
            <a:endParaRPr lang="en" dirty="0"/>
          </a:p>
        </p:txBody>
      </p:sp>
      <p:sp>
        <p:nvSpPr>
          <p:cNvPr id="222" name="Shape 222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-DE" dirty="0"/>
              <a:t>Wie lernt das Neuronale Netzwerk</a:t>
            </a:r>
            <a:endParaRPr lang="en" dirty="0"/>
          </a:p>
        </p:txBody>
      </p:sp>
      <p:sp>
        <p:nvSpPr>
          <p:cNvPr id="223" name="Shape 22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</a:t>
            </a:fld>
            <a:endParaRPr lang="en"/>
          </a:p>
        </p:txBody>
      </p:sp>
      <p:sp>
        <p:nvSpPr>
          <p:cNvPr id="224" name="Shape 22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76200" lvl="0">
              <a:spcAft>
                <a:spcPts val="1000"/>
              </a:spcAft>
            </a:pPr>
            <a:r>
              <a:rPr lang="de-DE" dirty="0"/>
              <a:t>FRAGESTELLUNG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4" y="1327350"/>
            <a:ext cx="7387617" cy="3145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Beim </a:t>
            </a:r>
            <a:r>
              <a:rPr lang="de-DE" dirty="0" err="1"/>
              <a:t>Perzeptron</a:t>
            </a:r>
            <a:r>
              <a:rPr lang="de-DE" dirty="0"/>
              <a:t> hatten wir die Delta Regel benutzt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Wie sieht es beim „richtigen“ Neuronalen Netzwerk aus?</a:t>
            </a:r>
            <a:endParaRPr lang="en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79968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76200" lvl="0">
              <a:spcAft>
                <a:spcPts val="1000"/>
              </a:spcAft>
            </a:pPr>
            <a:r>
              <a:rPr lang="de-DE" dirty="0"/>
              <a:t>DAS ZIEL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4" y="1327350"/>
            <a:ext cx="6803725" cy="3145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Anhand der Trainingsbeispiele soll das Netz verbessert werden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Die Anpassung der Gewichte ist die Vorgehensweise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Eine optimale Wahl der Gewichte ist das Ziel</a:t>
            </a:r>
            <a:endParaRPr lang="en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15908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76200" lvl="0">
              <a:spcAft>
                <a:spcPts val="1000"/>
              </a:spcAft>
            </a:pPr>
            <a:r>
              <a:rPr lang="de-DE" dirty="0"/>
              <a:t>DAS VORGEHEN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4" y="1542096"/>
            <a:ext cx="6803725" cy="3145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/>
              <a:t>Das grundlegende </a:t>
            </a:r>
            <a:r>
              <a:rPr lang="de-DE" dirty="0"/>
              <a:t>Verfahren ist der </a:t>
            </a:r>
            <a:r>
              <a:rPr lang="de-DE" dirty="0" err="1"/>
              <a:t>Gradientenabstieg</a:t>
            </a:r>
            <a:r>
              <a:rPr lang="de-DE" dirty="0"/>
              <a:t> (Gradient </a:t>
            </a:r>
            <a:r>
              <a:rPr lang="de-DE" dirty="0" err="1"/>
              <a:t>descent</a:t>
            </a:r>
            <a:r>
              <a:rPr lang="de-DE" dirty="0"/>
              <a:t>)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Der Algorithmus im Neuronalen Netzwerk nennt sich „Backpropagation“</a:t>
            </a:r>
            <a:endParaRPr lang="en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16762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76200" lvl="0">
              <a:spcAft>
                <a:spcPts val="1000"/>
              </a:spcAft>
            </a:pPr>
            <a:r>
              <a:rPr lang="de-DE" dirty="0"/>
              <a:t>GRADIENTENABSTIEG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4" y="1529377"/>
            <a:ext cx="6803725" cy="3145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Der Gradient ist die 1. Ableitung einer mehrdimensionalen Funktion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Ein negativer Gradient zeigt in die Richtung des stärksten Abstiegs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Im Neuronalen Netzwerk wäre es die Fehlerfunktion mit den Gewichten als Variablen</a:t>
            </a:r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69068482"/>
      </p:ext>
    </p:extLst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113</Words>
  <Application>Microsoft Office PowerPoint</Application>
  <PresentationFormat>Bildschirmpräsentation (16:9)</PresentationFormat>
  <Paragraphs>22</Paragraphs>
  <Slides>5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0" baseType="lpstr">
      <vt:lpstr>Arial</vt:lpstr>
      <vt:lpstr>Roboto Condensed Light</vt:lpstr>
      <vt:lpstr>Arvo</vt:lpstr>
      <vt:lpstr>Roboto Condensed</vt:lpstr>
      <vt:lpstr>Salerio template</vt:lpstr>
      <vt:lpstr>NEURONALE NETZWERKE</vt:lpstr>
      <vt:lpstr>FRAGESTELLUNG</vt:lpstr>
      <vt:lpstr>DAS ZIEL</vt:lpstr>
      <vt:lpstr>DAS VORGEHEN</vt:lpstr>
      <vt:lpstr>GRADIENTENABSTIEG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TRANSITION HEADLINE</dc:title>
  <cp:lastModifiedBy>Jan Schaffranek</cp:lastModifiedBy>
  <cp:revision>176</cp:revision>
  <dcterms:modified xsi:type="dcterms:W3CDTF">2020-11-08T16:12:23Z</dcterms:modified>
</cp:coreProperties>
</file>