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9" r:id="rId6"/>
    <p:sldId id="261" r:id="rId7"/>
    <p:sldId id="270" r:id="rId8"/>
    <p:sldId id="271" r:id="rId9"/>
    <p:sldId id="262" r:id="rId10"/>
    <p:sldId id="272" r:id="rId11"/>
    <p:sldId id="273" r:id="rId12"/>
    <p:sldId id="263" r:id="rId13"/>
    <p:sldId id="274" r:id="rId14"/>
    <p:sldId id="264" r:id="rId15"/>
    <p:sldId id="276" r:id="rId16"/>
    <p:sldId id="275" r:id="rId17"/>
    <p:sldId id="265" r:id="rId18"/>
    <p:sldId id="277" r:id="rId19"/>
    <p:sldId id="279" r:id="rId20"/>
    <p:sldId id="267" r:id="rId21"/>
    <p:sldId id="268" r:id="rId22"/>
    <p:sldId id="280" r:id="rId23"/>
    <p:sldId id="281" r:id="rId24"/>
  </p:sldIdLst>
  <p:sldSz cx="12192000" cy="6858000"/>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68038" autoAdjust="0"/>
  </p:normalViewPr>
  <p:slideViewPr>
    <p:cSldViewPr>
      <p:cViewPr varScale="1">
        <p:scale>
          <a:sx n="62" d="100"/>
          <a:sy n="62" d="100"/>
        </p:scale>
        <p:origin x="78" y="4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6E95-C944-4E87-9B5A-D617A3FD6CCA}"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0630A-F6CA-4391-83AB-6A4A4A724C0C}" type="slidenum">
              <a:rPr lang="en-US" smtClean="0"/>
              <a:t>‹#›</a:t>
            </a:fld>
            <a:endParaRPr lang="en-US"/>
          </a:p>
        </p:txBody>
      </p:sp>
    </p:spTree>
    <p:extLst>
      <p:ext uri="{BB962C8B-B14F-4D97-AF65-F5344CB8AC3E}">
        <p14:creationId xmlns:p14="http://schemas.microsoft.com/office/powerpoint/2010/main" val="136865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Boa tarde à todos presentes.</a:t>
            </a:r>
          </a:p>
          <a:p>
            <a:endParaRPr lang="pt-BR" dirty="0"/>
          </a:p>
          <a:p>
            <a:r>
              <a:rPr lang="pt-BR" dirty="0"/>
              <a:t>Essa apresentação é sobreo trabalho de conclusão de curso </a:t>
            </a:r>
            <a:r>
              <a:rPr lang="pt-BR" dirty="0" err="1"/>
              <a:t>VisEdu</a:t>
            </a:r>
            <a:r>
              <a:rPr lang="pt-BR" dirty="0"/>
              <a:t> Light, </a:t>
            </a:r>
            <a:r>
              <a:rPr lang="en-US" dirty="0"/>
              <a:t>com o </a:t>
            </a:r>
            <a:r>
              <a:rPr lang="en-US" dirty="0" err="1"/>
              <a:t>orientador</a:t>
            </a:r>
            <a:r>
              <a:rPr lang="en-US" dirty="0"/>
              <a:t> Dalton Solano dos Reis.</a:t>
            </a:r>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a:t>
            </a:fld>
            <a:endParaRPr lang="en-US"/>
          </a:p>
        </p:txBody>
      </p:sp>
    </p:spTree>
    <p:extLst>
      <p:ext uri="{BB962C8B-B14F-4D97-AF65-F5344CB8AC3E}">
        <p14:creationId xmlns:p14="http://schemas.microsoft.com/office/powerpoint/2010/main" val="636386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(Abordar as características essenciais dos correlatos)</a:t>
            </a:r>
          </a:p>
          <a:p>
            <a:r>
              <a:rPr lang="pt-BR" dirty="0"/>
              <a:t>(Tempo estimado – 2 minutos)</a:t>
            </a:r>
          </a:p>
          <a:p>
            <a:r>
              <a:rPr lang="pt-BR" dirty="0"/>
              <a:t>POV-Ray é um programa que permite a criação de cenas totalmente </a:t>
            </a:r>
            <a:r>
              <a:rPr lang="pt-BR" dirty="0" err="1"/>
              <a:t>renderizadas</a:t>
            </a:r>
            <a:r>
              <a:rPr lang="pt-BR" dirty="0"/>
              <a:t> com </a:t>
            </a:r>
            <a:r>
              <a:rPr lang="pt-BR" dirty="0" err="1"/>
              <a:t>ray</a:t>
            </a:r>
            <a:r>
              <a:rPr lang="pt-BR" dirty="0"/>
              <a:t> </a:t>
            </a:r>
            <a:r>
              <a:rPr lang="pt-BR" dirty="0" err="1"/>
              <a:t>tracing</a:t>
            </a:r>
            <a:r>
              <a:rPr lang="pt-BR" dirty="0"/>
              <a:t>, </a:t>
            </a:r>
            <a:r>
              <a:rPr lang="pt-BR" dirty="0" err="1"/>
              <a:t>permitidindo</a:t>
            </a:r>
            <a:r>
              <a:rPr lang="pt-BR" dirty="0"/>
              <a:t> criar cenas bem realistas, embora simples.</a:t>
            </a:r>
          </a:p>
          <a:p>
            <a:endParaRPr lang="pt-BR" dirty="0"/>
          </a:p>
          <a:p>
            <a:r>
              <a:rPr lang="pt-BR" dirty="0"/>
              <a:t>Ele </a:t>
            </a:r>
            <a:r>
              <a:rPr lang="pt-BR" dirty="0" err="1"/>
              <a:t>possue</a:t>
            </a:r>
            <a:r>
              <a:rPr lang="pt-BR" dirty="0"/>
              <a:t> um editor de código, onde são adicionados os objetos. O fato de ser feito totalmente via código torna seu uso bem difícil, embora tenha uma lista de objetos </a:t>
            </a:r>
            <a:r>
              <a:rPr lang="pt-BR" dirty="0" err="1"/>
              <a:t>pré</a:t>
            </a:r>
            <a:r>
              <a:rPr lang="pt-BR" dirty="0"/>
              <a:t>-criados que podem ser facilmente adicionados à cena.</a:t>
            </a:r>
          </a:p>
          <a:p>
            <a:endParaRPr lang="pt-BR" dirty="0"/>
          </a:p>
          <a:p>
            <a:r>
              <a:rPr lang="pt-BR" dirty="0"/>
              <a:t>Performance do programa não é muito boa, pois utiliza apenas o processador para </a:t>
            </a:r>
            <a:r>
              <a:rPr lang="pt-BR" dirty="0" err="1"/>
              <a:t>renderizar</a:t>
            </a:r>
            <a:r>
              <a:rPr lang="pt-BR" dirty="0"/>
              <a:t>, mesmo quando o computador utilizado possui uma GPU.</a:t>
            </a:r>
          </a:p>
          <a:p>
            <a:r>
              <a:rPr lang="pt-BR" dirty="0"/>
              <a:t>Também Não apresenta explicações sobre o que está se passando no momento da renderização</a:t>
            </a:r>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10</a:t>
            </a:fld>
            <a:endParaRPr lang="en-US"/>
          </a:p>
        </p:txBody>
      </p:sp>
    </p:spTree>
    <p:extLst>
      <p:ext uri="{BB962C8B-B14F-4D97-AF65-F5344CB8AC3E}">
        <p14:creationId xmlns:p14="http://schemas.microsoft.com/office/powerpoint/2010/main" val="361661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(Abordar as características essenciais dos correlatos)</a:t>
            </a:r>
          </a:p>
          <a:p>
            <a:r>
              <a:rPr lang="pt-BR" dirty="0"/>
              <a:t>(Tempo estimado – 2 minutos)</a:t>
            </a:r>
          </a:p>
          <a:p>
            <a:r>
              <a:rPr lang="pt-BR" dirty="0"/>
              <a:t>O Mental Vision foi criado por </a:t>
            </a:r>
            <a:r>
              <a:rPr lang="pt-BR" sz="1200" kern="1200" dirty="0" err="1">
                <a:solidFill>
                  <a:schemeClr val="tx1"/>
                </a:solidFill>
                <a:effectLst/>
                <a:latin typeface="+mn-lt"/>
                <a:ea typeface="+mn-ea"/>
                <a:cs typeface="+mn-cs"/>
              </a:rPr>
              <a:t>Peternier</a:t>
            </a:r>
            <a:r>
              <a:rPr lang="pt-BR" sz="1200" kern="1200" dirty="0">
                <a:solidFill>
                  <a:schemeClr val="tx1"/>
                </a:solidFill>
                <a:effectLst/>
                <a:latin typeface="+mn-lt"/>
                <a:ea typeface="+mn-ea"/>
                <a:cs typeface="+mn-cs"/>
              </a:rPr>
              <a:t>, </a:t>
            </a:r>
            <a:r>
              <a:rPr lang="pt-BR" sz="1200" kern="1200" dirty="0" err="1">
                <a:solidFill>
                  <a:schemeClr val="tx1"/>
                </a:solidFill>
                <a:effectLst/>
                <a:latin typeface="+mn-lt"/>
                <a:ea typeface="+mn-ea"/>
                <a:cs typeface="+mn-cs"/>
              </a:rPr>
              <a:t>Thalmann</a:t>
            </a:r>
            <a:r>
              <a:rPr lang="pt-BR" sz="1200" kern="1200" dirty="0">
                <a:solidFill>
                  <a:schemeClr val="tx1"/>
                </a:solidFill>
                <a:effectLst/>
                <a:latin typeface="+mn-lt"/>
                <a:ea typeface="+mn-ea"/>
                <a:cs typeface="+mn-cs"/>
              </a:rPr>
              <a:t> e Vexo (2006), com o propósito de facilitar o acesso à computação gráfica aos seus alunos.</a:t>
            </a:r>
          </a:p>
          <a:p>
            <a:r>
              <a:rPr lang="pt-BR" sz="1200" kern="1200" dirty="0">
                <a:solidFill>
                  <a:schemeClr val="tx1"/>
                </a:solidFill>
                <a:effectLst/>
                <a:latin typeface="+mn-lt"/>
                <a:ea typeface="+mn-ea"/>
                <a:cs typeface="+mn-cs"/>
              </a:rPr>
              <a:t>O programa é separado em dois, a primeira parte são módulos que ilustram de maneira simples alguns temos complexos da computação gráfica, no exemplo dá imagem há um módulo que explica sobre as superfícies de </a:t>
            </a:r>
            <a:r>
              <a:rPr lang="pt-BR" sz="1200" kern="1200" dirty="0" err="1">
                <a:solidFill>
                  <a:schemeClr val="tx1"/>
                </a:solidFill>
                <a:effectLst/>
                <a:latin typeface="+mn-lt"/>
                <a:ea typeface="+mn-ea"/>
                <a:cs typeface="+mn-cs"/>
              </a:rPr>
              <a:t>Bézier</a:t>
            </a:r>
            <a:r>
              <a:rPr lang="pt-BR" sz="1200" kern="1200" dirty="0">
                <a:solidFill>
                  <a:schemeClr val="tx1"/>
                </a:solidFill>
                <a:effectLst/>
                <a:latin typeface="+mn-lt"/>
                <a:ea typeface="+mn-ea"/>
                <a:cs typeface="+mn-cs"/>
              </a:rPr>
              <a:t>.</a:t>
            </a:r>
          </a:p>
          <a:p>
            <a:r>
              <a:rPr lang="pt-BR" sz="1200" kern="1200" dirty="0">
                <a:solidFill>
                  <a:schemeClr val="tx1"/>
                </a:solidFill>
                <a:effectLst/>
                <a:latin typeface="+mn-lt"/>
                <a:ea typeface="+mn-ea"/>
                <a:cs typeface="+mn-cs"/>
              </a:rPr>
              <a:t>A segunda parte do programa é um motor gráfico multiplataforma, que abstrai operações de baixo nível, permitindo seus estudantes a focar nas partes mais interessantes quando estão criando aplicações.</a:t>
            </a:r>
          </a:p>
        </p:txBody>
      </p:sp>
      <p:sp>
        <p:nvSpPr>
          <p:cNvPr id="4" name="Slide Number Placeholder 3"/>
          <p:cNvSpPr>
            <a:spLocks noGrp="1"/>
          </p:cNvSpPr>
          <p:nvPr>
            <p:ph type="sldNum" sz="quarter" idx="5"/>
          </p:nvPr>
        </p:nvSpPr>
        <p:spPr/>
        <p:txBody>
          <a:bodyPr/>
          <a:lstStyle/>
          <a:p>
            <a:fld id="{DCC0630A-F6CA-4391-83AB-6A4A4A724C0C}" type="slidenum">
              <a:rPr lang="en-US" smtClean="0"/>
              <a:t>11</a:t>
            </a:fld>
            <a:endParaRPr lang="en-US"/>
          </a:p>
        </p:txBody>
      </p:sp>
    </p:spTree>
    <p:extLst>
      <p:ext uri="{BB962C8B-B14F-4D97-AF65-F5344CB8AC3E}">
        <p14:creationId xmlns:p14="http://schemas.microsoft.com/office/powerpoint/2010/main" val="407594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(Apresentar os requisitos funcionais e não funcionais do trabalho)</a:t>
            </a:r>
          </a:p>
          <a:p>
            <a:r>
              <a:rPr lang="pt-BR" dirty="0"/>
              <a:t>(Tempo estimado – 2 minutos)</a:t>
            </a:r>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12</a:t>
            </a:fld>
            <a:endParaRPr lang="en-US"/>
          </a:p>
        </p:txBody>
      </p:sp>
    </p:spTree>
    <p:extLst>
      <p:ext uri="{BB962C8B-B14F-4D97-AF65-F5344CB8AC3E}">
        <p14:creationId xmlns:p14="http://schemas.microsoft.com/office/powerpoint/2010/main" val="34784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(Apresentar os requisitos funcionais e não funcionais do trabalho)</a:t>
            </a:r>
          </a:p>
          <a:p>
            <a:r>
              <a:rPr lang="pt-BR" dirty="0"/>
              <a:t>(Tempo estimado – 2 minutos)</a:t>
            </a:r>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13</a:t>
            </a:fld>
            <a:endParaRPr lang="en-US"/>
          </a:p>
        </p:txBody>
      </p:sp>
    </p:spTree>
    <p:extLst>
      <p:ext uri="{BB962C8B-B14F-4D97-AF65-F5344CB8AC3E}">
        <p14:creationId xmlns:p14="http://schemas.microsoft.com/office/powerpoint/2010/main" val="34346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(Apresentar os principais diagramas desenvolvidos na especificação e que permitem compreender os elementos essenciais do trabalho</a:t>
            </a:r>
          </a:p>
          <a:p>
            <a:pPr lvl="1"/>
            <a:r>
              <a:rPr lang="pt-BR" dirty="0"/>
              <a:t>Pelo menos um estrutural</a:t>
            </a:r>
          </a:p>
          <a:p>
            <a:pPr lvl="1"/>
            <a:r>
              <a:rPr lang="pt-BR" dirty="0"/>
              <a:t>Pelo menos um comportamental)</a:t>
            </a:r>
          </a:p>
          <a:p>
            <a:r>
              <a:rPr lang="pt-BR" dirty="0"/>
              <a:t>(Cuidado com a legibilidade das figuras – redesenhe-as caso necessário)</a:t>
            </a:r>
          </a:p>
          <a:p>
            <a:r>
              <a:rPr lang="pt-BR" dirty="0"/>
              <a:t>(Tempo estimado – 5 minutos)</a:t>
            </a:r>
          </a:p>
          <a:p>
            <a:endParaRPr lang="pt-BR" dirty="0"/>
          </a:p>
          <a:p>
            <a:r>
              <a:rPr lang="pt-BR" dirty="0"/>
              <a:t>O programa foi dividido em três partes, denominadas Salas, cada uma explicando técnicas diferentes do </a:t>
            </a:r>
            <a:r>
              <a:rPr lang="pt-BR" dirty="0" err="1"/>
              <a:t>ray</a:t>
            </a:r>
            <a:r>
              <a:rPr lang="pt-BR" dirty="0"/>
              <a:t> </a:t>
            </a:r>
            <a:r>
              <a:rPr lang="pt-BR" dirty="0" err="1"/>
              <a:t>tracing</a:t>
            </a:r>
            <a:r>
              <a:rPr lang="pt-BR" dirty="0"/>
              <a:t>. </a:t>
            </a:r>
          </a:p>
          <a:p>
            <a:r>
              <a:rPr lang="pt-BR" dirty="0"/>
              <a:t>Existe um menu que conecta cada uma das salas, e dentro de cada sala o usuário irá passar por etapas onde são explicados as técnicas das salas.</a:t>
            </a:r>
          </a:p>
          <a:p>
            <a:endParaRPr lang="pt-BR" dirty="0"/>
          </a:p>
          <a:p>
            <a:r>
              <a:rPr lang="pt-BR" dirty="0"/>
              <a:t>A primeira é a sala sobre Sombras, onde é explicado sobre como o </a:t>
            </a:r>
            <a:r>
              <a:rPr lang="pt-BR" i="1" dirty="0" err="1"/>
              <a:t>ray</a:t>
            </a:r>
            <a:r>
              <a:rPr lang="pt-BR" i="1" dirty="0"/>
              <a:t> </a:t>
            </a:r>
            <a:r>
              <a:rPr lang="pt-BR" i="1" dirty="0" err="1"/>
              <a:t>tracing</a:t>
            </a:r>
            <a:r>
              <a:rPr lang="pt-BR" i="1" dirty="0"/>
              <a:t> </a:t>
            </a:r>
            <a:r>
              <a:rPr lang="pt-BR" i="0" dirty="0"/>
              <a:t> é utilizado para criar sombras.</a:t>
            </a:r>
          </a:p>
          <a:p>
            <a:r>
              <a:rPr lang="pt-BR" i="0" dirty="0"/>
              <a:t>A segunda Sala explica sobre reflexões, refrações, difusão e iluminação global.</a:t>
            </a:r>
          </a:p>
          <a:p>
            <a:r>
              <a:rPr lang="pt-BR" i="0" dirty="0"/>
              <a:t>A terceira sala explica diversas propriedades do </a:t>
            </a:r>
            <a:r>
              <a:rPr lang="pt-BR" i="0" dirty="0" err="1"/>
              <a:t>pathtracing</a:t>
            </a:r>
            <a:r>
              <a:rPr lang="pt-BR" i="0" dirty="0"/>
              <a:t>.</a:t>
            </a:r>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14</a:t>
            </a:fld>
            <a:endParaRPr lang="en-US"/>
          </a:p>
        </p:txBody>
      </p:sp>
    </p:spTree>
    <p:extLst>
      <p:ext uri="{BB962C8B-B14F-4D97-AF65-F5344CB8AC3E}">
        <p14:creationId xmlns:p14="http://schemas.microsoft.com/office/powerpoint/2010/main" val="330620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(Apresentar os principais diagramas desenvolvidos na especificação e que permitem compreender os elementos essenciais do trabalho</a:t>
            </a:r>
          </a:p>
          <a:p>
            <a:pPr lvl="1"/>
            <a:r>
              <a:rPr lang="pt-BR" dirty="0"/>
              <a:t>Pelo menos um estrutural</a:t>
            </a:r>
          </a:p>
          <a:p>
            <a:pPr lvl="1"/>
            <a:r>
              <a:rPr lang="pt-BR" dirty="0"/>
              <a:t>Pelo menos um comportamental)</a:t>
            </a:r>
          </a:p>
          <a:p>
            <a:r>
              <a:rPr lang="pt-BR" dirty="0"/>
              <a:t>(Cuidado com a legibilidade das figuras – redesenhe-as caso necessário)</a:t>
            </a:r>
          </a:p>
          <a:p>
            <a:r>
              <a:rPr lang="pt-BR" dirty="0"/>
              <a:t>(Tempo estimado – 5 minutos)</a:t>
            </a:r>
          </a:p>
          <a:p>
            <a:endParaRPr lang="pt-BR" dirty="0"/>
          </a:p>
          <a:p>
            <a:r>
              <a:rPr lang="pt-BR" dirty="0"/>
              <a:t>Cada uma das salas tem um script que serve para controlar todas as suas propriedades, além de estenderem de um script padrão que controla os acessos a cada uma das salas. </a:t>
            </a:r>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15</a:t>
            </a:fld>
            <a:endParaRPr lang="en-US"/>
          </a:p>
        </p:txBody>
      </p:sp>
    </p:spTree>
    <p:extLst>
      <p:ext uri="{BB962C8B-B14F-4D97-AF65-F5344CB8AC3E}">
        <p14:creationId xmlns:p14="http://schemas.microsoft.com/office/powerpoint/2010/main" val="777760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(Apresentar os principais diagramas desenvolvidos na especificação e que permitem compreender os elementos essenciais do trabalho</a:t>
            </a:r>
          </a:p>
          <a:p>
            <a:pPr lvl="1"/>
            <a:r>
              <a:rPr lang="pt-BR" dirty="0"/>
              <a:t>Pelo menos um estrutural</a:t>
            </a:r>
          </a:p>
          <a:p>
            <a:pPr lvl="1"/>
            <a:r>
              <a:rPr lang="pt-BR" dirty="0"/>
              <a:t>Pelo menos um comportamental)</a:t>
            </a:r>
          </a:p>
          <a:p>
            <a:r>
              <a:rPr lang="pt-BR" dirty="0"/>
              <a:t>(Cuidado com a legibilidade das figuras – redesenhe-as caso necessário)</a:t>
            </a:r>
          </a:p>
          <a:p>
            <a:r>
              <a:rPr lang="pt-BR" dirty="0"/>
              <a:t>(Tempo estimado – 5 minutos)</a:t>
            </a:r>
          </a:p>
          <a:p>
            <a:endParaRPr lang="pt-BR" dirty="0"/>
          </a:p>
          <a:p>
            <a:r>
              <a:rPr lang="pt-BR" dirty="0"/>
              <a:t>O algoritmo de </a:t>
            </a:r>
            <a:r>
              <a:rPr lang="pt-BR" dirty="0" err="1"/>
              <a:t>pathtracing</a:t>
            </a:r>
            <a:r>
              <a:rPr lang="pt-BR" dirty="0"/>
              <a:t> do </a:t>
            </a:r>
            <a:r>
              <a:rPr lang="pt-BR" dirty="0" err="1"/>
              <a:t>Unity</a:t>
            </a:r>
            <a:r>
              <a:rPr lang="pt-BR" dirty="0"/>
              <a:t> segue, de forma simplificada, esse diagrama.</a:t>
            </a:r>
          </a:p>
          <a:p>
            <a:r>
              <a:rPr lang="pt-BR" dirty="0"/>
              <a:t>Para cada pixel, ele pega as amostras, disparando um raio, esse raio prossegue até atingir algum objeto, ao atingir verifica se atingiu a quantidade mínima de saltos, caso não, faz o reflexo e repete.</a:t>
            </a:r>
          </a:p>
          <a:p>
            <a:r>
              <a:rPr lang="pt-BR" dirty="0"/>
              <a:t>Caso tenha atingido a quantidade máxima de saltos, verifica se atingiu alguma fonte de luz, caso não tenha </a:t>
            </a:r>
            <a:r>
              <a:rPr lang="pt-BR" dirty="0" err="1"/>
              <a:t>atngido</a:t>
            </a:r>
            <a:r>
              <a:rPr lang="pt-BR" dirty="0"/>
              <a:t>, descarta o raio e segue para o </a:t>
            </a:r>
            <a:r>
              <a:rPr lang="pt-BR" dirty="0" err="1"/>
              <a:t>p´róximo</a:t>
            </a:r>
            <a:r>
              <a:rPr lang="pt-BR" dirty="0"/>
              <a:t>, caso tenha atingido alguma fonte de luz, calcula a cor pra ser considerada no pixel.</a:t>
            </a:r>
          </a:p>
          <a:p>
            <a:r>
              <a:rPr lang="pt-BR" dirty="0"/>
              <a:t>Após pegar todas as amostras, vai para o próximo pixel. Após pegar todas as amostras de todos os pixels então a imagem está pronta.</a:t>
            </a:r>
          </a:p>
          <a:p>
            <a:endParaRPr lang="pt-BR" dirty="0"/>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16</a:t>
            </a:fld>
            <a:endParaRPr lang="en-US"/>
          </a:p>
        </p:txBody>
      </p:sp>
    </p:spTree>
    <p:extLst>
      <p:ext uri="{BB962C8B-B14F-4D97-AF65-F5344CB8AC3E}">
        <p14:creationId xmlns:p14="http://schemas.microsoft.com/office/powerpoint/2010/main" val="77262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(Focar nas principais técnicas e/ou algoritmos implementados)</a:t>
            </a:r>
          </a:p>
          <a:p>
            <a:r>
              <a:rPr lang="pt-BR" dirty="0"/>
              <a:t>(Apresentar algumas (poucas) telas do software – quando houver. Lembre-se que você irá apresentar o software em funcionamento)</a:t>
            </a:r>
          </a:p>
          <a:p>
            <a:r>
              <a:rPr lang="pt-BR" dirty="0"/>
              <a:t>(Tempo estimado – 3 minutos)</a:t>
            </a:r>
          </a:p>
          <a:p>
            <a:endParaRPr lang="pt-BR" dirty="0"/>
          </a:p>
          <a:p>
            <a:r>
              <a:rPr lang="pt-BR" dirty="0"/>
              <a:t>Para a implementação utilizamos alguns </a:t>
            </a:r>
            <a:r>
              <a:rPr lang="pt-BR" dirty="0" err="1"/>
              <a:t>assets</a:t>
            </a:r>
            <a:r>
              <a:rPr lang="pt-BR" dirty="0"/>
              <a:t> de modelos gráficos para poder representar bem as cenas.</a:t>
            </a:r>
          </a:p>
          <a:p>
            <a:r>
              <a:rPr lang="pt-BR" dirty="0"/>
              <a:t>Temos o MS Sports </a:t>
            </a:r>
            <a:r>
              <a:rPr lang="pt-BR" dirty="0" err="1"/>
              <a:t>Car</a:t>
            </a:r>
            <a:r>
              <a:rPr lang="pt-BR" dirty="0"/>
              <a:t>, do qual utilizamos o modelo de um carro.</a:t>
            </a:r>
          </a:p>
          <a:p>
            <a:pPr lvl="0"/>
            <a:r>
              <a:rPr lang="pt-BR" dirty="0"/>
              <a:t>O Snaps </a:t>
            </a:r>
            <a:r>
              <a:rPr lang="pt-BR" dirty="0" err="1"/>
              <a:t>Prototype</a:t>
            </a:r>
            <a:r>
              <a:rPr lang="pt-BR" dirty="0"/>
              <a:t> | </a:t>
            </a:r>
            <a:r>
              <a:rPr lang="pt-BR" dirty="0" err="1"/>
              <a:t>Asian</a:t>
            </a:r>
            <a:r>
              <a:rPr lang="pt-BR" dirty="0"/>
              <a:t> </a:t>
            </a:r>
            <a:r>
              <a:rPr lang="pt-BR" dirty="0" err="1"/>
              <a:t>Residencies</a:t>
            </a:r>
            <a:r>
              <a:rPr lang="pt-BR" dirty="0"/>
              <a:t> e o Snaps </a:t>
            </a:r>
            <a:r>
              <a:rPr lang="pt-BR" dirty="0" err="1"/>
              <a:t>Prototype</a:t>
            </a:r>
            <a:r>
              <a:rPr lang="pt-BR" dirty="0"/>
              <a:t> | </a:t>
            </a:r>
            <a:r>
              <a:rPr lang="pt-BR" dirty="0" err="1"/>
              <a:t>Construction</a:t>
            </a:r>
            <a:r>
              <a:rPr lang="pt-BR" dirty="0"/>
              <a:t> Site são </a:t>
            </a:r>
            <a:r>
              <a:rPr lang="pt-BR" dirty="0" err="1"/>
              <a:t>assets</a:t>
            </a:r>
            <a:r>
              <a:rPr lang="pt-BR" dirty="0"/>
              <a:t> leves, que foram utilizados para ver onde colocar alguns objetos de forma a não precisar importar os </a:t>
            </a:r>
            <a:r>
              <a:rPr lang="pt-BR" dirty="0" err="1"/>
              <a:t>assets</a:t>
            </a:r>
            <a:r>
              <a:rPr lang="pt-BR" dirty="0"/>
              <a:t> mais pesados.</a:t>
            </a:r>
          </a:p>
          <a:p>
            <a:pPr lvl="0"/>
            <a:r>
              <a:rPr lang="pt-BR" dirty="0"/>
              <a:t>O Snaps </a:t>
            </a:r>
            <a:r>
              <a:rPr lang="pt-BR" dirty="0" err="1"/>
              <a:t>Art</a:t>
            </a:r>
            <a:r>
              <a:rPr lang="pt-BR" dirty="0"/>
              <a:t> HD | </a:t>
            </a:r>
            <a:r>
              <a:rPr lang="pt-BR" dirty="0" err="1"/>
              <a:t>Construction</a:t>
            </a:r>
            <a:r>
              <a:rPr lang="pt-BR" dirty="0"/>
              <a:t> Site, é a versão de alta qualidade do </a:t>
            </a:r>
            <a:r>
              <a:rPr lang="pt-BR" dirty="0" err="1"/>
              <a:t>asset</a:t>
            </a:r>
            <a:r>
              <a:rPr lang="pt-BR" dirty="0"/>
              <a:t> </a:t>
            </a:r>
            <a:r>
              <a:rPr lang="pt-BR" dirty="0" err="1"/>
              <a:t>Prototype</a:t>
            </a:r>
            <a:r>
              <a:rPr lang="pt-BR" dirty="0"/>
              <a:t> | </a:t>
            </a:r>
            <a:r>
              <a:rPr lang="pt-BR" dirty="0" err="1"/>
              <a:t>Construction</a:t>
            </a:r>
            <a:r>
              <a:rPr lang="pt-BR" dirty="0"/>
              <a:t> site.</a:t>
            </a:r>
          </a:p>
          <a:p>
            <a:pPr lvl="0"/>
            <a:r>
              <a:rPr lang="pt-BR" dirty="0"/>
              <a:t>E O </a:t>
            </a:r>
            <a:r>
              <a:rPr lang="pt-BR" dirty="0" err="1"/>
              <a:t>Asset</a:t>
            </a:r>
            <a:r>
              <a:rPr lang="pt-BR" dirty="0"/>
              <a:t> Swap Tool é uma </a:t>
            </a:r>
            <a:r>
              <a:rPr lang="pt-BR" dirty="0" err="1"/>
              <a:t>ferrtamenta</a:t>
            </a:r>
            <a:r>
              <a:rPr lang="pt-BR" dirty="0"/>
              <a:t> utilizada para fazer a troca entre o </a:t>
            </a:r>
            <a:r>
              <a:rPr lang="pt-BR" dirty="0" err="1"/>
              <a:t>asset</a:t>
            </a:r>
            <a:r>
              <a:rPr lang="pt-BR" dirty="0"/>
              <a:t> de prototipagem e o </a:t>
            </a:r>
            <a:r>
              <a:rPr lang="pt-BR" dirty="0" err="1"/>
              <a:t>asset</a:t>
            </a:r>
            <a:r>
              <a:rPr lang="pt-BR" dirty="0"/>
              <a:t> de alta qualidade.</a:t>
            </a:r>
          </a:p>
          <a:p>
            <a:pPr lvl="0"/>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17</a:t>
            </a:fld>
            <a:endParaRPr lang="en-US"/>
          </a:p>
        </p:txBody>
      </p:sp>
    </p:spTree>
    <p:extLst>
      <p:ext uri="{BB962C8B-B14F-4D97-AF65-F5344CB8AC3E}">
        <p14:creationId xmlns:p14="http://schemas.microsoft.com/office/powerpoint/2010/main" val="983370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(Focar nas principais técnicas e/ou algoritmos implementados)</a:t>
            </a:r>
          </a:p>
          <a:p>
            <a:r>
              <a:rPr lang="pt-BR" dirty="0"/>
              <a:t>(Apresentar algumas (poucas) telas do software – quando houver. Lembre-se que você irá apresentar o software em funcionamento)</a:t>
            </a:r>
          </a:p>
          <a:p>
            <a:r>
              <a:rPr lang="pt-BR" dirty="0"/>
              <a:t>(Tempo estimado – 3 minutos)</a:t>
            </a:r>
          </a:p>
          <a:p>
            <a:endParaRPr lang="en-US" dirty="0"/>
          </a:p>
          <a:p>
            <a:r>
              <a:rPr lang="en-US" dirty="0"/>
              <a:t>Para a </a:t>
            </a:r>
            <a:r>
              <a:rPr lang="en-US" dirty="0" err="1"/>
              <a:t>implementação</a:t>
            </a:r>
            <a:r>
              <a:rPr lang="en-US" dirty="0"/>
              <a:t> </a:t>
            </a:r>
            <a:r>
              <a:rPr lang="en-US" dirty="0" err="1"/>
              <a:t>foi</a:t>
            </a:r>
            <a:r>
              <a:rPr lang="en-US" dirty="0"/>
              <a:t> </a:t>
            </a:r>
            <a:r>
              <a:rPr lang="en-US" dirty="0" err="1"/>
              <a:t>utilizada</a:t>
            </a:r>
            <a:r>
              <a:rPr lang="en-US" dirty="0"/>
              <a:t> </a:t>
            </a:r>
            <a:r>
              <a:rPr lang="en-US" dirty="0" err="1"/>
              <a:t>uma</a:t>
            </a:r>
            <a:r>
              <a:rPr lang="en-US" dirty="0"/>
              <a:t> </a:t>
            </a:r>
            <a:r>
              <a:rPr lang="en-US" dirty="0" err="1"/>
              <a:t>versão</a:t>
            </a:r>
            <a:r>
              <a:rPr lang="en-US" dirty="0"/>
              <a:t> Alpha do Unity, que </a:t>
            </a:r>
            <a:r>
              <a:rPr lang="en-US" dirty="0" err="1"/>
              <a:t>depois</a:t>
            </a:r>
            <a:r>
              <a:rPr lang="en-US" dirty="0"/>
              <a:t> </a:t>
            </a:r>
            <a:r>
              <a:rPr lang="en-US" dirty="0" err="1"/>
              <a:t>virou</a:t>
            </a:r>
            <a:r>
              <a:rPr lang="en-US" dirty="0"/>
              <a:t> </a:t>
            </a:r>
            <a:r>
              <a:rPr lang="en-US" dirty="0" err="1"/>
              <a:t>uma</a:t>
            </a:r>
            <a:r>
              <a:rPr lang="en-US" dirty="0"/>
              <a:t> </a:t>
            </a:r>
            <a:r>
              <a:rPr lang="en-US" dirty="0" err="1"/>
              <a:t>versão</a:t>
            </a:r>
            <a:r>
              <a:rPr lang="en-US" dirty="0"/>
              <a:t> beta. Essa </a:t>
            </a:r>
            <a:r>
              <a:rPr lang="en-US" dirty="0" err="1"/>
              <a:t>versão</a:t>
            </a:r>
            <a:r>
              <a:rPr lang="en-US" dirty="0"/>
              <a:t> do unity </a:t>
            </a:r>
            <a:r>
              <a:rPr lang="en-US" dirty="0" err="1"/>
              <a:t>implementa</a:t>
            </a:r>
            <a:r>
              <a:rPr lang="en-US" dirty="0"/>
              <a:t> a API DXR, que é </a:t>
            </a:r>
            <a:r>
              <a:rPr lang="en-US" dirty="0" err="1"/>
              <a:t>uma</a:t>
            </a:r>
            <a:r>
              <a:rPr lang="en-US" dirty="0"/>
              <a:t> </a:t>
            </a:r>
            <a:r>
              <a:rPr lang="en-US" dirty="0" err="1"/>
              <a:t>estensão</a:t>
            </a:r>
            <a:r>
              <a:rPr lang="en-US" dirty="0"/>
              <a:t> do DirectX 12 para </a:t>
            </a:r>
            <a:r>
              <a:rPr lang="en-US" dirty="0" err="1"/>
              <a:t>suportar</a:t>
            </a:r>
            <a:r>
              <a:rPr lang="en-US" dirty="0"/>
              <a:t> o ray tracing.</a:t>
            </a:r>
          </a:p>
          <a:p>
            <a:endParaRPr lang="en-US" dirty="0"/>
          </a:p>
          <a:p>
            <a:r>
              <a:rPr lang="en-US" dirty="0" err="1"/>
              <a:t>Foi</a:t>
            </a:r>
            <a:r>
              <a:rPr lang="en-US" dirty="0"/>
              <a:t> </a:t>
            </a:r>
            <a:r>
              <a:rPr lang="en-US" dirty="0" err="1"/>
              <a:t>criado</a:t>
            </a:r>
            <a:r>
              <a:rPr lang="en-US" dirty="0"/>
              <a:t> um </a:t>
            </a:r>
            <a:r>
              <a:rPr lang="en-US" dirty="0" err="1"/>
              <a:t>projeto</a:t>
            </a:r>
            <a:r>
              <a:rPr lang="en-US" dirty="0"/>
              <a:t> High Definition Render Pipeline, que libera </a:t>
            </a:r>
            <a:r>
              <a:rPr lang="en-US" dirty="0" err="1"/>
              <a:t>acesso</a:t>
            </a:r>
            <a:r>
              <a:rPr lang="en-US" dirty="0"/>
              <a:t> </a:t>
            </a:r>
            <a:r>
              <a:rPr lang="en-US" dirty="0" err="1"/>
              <a:t>ao</a:t>
            </a:r>
            <a:r>
              <a:rPr lang="en-US" dirty="0"/>
              <a:t> ray tracing no unity, </a:t>
            </a:r>
            <a:r>
              <a:rPr lang="en-US" dirty="0" err="1"/>
              <a:t>permitindo</a:t>
            </a:r>
            <a:r>
              <a:rPr lang="en-US" dirty="0"/>
              <a:t> </a:t>
            </a:r>
            <a:r>
              <a:rPr lang="en-US" dirty="0" err="1"/>
              <a:t>criar</a:t>
            </a:r>
            <a:r>
              <a:rPr lang="en-US" dirty="0"/>
              <a:t> </a:t>
            </a:r>
            <a:r>
              <a:rPr lang="en-US" dirty="0" err="1"/>
              <a:t>sobrecargas</a:t>
            </a:r>
            <a:r>
              <a:rPr lang="en-US" dirty="0"/>
              <a:t> </a:t>
            </a:r>
            <a:r>
              <a:rPr lang="en-US" dirty="0" err="1"/>
              <a:t>nas</a:t>
            </a:r>
            <a:r>
              <a:rPr lang="en-US" dirty="0"/>
              <a:t> </a:t>
            </a:r>
            <a:r>
              <a:rPr lang="en-US" dirty="0" err="1"/>
              <a:t>opções</a:t>
            </a:r>
            <a:r>
              <a:rPr lang="en-US" dirty="0"/>
              <a:t> de </a:t>
            </a:r>
            <a:r>
              <a:rPr lang="en-US" dirty="0" err="1"/>
              <a:t>renderização</a:t>
            </a:r>
            <a:r>
              <a:rPr lang="en-US" dirty="0"/>
              <a:t> </a:t>
            </a:r>
            <a:r>
              <a:rPr lang="en-US" dirty="0" err="1"/>
              <a:t>padrão</a:t>
            </a:r>
            <a:r>
              <a:rPr lang="en-US" dirty="0"/>
              <a:t>.</a:t>
            </a:r>
          </a:p>
          <a:p>
            <a:endParaRPr lang="en-US" dirty="0"/>
          </a:p>
          <a:p>
            <a:r>
              <a:rPr lang="en-US" dirty="0" err="1"/>
              <a:t>Foram</a:t>
            </a:r>
            <a:r>
              <a:rPr lang="en-US" dirty="0"/>
              <a:t> </a:t>
            </a:r>
            <a:r>
              <a:rPr lang="en-US" dirty="0" err="1"/>
              <a:t>criadas</a:t>
            </a:r>
            <a:r>
              <a:rPr lang="en-US" dirty="0"/>
              <a:t> 4 </a:t>
            </a:r>
            <a:r>
              <a:rPr lang="en-US" dirty="0" err="1"/>
              <a:t>cenas</a:t>
            </a:r>
            <a:r>
              <a:rPr lang="en-US" dirty="0"/>
              <a:t>, </a:t>
            </a:r>
            <a:r>
              <a:rPr lang="en-US" dirty="0" err="1"/>
              <a:t>sendo</a:t>
            </a:r>
            <a:r>
              <a:rPr lang="en-US" dirty="0"/>
              <a:t> um menu, </a:t>
            </a:r>
            <a:r>
              <a:rPr lang="en-US" dirty="0" err="1"/>
              <a:t>conforme</a:t>
            </a:r>
            <a:r>
              <a:rPr lang="en-US" dirty="0"/>
              <a:t> a </a:t>
            </a:r>
            <a:r>
              <a:rPr lang="en-US" dirty="0" err="1"/>
              <a:t>imagem</a:t>
            </a:r>
            <a:r>
              <a:rPr lang="en-US" dirty="0"/>
              <a:t> à </a:t>
            </a:r>
            <a:r>
              <a:rPr lang="en-US" dirty="0" err="1"/>
              <a:t>direita</a:t>
            </a:r>
            <a:r>
              <a:rPr lang="en-US" dirty="0"/>
              <a:t>, e </a:t>
            </a:r>
            <a:r>
              <a:rPr lang="en-US" dirty="0" err="1"/>
              <a:t>também</a:t>
            </a:r>
            <a:r>
              <a:rPr lang="en-US" dirty="0"/>
              <a:t> as 3 </a:t>
            </a:r>
            <a:r>
              <a:rPr lang="en-US" dirty="0" err="1"/>
              <a:t>salas</a:t>
            </a:r>
            <a:r>
              <a:rPr lang="en-US" dirty="0"/>
              <a:t>. </a:t>
            </a:r>
          </a:p>
          <a:p>
            <a:endParaRPr lang="en-US" dirty="0"/>
          </a:p>
          <a:p>
            <a:r>
              <a:rPr lang="en-US" dirty="0"/>
              <a:t>Para a Sala de Sombras, </a:t>
            </a:r>
            <a:r>
              <a:rPr lang="en-US" dirty="0" err="1"/>
              <a:t>utilizamos</a:t>
            </a:r>
            <a:r>
              <a:rPr lang="en-US" dirty="0"/>
              <a:t> as </a:t>
            </a:r>
            <a:r>
              <a:rPr lang="en-US" dirty="0" err="1"/>
              <a:t>opções</a:t>
            </a:r>
            <a:r>
              <a:rPr lang="en-US" dirty="0"/>
              <a:t> de sombras com ray tracing do Unity.</a:t>
            </a:r>
          </a:p>
          <a:p>
            <a:r>
              <a:rPr lang="en-US" dirty="0"/>
              <a:t>Para a </a:t>
            </a:r>
            <a:r>
              <a:rPr lang="en-US" dirty="0" err="1"/>
              <a:t>sala</a:t>
            </a:r>
            <a:r>
              <a:rPr lang="en-US" dirty="0"/>
              <a:t> de </a:t>
            </a:r>
            <a:r>
              <a:rPr lang="en-US" dirty="0" err="1"/>
              <a:t>técnicas</a:t>
            </a:r>
            <a:r>
              <a:rPr lang="en-US" dirty="0"/>
              <a:t>, </a:t>
            </a:r>
            <a:r>
              <a:rPr lang="en-US" dirty="0" err="1"/>
              <a:t>utilizamos</a:t>
            </a:r>
            <a:r>
              <a:rPr lang="en-US" dirty="0"/>
              <a:t> as </a:t>
            </a:r>
            <a:r>
              <a:rPr lang="en-US" dirty="0" err="1"/>
              <a:t>sobrecargas</a:t>
            </a:r>
            <a:r>
              <a:rPr lang="en-US" dirty="0"/>
              <a:t> de Global </a:t>
            </a:r>
            <a:r>
              <a:rPr lang="en-US" dirty="0" err="1"/>
              <a:t>Ilumination</a:t>
            </a:r>
            <a:r>
              <a:rPr lang="en-US" dirty="0"/>
              <a:t>, Screen Space Reflection, Ambient </a:t>
            </a:r>
            <a:r>
              <a:rPr lang="en-US" dirty="0" err="1"/>
              <a:t>Oclusion</a:t>
            </a:r>
            <a:r>
              <a:rPr lang="en-US" dirty="0"/>
              <a:t> e Recursive Rendering. </a:t>
            </a:r>
            <a:r>
              <a:rPr lang="en-US" dirty="0" err="1"/>
              <a:t>Cada</a:t>
            </a:r>
            <a:r>
              <a:rPr lang="en-US" dirty="0"/>
              <a:t> </a:t>
            </a:r>
            <a:r>
              <a:rPr lang="en-US" dirty="0" err="1"/>
              <a:t>uma</a:t>
            </a:r>
            <a:r>
              <a:rPr lang="en-US" dirty="0"/>
              <a:t> </a:t>
            </a:r>
            <a:r>
              <a:rPr lang="en-US" dirty="0" err="1"/>
              <a:t>delas</a:t>
            </a:r>
            <a:r>
              <a:rPr lang="en-US" dirty="0"/>
              <a:t> para </a:t>
            </a:r>
            <a:r>
              <a:rPr lang="en-US" dirty="0" err="1"/>
              <a:t>explicar</a:t>
            </a:r>
            <a:r>
              <a:rPr lang="en-US" dirty="0"/>
              <a:t> </a:t>
            </a:r>
            <a:r>
              <a:rPr lang="en-US" dirty="0" err="1"/>
              <a:t>diferentes</a:t>
            </a:r>
            <a:r>
              <a:rPr lang="en-US" dirty="0"/>
              <a:t> </a:t>
            </a:r>
            <a:r>
              <a:rPr lang="en-US" dirty="0" err="1"/>
              <a:t>técnicas</a:t>
            </a:r>
            <a:r>
              <a:rPr lang="en-US" dirty="0"/>
              <a:t> do ray tracing.</a:t>
            </a:r>
          </a:p>
          <a:p>
            <a:r>
              <a:rPr lang="en-US" dirty="0"/>
              <a:t>Na ultima </a:t>
            </a:r>
            <a:r>
              <a:rPr lang="en-US" dirty="0" err="1"/>
              <a:t>sala</a:t>
            </a:r>
            <a:r>
              <a:rPr lang="en-US" dirty="0"/>
              <a:t>, </a:t>
            </a:r>
            <a:r>
              <a:rPr lang="en-US" dirty="0" err="1"/>
              <a:t>utilizamos</a:t>
            </a:r>
            <a:r>
              <a:rPr lang="en-US" dirty="0"/>
              <a:t> a </a:t>
            </a:r>
            <a:r>
              <a:rPr lang="en-US" dirty="0" err="1"/>
              <a:t>sobrecarga</a:t>
            </a:r>
            <a:r>
              <a:rPr lang="en-US" dirty="0"/>
              <a:t> de </a:t>
            </a:r>
            <a:r>
              <a:rPr lang="pt-BR" dirty="0" err="1"/>
              <a:t>pathtracing</a:t>
            </a:r>
            <a:r>
              <a:rPr lang="pt-BR" dirty="0"/>
              <a:t>, que substitui completamente toda a forma de renderização pelo </a:t>
            </a:r>
            <a:r>
              <a:rPr lang="pt-BR" dirty="0" err="1"/>
              <a:t>pathtracing</a:t>
            </a:r>
            <a:r>
              <a:rPr lang="pt-BR" dirty="0"/>
              <a:t>.</a:t>
            </a:r>
          </a:p>
          <a:p>
            <a:endParaRPr lang="pt-BR" dirty="0"/>
          </a:p>
          <a:p>
            <a:r>
              <a:rPr lang="pt-BR" dirty="0"/>
              <a:t>Cada sala tem seu próprio script, que são ativados por meio de botões na tela</a:t>
            </a:r>
          </a:p>
          <a:p>
            <a:endParaRPr lang="pt-BR" dirty="0"/>
          </a:p>
          <a:p>
            <a:endParaRPr lang="en-US" dirty="0"/>
          </a:p>
        </p:txBody>
      </p:sp>
      <p:sp>
        <p:nvSpPr>
          <p:cNvPr id="4" name="Slide Number Placeholder 3"/>
          <p:cNvSpPr>
            <a:spLocks noGrp="1"/>
          </p:cNvSpPr>
          <p:nvPr>
            <p:ph type="sldNum" sz="quarter" idx="5"/>
          </p:nvPr>
        </p:nvSpPr>
        <p:spPr/>
        <p:txBody>
          <a:bodyPr/>
          <a:lstStyle/>
          <a:p>
            <a:fld id="{DCC0630A-F6CA-4391-83AB-6A4A4A724C0C}" type="slidenum">
              <a:rPr lang="en-US" smtClean="0"/>
              <a:t>18</a:t>
            </a:fld>
            <a:endParaRPr lang="en-US"/>
          </a:p>
        </p:txBody>
      </p:sp>
    </p:spTree>
    <p:extLst>
      <p:ext uri="{BB962C8B-B14F-4D97-AF65-F5344CB8AC3E}">
        <p14:creationId xmlns:p14="http://schemas.microsoft.com/office/powerpoint/2010/main" val="47112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(Focar nas principais técnicas e/ou algoritmos implementados)</a:t>
            </a:r>
          </a:p>
          <a:p>
            <a:r>
              <a:rPr lang="pt-BR" dirty="0"/>
              <a:t>(Apresentar algumas (poucas) telas do software – quando houver. Lembre-se que você irá apresentar o software em funcionamento)</a:t>
            </a:r>
          </a:p>
          <a:p>
            <a:r>
              <a:rPr lang="pt-BR" dirty="0"/>
              <a:t>(Tempo estimado – 3 minutos)</a:t>
            </a:r>
          </a:p>
          <a:p>
            <a:endParaRPr lang="en-US" dirty="0"/>
          </a:p>
          <a:p>
            <a:r>
              <a:rPr lang="en-US" dirty="0"/>
              <a:t>Essa é </a:t>
            </a:r>
            <a:r>
              <a:rPr lang="en-US" dirty="0" err="1"/>
              <a:t>primeira</a:t>
            </a:r>
            <a:r>
              <a:rPr lang="en-US" dirty="0"/>
              <a:t> </a:t>
            </a:r>
            <a:r>
              <a:rPr lang="en-US" dirty="0" err="1"/>
              <a:t>tela</a:t>
            </a:r>
            <a:r>
              <a:rPr lang="en-US" dirty="0"/>
              <a:t> da </a:t>
            </a:r>
            <a:r>
              <a:rPr lang="en-US" dirty="0" err="1"/>
              <a:t>sala</a:t>
            </a:r>
            <a:r>
              <a:rPr lang="en-US" dirty="0"/>
              <a:t> sombras, as </a:t>
            </a:r>
            <a:r>
              <a:rPr lang="en-US" dirty="0" err="1"/>
              <a:t>três</a:t>
            </a:r>
            <a:r>
              <a:rPr lang="en-US" dirty="0"/>
              <a:t> </a:t>
            </a:r>
            <a:r>
              <a:rPr lang="en-US" dirty="0" err="1"/>
              <a:t>salas</a:t>
            </a:r>
            <a:r>
              <a:rPr lang="en-US" dirty="0"/>
              <a:t> </a:t>
            </a:r>
            <a:r>
              <a:rPr lang="en-US" dirty="0" err="1"/>
              <a:t>tem</a:t>
            </a:r>
            <a:r>
              <a:rPr lang="en-US" dirty="0"/>
              <a:t> um layout </a:t>
            </a:r>
            <a:r>
              <a:rPr lang="en-US" dirty="0" err="1"/>
              <a:t>parecido</a:t>
            </a:r>
            <a:r>
              <a:rPr lang="en-US" dirty="0"/>
              <a:t> do HUD, com no canto </a:t>
            </a:r>
            <a:r>
              <a:rPr lang="en-US" dirty="0" err="1"/>
              <a:t>direito</a:t>
            </a:r>
            <a:r>
              <a:rPr lang="en-US" dirty="0"/>
              <a:t> inferior </a:t>
            </a:r>
            <a:r>
              <a:rPr lang="en-US" dirty="0" err="1"/>
              <a:t>os</a:t>
            </a:r>
            <a:r>
              <a:rPr lang="en-US" dirty="0"/>
              <a:t> </a:t>
            </a:r>
            <a:r>
              <a:rPr lang="en-US" dirty="0" err="1"/>
              <a:t>botões</a:t>
            </a:r>
            <a:r>
              <a:rPr lang="en-US" dirty="0"/>
              <a:t> das </a:t>
            </a:r>
            <a:r>
              <a:rPr lang="en-US" dirty="0" err="1"/>
              <a:t>ações</a:t>
            </a:r>
            <a:r>
              <a:rPr lang="en-US" dirty="0"/>
              <a:t> </a:t>
            </a:r>
            <a:r>
              <a:rPr lang="en-US" dirty="0" err="1"/>
              <a:t>disponíveis</a:t>
            </a:r>
            <a:r>
              <a:rPr lang="en-US" dirty="0"/>
              <a:t>, no canto </a:t>
            </a:r>
            <a:r>
              <a:rPr lang="en-US" dirty="0" err="1"/>
              <a:t>direito</a:t>
            </a:r>
            <a:r>
              <a:rPr lang="en-US" dirty="0"/>
              <a:t> superior o </a:t>
            </a:r>
            <a:r>
              <a:rPr lang="en-US" dirty="0" err="1"/>
              <a:t>botão</a:t>
            </a:r>
            <a:r>
              <a:rPr lang="en-US" dirty="0"/>
              <a:t> para </a:t>
            </a:r>
            <a:r>
              <a:rPr lang="en-US" dirty="0" err="1"/>
              <a:t>voltar</a:t>
            </a:r>
            <a:r>
              <a:rPr lang="en-US" dirty="0"/>
              <a:t> </a:t>
            </a:r>
            <a:r>
              <a:rPr lang="en-US" dirty="0" err="1"/>
              <a:t>ao</a:t>
            </a:r>
            <a:r>
              <a:rPr lang="en-US" dirty="0"/>
              <a:t> menu</a:t>
            </a:r>
          </a:p>
          <a:p>
            <a:r>
              <a:rPr lang="en-US" dirty="0"/>
              <a:t>Na </a:t>
            </a:r>
            <a:r>
              <a:rPr lang="en-US" dirty="0" err="1"/>
              <a:t>parte</a:t>
            </a:r>
            <a:r>
              <a:rPr lang="en-US" dirty="0"/>
              <a:t> de superior e </a:t>
            </a:r>
            <a:r>
              <a:rPr lang="en-US" dirty="0" err="1"/>
              <a:t>na</a:t>
            </a:r>
            <a:r>
              <a:rPr lang="en-US" dirty="0"/>
              <a:t> </a:t>
            </a:r>
            <a:r>
              <a:rPr lang="en-US" dirty="0" err="1"/>
              <a:t>parte</a:t>
            </a:r>
            <a:r>
              <a:rPr lang="en-US" dirty="0"/>
              <a:t> inferior </a:t>
            </a:r>
            <a:r>
              <a:rPr lang="en-US" dirty="0" err="1"/>
              <a:t>esquerda</a:t>
            </a:r>
            <a:r>
              <a:rPr lang="en-US" dirty="0"/>
              <a:t> </a:t>
            </a:r>
            <a:r>
              <a:rPr lang="en-US" dirty="0" err="1"/>
              <a:t>aparecem</a:t>
            </a:r>
            <a:r>
              <a:rPr lang="en-US" dirty="0"/>
              <a:t> </a:t>
            </a:r>
            <a:r>
              <a:rPr lang="en-US" dirty="0" err="1"/>
              <a:t>algumas</a:t>
            </a:r>
            <a:r>
              <a:rPr lang="en-US" dirty="0"/>
              <a:t> </a:t>
            </a:r>
            <a:r>
              <a:rPr lang="en-US" dirty="0" err="1"/>
              <a:t>explicações</a:t>
            </a:r>
            <a:r>
              <a:rPr lang="en-US" dirty="0"/>
              <a:t> do que </a:t>
            </a:r>
            <a:r>
              <a:rPr lang="en-US" dirty="0" err="1"/>
              <a:t>está</a:t>
            </a:r>
            <a:r>
              <a:rPr lang="en-US" dirty="0"/>
              <a:t> </a:t>
            </a:r>
            <a:r>
              <a:rPr lang="en-US" dirty="0" err="1"/>
              <a:t>ocorrendo</a:t>
            </a:r>
            <a:r>
              <a:rPr lang="en-US" dirty="0"/>
              <a:t> </a:t>
            </a:r>
            <a:r>
              <a:rPr lang="en-US" dirty="0" err="1"/>
              <a:t>na</a:t>
            </a:r>
            <a:r>
              <a:rPr lang="en-US" dirty="0"/>
              <a:t> </a:t>
            </a:r>
            <a:r>
              <a:rPr lang="en-US" dirty="0" err="1"/>
              <a:t>tela</a:t>
            </a:r>
            <a:r>
              <a:rPr lang="en-US" dirty="0"/>
              <a:t>.</a:t>
            </a:r>
          </a:p>
          <a:p>
            <a:endParaRPr lang="en-US" dirty="0"/>
          </a:p>
          <a:p>
            <a:r>
              <a:rPr lang="en-US" dirty="0" err="1"/>
              <a:t>Os</a:t>
            </a:r>
            <a:r>
              <a:rPr lang="en-US" dirty="0"/>
              <a:t> </a:t>
            </a:r>
            <a:r>
              <a:rPr lang="en-US" dirty="0" err="1"/>
              <a:t>objetos</a:t>
            </a:r>
            <a:r>
              <a:rPr lang="en-US" dirty="0"/>
              <a:t> </a:t>
            </a:r>
            <a:r>
              <a:rPr lang="en-US" dirty="0" err="1"/>
              <a:t>em</a:t>
            </a:r>
            <a:r>
              <a:rPr lang="en-US" dirty="0"/>
              <a:t> </a:t>
            </a:r>
            <a:r>
              <a:rPr lang="en-US" dirty="0" err="1"/>
              <a:t>tela</a:t>
            </a:r>
            <a:r>
              <a:rPr lang="en-US" dirty="0"/>
              <a:t> e as </a:t>
            </a:r>
            <a:r>
              <a:rPr lang="en-US" dirty="0" err="1"/>
              <a:t>explicações</a:t>
            </a:r>
            <a:r>
              <a:rPr lang="en-US" dirty="0"/>
              <a:t> </a:t>
            </a:r>
            <a:r>
              <a:rPr lang="en-US" dirty="0" err="1"/>
              <a:t>mudam</a:t>
            </a:r>
            <a:r>
              <a:rPr lang="en-US" dirty="0"/>
              <a:t> </a:t>
            </a:r>
            <a:r>
              <a:rPr lang="en-US" dirty="0" err="1"/>
              <a:t>conforme</a:t>
            </a:r>
            <a:r>
              <a:rPr lang="en-US" dirty="0"/>
              <a:t> o </a:t>
            </a:r>
            <a:r>
              <a:rPr lang="en-US" dirty="0" err="1"/>
              <a:t>usuário</a:t>
            </a:r>
            <a:r>
              <a:rPr lang="en-US" dirty="0"/>
              <a:t> </a:t>
            </a:r>
            <a:r>
              <a:rPr lang="en-US" dirty="0" err="1"/>
              <a:t>clica</a:t>
            </a:r>
            <a:r>
              <a:rPr lang="en-US" dirty="0"/>
              <a:t> </a:t>
            </a:r>
            <a:r>
              <a:rPr lang="en-US" dirty="0" err="1"/>
              <a:t>nos</a:t>
            </a:r>
            <a:r>
              <a:rPr lang="en-US" dirty="0"/>
              <a:t> </a:t>
            </a:r>
            <a:r>
              <a:rPr lang="en-US" dirty="0" err="1"/>
              <a:t>botões</a:t>
            </a:r>
            <a:endParaRPr lang="en-US" dirty="0"/>
          </a:p>
          <a:p>
            <a:endParaRPr lang="en-US" dirty="0"/>
          </a:p>
        </p:txBody>
      </p:sp>
      <p:sp>
        <p:nvSpPr>
          <p:cNvPr id="4" name="Slide Number Placeholder 3"/>
          <p:cNvSpPr>
            <a:spLocks noGrp="1"/>
          </p:cNvSpPr>
          <p:nvPr>
            <p:ph type="sldNum" sz="quarter" idx="5"/>
          </p:nvPr>
        </p:nvSpPr>
        <p:spPr/>
        <p:txBody>
          <a:bodyPr/>
          <a:lstStyle/>
          <a:p>
            <a:fld id="{DCC0630A-F6CA-4391-83AB-6A4A4A724C0C}" type="slidenum">
              <a:rPr lang="en-US" smtClean="0"/>
              <a:t>19</a:t>
            </a:fld>
            <a:endParaRPr lang="en-US"/>
          </a:p>
        </p:txBody>
      </p:sp>
    </p:spTree>
    <p:extLst>
      <p:ext uri="{BB962C8B-B14F-4D97-AF65-F5344CB8AC3E}">
        <p14:creationId xmlns:p14="http://schemas.microsoft.com/office/powerpoint/2010/main" val="393184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(Colocar um sumário da apresentação)</a:t>
            </a:r>
          </a:p>
          <a:p>
            <a:r>
              <a:rPr lang="pt-BR" dirty="0"/>
              <a:t>(Tempo estimado – 1 minuto)</a:t>
            </a:r>
          </a:p>
          <a:p>
            <a:endParaRPr lang="pt-BR" dirty="0"/>
          </a:p>
          <a:p>
            <a:endParaRPr lang="pt-BR" dirty="0"/>
          </a:p>
          <a:p>
            <a:r>
              <a:rPr lang="pt-BR" dirty="0"/>
              <a:t>Nesta apresentação serão passados os seguintes tópicos:</a:t>
            </a:r>
          </a:p>
          <a:p>
            <a:r>
              <a:rPr lang="pt-BR" dirty="0"/>
              <a:t> A introdução, os objetivos, a fundamentação teórica, os requisitos, a especificação, a implementação, os resultados, as conclusões e sugestões, por ultimo irei fazer a apresentação do programa.</a:t>
            </a:r>
          </a:p>
          <a:p>
            <a:endParaRPr lang="pt-BR" dirty="0"/>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2</a:t>
            </a:fld>
            <a:endParaRPr lang="en-US"/>
          </a:p>
        </p:txBody>
      </p:sp>
    </p:spTree>
    <p:extLst>
      <p:ext uri="{BB962C8B-B14F-4D97-AF65-F5344CB8AC3E}">
        <p14:creationId xmlns:p14="http://schemas.microsoft.com/office/powerpoint/2010/main" val="444240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(Demonstrar os principais resultados e discussões do trabalho)</a:t>
            </a:r>
          </a:p>
          <a:p>
            <a:r>
              <a:rPr lang="pt-BR" dirty="0"/>
              <a:t>(Apresentar sua comparação com os correlatos)</a:t>
            </a:r>
          </a:p>
          <a:p>
            <a:r>
              <a:rPr lang="pt-BR" dirty="0"/>
              <a:t>(Tempo estimado – 4 minutos)</a:t>
            </a:r>
          </a:p>
          <a:p>
            <a:endParaRPr lang="en-US" dirty="0"/>
          </a:p>
          <a:p>
            <a:r>
              <a:rPr lang="en-US" dirty="0" err="1"/>
              <a:t>Foram</a:t>
            </a:r>
            <a:r>
              <a:rPr lang="en-US" dirty="0"/>
              <a:t> </a:t>
            </a:r>
            <a:r>
              <a:rPr lang="en-US" dirty="0" err="1"/>
              <a:t>realizados</a:t>
            </a:r>
            <a:r>
              <a:rPr lang="en-US" dirty="0"/>
              <a:t> testes junto com o </a:t>
            </a:r>
            <a:r>
              <a:rPr lang="en-US" dirty="0" err="1"/>
              <a:t>desenvolvimento</a:t>
            </a:r>
            <a:r>
              <a:rPr lang="en-US" dirty="0"/>
              <a:t> da </a:t>
            </a:r>
            <a:r>
              <a:rPr lang="en-US" dirty="0" err="1"/>
              <a:t>aplicação</a:t>
            </a:r>
            <a:r>
              <a:rPr lang="en-US" dirty="0"/>
              <a:t>, para </a:t>
            </a:r>
            <a:r>
              <a:rPr lang="en-US" dirty="0" err="1"/>
              <a:t>cada</a:t>
            </a:r>
            <a:r>
              <a:rPr lang="en-US" dirty="0"/>
              <a:t> </a:t>
            </a:r>
            <a:r>
              <a:rPr lang="en-US" dirty="0" err="1"/>
              <a:t>sala</a:t>
            </a:r>
            <a:r>
              <a:rPr lang="en-US" dirty="0"/>
              <a:t> </a:t>
            </a:r>
            <a:r>
              <a:rPr lang="en-US" dirty="0" err="1"/>
              <a:t>concluida</a:t>
            </a:r>
            <a:r>
              <a:rPr lang="en-US" dirty="0"/>
              <a:t> </a:t>
            </a:r>
            <a:r>
              <a:rPr lang="en-US" dirty="0" err="1"/>
              <a:t>foram</a:t>
            </a:r>
            <a:r>
              <a:rPr lang="en-US" dirty="0"/>
              <a:t> </a:t>
            </a:r>
            <a:r>
              <a:rPr lang="en-US" dirty="0" err="1"/>
              <a:t>realizados</a:t>
            </a:r>
            <a:r>
              <a:rPr lang="en-US" dirty="0"/>
              <a:t> testes de </a:t>
            </a:r>
            <a:r>
              <a:rPr lang="en-US" dirty="0" err="1"/>
              <a:t>todas</a:t>
            </a:r>
            <a:r>
              <a:rPr lang="en-US" dirty="0"/>
              <a:t> as </a:t>
            </a:r>
            <a:r>
              <a:rPr lang="en-US" dirty="0" err="1"/>
              <a:t>funcionalidades</a:t>
            </a:r>
            <a:r>
              <a:rPr lang="en-US" dirty="0"/>
              <a:t>.</a:t>
            </a:r>
          </a:p>
          <a:p>
            <a:endParaRPr lang="en-US" dirty="0"/>
          </a:p>
          <a:p>
            <a:r>
              <a:rPr lang="en-US" dirty="0" err="1"/>
              <a:t>Ao</a:t>
            </a:r>
            <a:r>
              <a:rPr lang="en-US" dirty="0"/>
              <a:t> </a:t>
            </a:r>
            <a:r>
              <a:rPr lang="en-US" dirty="0" err="1"/>
              <a:t>finalizar</a:t>
            </a:r>
            <a:r>
              <a:rPr lang="en-US" dirty="0"/>
              <a:t> </a:t>
            </a:r>
            <a:r>
              <a:rPr lang="en-US" dirty="0" err="1"/>
              <a:t>os</a:t>
            </a:r>
            <a:r>
              <a:rPr lang="en-US" dirty="0"/>
              <a:t> testes da </a:t>
            </a:r>
            <a:r>
              <a:rPr lang="en-US" dirty="0" err="1"/>
              <a:t>sala</a:t>
            </a:r>
            <a:r>
              <a:rPr lang="en-US" dirty="0"/>
              <a:t> Sombras, </a:t>
            </a:r>
            <a:r>
              <a:rPr lang="en-US" dirty="0" err="1"/>
              <a:t>percebemos</a:t>
            </a:r>
            <a:r>
              <a:rPr lang="en-US" dirty="0"/>
              <a:t> </a:t>
            </a:r>
            <a:r>
              <a:rPr lang="en-US" dirty="0" err="1"/>
              <a:t>dois</a:t>
            </a:r>
            <a:r>
              <a:rPr lang="en-US" dirty="0"/>
              <a:t> </a:t>
            </a:r>
            <a:r>
              <a:rPr lang="en-US" dirty="0" err="1"/>
              <a:t>problemas</a:t>
            </a:r>
            <a:r>
              <a:rPr lang="en-US" dirty="0"/>
              <a:t>. O </a:t>
            </a:r>
            <a:r>
              <a:rPr lang="en-US" dirty="0" err="1"/>
              <a:t>controle</a:t>
            </a:r>
            <a:r>
              <a:rPr lang="en-US" dirty="0"/>
              <a:t> da camera </a:t>
            </a:r>
            <a:r>
              <a:rPr lang="en-US" dirty="0" err="1"/>
              <a:t>não</a:t>
            </a:r>
            <a:r>
              <a:rPr lang="en-US" dirty="0"/>
              <a:t> </a:t>
            </a:r>
            <a:r>
              <a:rPr lang="en-US" dirty="0" err="1"/>
              <a:t>estava</a:t>
            </a:r>
            <a:r>
              <a:rPr lang="en-US" dirty="0"/>
              <a:t> </a:t>
            </a:r>
            <a:r>
              <a:rPr lang="en-US" dirty="0" err="1"/>
              <a:t>muito</a:t>
            </a:r>
            <a:r>
              <a:rPr lang="en-US" dirty="0"/>
              <a:t> </a:t>
            </a:r>
            <a:r>
              <a:rPr lang="en-US" dirty="0" err="1"/>
              <a:t>bom</a:t>
            </a:r>
            <a:r>
              <a:rPr lang="en-US" dirty="0"/>
              <a:t>, </a:t>
            </a:r>
            <a:r>
              <a:rPr lang="en-US" dirty="0" err="1"/>
              <a:t>caso</a:t>
            </a:r>
            <a:r>
              <a:rPr lang="en-US" dirty="0"/>
              <a:t> o </a:t>
            </a:r>
            <a:r>
              <a:rPr lang="en-US" dirty="0" err="1"/>
              <a:t>usuário</a:t>
            </a:r>
            <a:r>
              <a:rPr lang="en-US" dirty="0"/>
              <a:t> </a:t>
            </a:r>
            <a:r>
              <a:rPr lang="en-US" dirty="0" err="1"/>
              <a:t>tentasse</a:t>
            </a:r>
            <a:r>
              <a:rPr lang="en-US" dirty="0"/>
              <a:t> </a:t>
            </a:r>
            <a:r>
              <a:rPr lang="en-US" dirty="0" err="1"/>
              <a:t>mexer</a:t>
            </a:r>
            <a:r>
              <a:rPr lang="en-US" dirty="0"/>
              <a:t> a </a:t>
            </a:r>
            <a:r>
              <a:rPr lang="en-US" dirty="0" err="1"/>
              <a:t>tela</a:t>
            </a:r>
            <a:r>
              <a:rPr lang="en-US" dirty="0"/>
              <a:t> </a:t>
            </a:r>
            <a:r>
              <a:rPr lang="en-US" dirty="0" err="1"/>
              <a:t>ao</a:t>
            </a:r>
            <a:r>
              <a:rPr lang="en-US" dirty="0"/>
              <a:t> </a:t>
            </a:r>
            <a:r>
              <a:rPr lang="en-US" dirty="0" err="1"/>
              <a:t>mesmo</a:t>
            </a:r>
            <a:r>
              <a:rPr lang="en-US" dirty="0"/>
              <a:t> tempo que </a:t>
            </a:r>
            <a:r>
              <a:rPr lang="en-US" dirty="0" err="1"/>
              <a:t>andar</a:t>
            </a:r>
            <a:r>
              <a:rPr lang="en-US" dirty="0"/>
              <a:t> para a </a:t>
            </a:r>
            <a:r>
              <a:rPr lang="en-US" dirty="0" err="1"/>
              <a:t>frente</a:t>
            </a:r>
            <a:r>
              <a:rPr lang="en-US" dirty="0"/>
              <a:t>, </a:t>
            </a:r>
            <a:r>
              <a:rPr lang="en-US" dirty="0" err="1"/>
              <a:t>não</a:t>
            </a:r>
            <a:r>
              <a:rPr lang="en-US" dirty="0"/>
              <a:t> </a:t>
            </a:r>
            <a:r>
              <a:rPr lang="en-US" dirty="0" err="1"/>
              <a:t>funcionava</a:t>
            </a:r>
            <a:r>
              <a:rPr lang="en-US" dirty="0"/>
              <a:t>, para </a:t>
            </a:r>
            <a:r>
              <a:rPr lang="en-US" dirty="0" err="1"/>
              <a:t>corrigir</a:t>
            </a:r>
            <a:r>
              <a:rPr lang="en-US" dirty="0"/>
              <a:t> o </a:t>
            </a:r>
            <a:r>
              <a:rPr lang="en-US" dirty="0" err="1"/>
              <a:t>problema</a:t>
            </a:r>
            <a:r>
              <a:rPr lang="en-US" dirty="0"/>
              <a:t> </a:t>
            </a:r>
            <a:r>
              <a:rPr lang="en-US" dirty="0" err="1"/>
              <a:t>então</a:t>
            </a:r>
            <a:r>
              <a:rPr lang="en-US" dirty="0"/>
              <a:t> </a:t>
            </a:r>
            <a:r>
              <a:rPr lang="en-US" dirty="0" err="1"/>
              <a:t>adicionamos</a:t>
            </a:r>
            <a:r>
              <a:rPr lang="en-US" dirty="0"/>
              <a:t> um script </a:t>
            </a:r>
            <a:r>
              <a:rPr lang="en-US" dirty="0" err="1"/>
              <a:t>padrão</a:t>
            </a:r>
            <a:r>
              <a:rPr lang="en-US" dirty="0"/>
              <a:t> do unity para </a:t>
            </a:r>
            <a:r>
              <a:rPr lang="en-US" dirty="0" err="1"/>
              <a:t>controle</a:t>
            </a:r>
            <a:r>
              <a:rPr lang="en-US" dirty="0"/>
              <a:t> de camera, </a:t>
            </a:r>
            <a:r>
              <a:rPr lang="en-US" dirty="0" err="1"/>
              <a:t>esse</a:t>
            </a:r>
            <a:r>
              <a:rPr lang="en-US" dirty="0"/>
              <a:t> script </a:t>
            </a:r>
            <a:r>
              <a:rPr lang="en-US" dirty="0" err="1"/>
              <a:t>corrigiu</a:t>
            </a:r>
            <a:r>
              <a:rPr lang="en-US" dirty="0"/>
              <a:t> o </a:t>
            </a:r>
            <a:r>
              <a:rPr lang="en-US" dirty="0" err="1"/>
              <a:t>problema</a:t>
            </a:r>
            <a:r>
              <a:rPr lang="en-US" dirty="0"/>
              <a:t> e </a:t>
            </a:r>
            <a:r>
              <a:rPr lang="en-US" dirty="0" err="1"/>
              <a:t>foi</a:t>
            </a:r>
            <a:r>
              <a:rPr lang="en-US" dirty="0"/>
              <a:t> </a:t>
            </a:r>
            <a:r>
              <a:rPr lang="en-US" dirty="0" err="1"/>
              <a:t>possível</a:t>
            </a:r>
            <a:r>
              <a:rPr lang="en-US" dirty="0"/>
              <a:t> </a:t>
            </a:r>
            <a:r>
              <a:rPr lang="en-US" dirty="0" err="1"/>
              <a:t>controlar</a:t>
            </a:r>
            <a:r>
              <a:rPr lang="en-US" dirty="0"/>
              <a:t> a camera </a:t>
            </a:r>
            <a:r>
              <a:rPr lang="en-US" dirty="0" err="1"/>
              <a:t>sem</a:t>
            </a:r>
            <a:r>
              <a:rPr lang="en-US" dirty="0"/>
              <a:t> </a:t>
            </a:r>
            <a:r>
              <a:rPr lang="en-US" dirty="0" err="1"/>
              <a:t>erros</a:t>
            </a:r>
            <a:r>
              <a:rPr lang="en-US" dirty="0"/>
              <a:t>.</a:t>
            </a:r>
          </a:p>
          <a:p>
            <a:r>
              <a:rPr lang="en-US" dirty="0"/>
              <a:t>Outro </a:t>
            </a:r>
            <a:r>
              <a:rPr lang="en-US" dirty="0" err="1"/>
              <a:t>problema</a:t>
            </a:r>
            <a:r>
              <a:rPr lang="en-US" dirty="0"/>
              <a:t> com a </a:t>
            </a:r>
            <a:r>
              <a:rPr lang="en-US" dirty="0" err="1"/>
              <a:t>sala</a:t>
            </a:r>
            <a:r>
              <a:rPr lang="en-US" dirty="0"/>
              <a:t> sombras que </a:t>
            </a:r>
            <a:r>
              <a:rPr lang="en-US" dirty="0" err="1"/>
              <a:t>foi</a:t>
            </a:r>
            <a:r>
              <a:rPr lang="en-US" dirty="0"/>
              <a:t> </a:t>
            </a:r>
            <a:r>
              <a:rPr lang="en-US" dirty="0" err="1"/>
              <a:t>encontrado</a:t>
            </a:r>
            <a:r>
              <a:rPr lang="en-US" dirty="0"/>
              <a:t>, </a:t>
            </a:r>
            <a:r>
              <a:rPr lang="en-US" dirty="0" err="1"/>
              <a:t>foi</a:t>
            </a:r>
            <a:r>
              <a:rPr lang="en-US" dirty="0"/>
              <a:t> o </a:t>
            </a:r>
            <a:r>
              <a:rPr lang="en-US" dirty="0" err="1"/>
              <a:t>fato</a:t>
            </a:r>
            <a:r>
              <a:rPr lang="en-US" dirty="0"/>
              <a:t> de que </a:t>
            </a:r>
            <a:r>
              <a:rPr lang="en-US" dirty="0" err="1"/>
              <a:t>os</a:t>
            </a:r>
            <a:r>
              <a:rPr lang="en-US" dirty="0"/>
              <a:t> </a:t>
            </a:r>
            <a:r>
              <a:rPr lang="en-US" dirty="0" err="1"/>
              <a:t>gráficos</a:t>
            </a:r>
            <a:r>
              <a:rPr lang="en-US" dirty="0"/>
              <a:t> de performance </a:t>
            </a:r>
            <a:r>
              <a:rPr lang="en-US" dirty="0" err="1"/>
              <a:t>não</a:t>
            </a:r>
            <a:r>
              <a:rPr lang="en-US" dirty="0"/>
              <a:t> </a:t>
            </a:r>
            <a:r>
              <a:rPr lang="en-US" dirty="0" err="1"/>
              <a:t>eram</a:t>
            </a:r>
            <a:r>
              <a:rPr lang="en-US" dirty="0"/>
              <a:t> </a:t>
            </a:r>
            <a:r>
              <a:rPr lang="en-US" dirty="0" err="1"/>
              <a:t>desativados</a:t>
            </a:r>
            <a:r>
              <a:rPr lang="en-US" dirty="0"/>
              <a:t> </a:t>
            </a:r>
            <a:r>
              <a:rPr lang="en-US" dirty="0" err="1"/>
              <a:t>caso</a:t>
            </a:r>
            <a:r>
              <a:rPr lang="en-US" dirty="0"/>
              <a:t> o </a:t>
            </a:r>
            <a:r>
              <a:rPr lang="en-US" dirty="0" err="1"/>
              <a:t>usuário</a:t>
            </a:r>
            <a:r>
              <a:rPr lang="en-US" dirty="0"/>
              <a:t> </a:t>
            </a:r>
            <a:r>
              <a:rPr lang="en-US" dirty="0" err="1"/>
              <a:t>saísse</a:t>
            </a:r>
            <a:r>
              <a:rPr lang="en-US" dirty="0"/>
              <a:t> para o menu </a:t>
            </a:r>
            <a:r>
              <a:rPr lang="en-US" dirty="0" err="1"/>
              <a:t>inicial</a:t>
            </a:r>
            <a:r>
              <a:rPr lang="en-US" dirty="0"/>
              <a:t>, </a:t>
            </a:r>
            <a:r>
              <a:rPr lang="en-US" dirty="0" err="1"/>
              <a:t>isso</a:t>
            </a:r>
            <a:r>
              <a:rPr lang="en-US" dirty="0"/>
              <a:t> </a:t>
            </a:r>
            <a:r>
              <a:rPr lang="en-US" dirty="0" err="1"/>
              <a:t>foi</a:t>
            </a:r>
            <a:r>
              <a:rPr lang="en-US" dirty="0"/>
              <a:t> </a:t>
            </a:r>
            <a:r>
              <a:rPr lang="en-US" dirty="0" err="1"/>
              <a:t>corrigido</a:t>
            </a:r>
            <a:r>
              <a:rPr lang="en-US" dirty="0"/>
              <a:t> </a:t>
            </a:r>
            <a:r>
              <a:rPr lang="en-US" dirty="0" err="1"/>
              <a:t>adicionando</a:t>
            </a:r>
            <a:r>
              <a:rPr lang="en-US" dirty="0"/>
              <a:t> </a:t>
            </a:r>
            <a:r>
              <a:rPr lang="en-US" dirty="0" err="1"/>
              <a:t>uma</a:t>
            </a:r>
            <a:r>
              <a:rPr lang="en-US" dirty="0"/>
              <a:t> </a:t>
            </a:r>
            <a:r>
              <a:rPr lang="en-US" dirty="0" err="1"/>
              <a:t>validação</a:t>
            </a:r>
            <a:r>
              <a:rPr lang="en-US" dirty="0"/>
              <a:t> antes de </a:t>
            </a:r>
            <a:r>
              <a:rPr lang="en-US" dirty="0" err="1"/>
              <a:t>carregar</a:t>
            </a:r>
            <a:r>
              <a:rPr lang="en-US" dirty="0"/>
              <a:t> o menu, </a:t>
            </a:r>
            <a:r>
              <a:rPr lang="en-US" dirty="0" err="1"/>
              <a:t>onde</a:t>
            </a:r>
            <a:r>
              <a:rPr lang="en-US" dirty="0"/>
              <a:t> é </a:t>
            </a:r>
            <a:r>
              <a:rPr lang="en-US" dirty="0" err="1"/>
              <a:t>sempre</a:t>
            </a:r>
            <a:r>
              <a:rPr lang="en-US" dirty="0"/>
              <a:t> </a:t>
            </a:r>
            <a:r>
              <a:rPr lang="en-US" dirty="0" err="1"/>
              <a:t>desativado</a:t>
            </a:r>
            <a:r>
              <a:rPr lang="en-US" dirty="0"/>
              <a:t> o </a:t>
            </a:r>
            <a:r>
              <a:rPr lang="en-US" dirty="0" err="1"/>
              <a:t>objeto</a:t>
            </a:r>
            <a:r>
              <a:rPr lang="en-US" dirty="0"/>
              <a:t> do </a:t>
            </a:r>
            <a:r>
              <a:rPr lang="en-US" dirty="0" err="1"/>
              <a:t>gráfico</a:t>
            </a:r>
            <a:r>
              <a:rPr lang="en-US" dirty="0"/>
              <a:t>.</a:t>
            </a:r>
          </a:p>
          <a:p>
            <a:endParaRPr lang="en-US" dirty="0"/>
          </a:p>
          <a:p>
            <a:r>
              <a:rPr lang="en-US" dirty="0"/>
              <a:t>Como a </a:t>
            </a:r>
            <a:r>
              <a:rPr lang="en-US" dirty="0" err="1"/>
              <a:t>sala</a:t>
            </a:r>
            <a:r>
              <a:rPr lang="en-US" dirty="0"/>
              <a:t> </a:t>
            </a:r>
            <a:r>
              <a:rPr lang="en-US" dirty="0" err="1"/>
              <a:t>técnicas</a:t>
            </a:r>
            <a:r>
              <a:rPr lang="en-US" dirty="0"/>
              <a:t> </a:t>
            </a:r>
            <a:r>
              <a:rPr lang="en-US" dirty="0" err="1"/>
              <a:t>foi</a:t>
            </a:r>
            <a:r>
              <a:rPr lang="en-US" dirty="0"/>
              <a:t> </a:t>
            </a:r>
            <a:r>
              <a:rPr lang="en-US" dirty="0" err="1"/>
              <a:t>criada</a:t>
            </a:r>
            <a:r>
              <a:rPr lang="en-US" dirty="0"/>
              <a:t> </a:t>
            </a:r>
            <a:r>
              <a:rPr lang="en-US" dirty="0" err="1"/>
              <a:t>após</a:t>
            </a:r>
            <a:r>
              <a:rPr lang="en-US" dirty="0"/>
              <a:t> </a:t>
            </a:r>
            <a:r>
              <a:rPr lang="en-US" dirty="0" err="1"/>
              <a:t>os</a:t>
            </a:r>
            <a:r>
              <a:rPr lang="en-US" dirty="0"/>
              <a:t> testes da </a:t>
            </a:r>
            <a:r>
              <a:rPr lang="en-US" dirty="0" err="1"/>
              <a:t>sala</a:t>
            </a:r>
            <a:r>
              <a:rPr lang="en-US" dirty="0"/>
              <a:t> Sombras, </a:t>
            </a:r>
            <a:r>
              <a:rPr lang="en-US" dirty="0" err="1"/>
              <a:t>já</a:t>
            </a:r>
            <a:r>
              <a:rPr lang="en-US" dirty="0"/>
              <a:t> </a:t>
            </a:r>
            <a:r>
              <a:rPr lang="en-US" dirty="0" err="1"/>
              <a:t>foram</a:t>
            </a:r>
            <a:r>
              <a:rPr lang="en-US" dirty="0"/>
              <a:t> </a:t>
            </a:r>
            <a:r>
              <a:rPr lang="en-US" dirty="0" err="1"/>
              <a:t>evitados</a:t>
            </a:r>
            <a:r>
              <a:rPr lang="en-US" dirty="0"/>
              <a:t> </a:t>
            </a:r>
            <a:r>
              <a:rPr lang="en-US" dirty="0" err="1"/>
              <a:t>os</a:t>
            </a:r>
            <a:r>
              <a:rPr lang="en-US" dirty="0"/>
              <a:t> </a:t>
            </a:r>
            <a:r>
              <a:rPr lang="en-US" dirty="0" err="1"/>
              <a:t>dois</a:t>
            </a:r>
            <a:r>
              <a:rPr lang="en-US" dirty="0"/>
              <a:t> </a:t>
            </a:r>
            <a:r>
              <a:rPr lang="en-US" dirty="0" err="1"/>
              <a:t>problemas</a:t>
            </a:r>
            <a:r>
              <a:rPr lang="en-US" dirty="0"/>
              <a:t> </a:t>
            </a:r>
            <a:r>
              <a:rPr lang="en-US" dirty="0" err="1"/>
              <a:t>encontrados</a:t>
            </a:r>
            <a:r>
              <a:rPr lang="en-US" dirty="0"/>
              <a:t> </a:t>
            </a:r>
            <a:r>
              <a:rPr lang="en-US" dirty="0" err="1"/>
              <a:t>anteriormente</a:t>
            </a:r>
            <a:r>
              <a:rPr lang="en-US" dirty="0"/>
              <a:t>. </a:t>
            </a:r>
            <a:r>
              <a:rPr lang="en-US" dirty="0" err="1"/>
              <a:t>Após</a:t>
            </a:r>
            <a:r>
              <a:rPr lang="en-US" dirty="0"/>
              <a:t> </a:t>
            </a:r>
            <a:r>
              <a:rPr lang="en-US" dirty="0" err="1"/>
              <a:t>finalizado</a:t>
            </a:r>
            <a:r>
              <a:rPr lang="en-US" dirty="0"/>
              <a:t> a </a:t>
            </a:r>
            <a:r>
              <a:rPr lang="en-US" dirty="0" err="1"/>
              <a:t>implementação</a:t>
            </a:r>
            <a:r>
              <a:rPr lang="en-US" dirty="0"/>
              <a:t> da </a:t>
            </a:r>
            <a:r>
              <a:rPr lang="en-US" dirty="0" err="1"/>
              <a:t>sala</a:t>
            </a:r>
            <a:r>
              <a:rPr lang="en-US" dirty="0"/>
              <a:t> </a:t>
            </a:r>
            <a:r>
              <a:rPr lang="en-US" dirty="0" err="1"/>
              <a:t>foram</a:t>
            </a:r>
            <a:r>
              <a:rPr lang="en-US" dirty="0"/>
              <a:t> </a:t>
            </a:r>
            <a:r>
              <a:rPr lang="en-US" dirty="0" err="1"/>
              <a:t>realizados</a:t>
            </a:r>
            <a:r>
              <a:rPr lang="en-US" dirty="0"/>
              <a:t> </a:t>
            </a:r>
            <a:r>
              <a:rPr lang="en-US" dirty="0" err="1"/>
              <a:t>os</a:t>
            </a:r>
            <a:r>
              <a:rPr lang="en-US" dirty="0"/>
              <a:t> testes, </a:t>
            </a:r>
            <a:r>
              <a:rPr lang="en-US" dirty="0" err="1"/>
              <a:t>onde</a:t>
            </a:r>
            <a:r>
              <a:rPr lang="en-US" dirty="0"/>
              <a:t> </a:t>
            </a:r>
            <a:r>
              <a:rPr lang="en-US" dirty="0" err="1"/>
              <a:t>encontramos</a:t>
            </a:r>
            <a:r>
              <a:rPr lang="en-US" dirty="0"/>
              <a:t> um </a:t>
            </a:r>
            <a:r>
              <a:rPr lang="en-US" dirty="0" err="1"/>
              <a:t>problema</a:t>
            </a:r>
            <a:r>
              <a:rPr lang="en-US" dirty="0"/>
              <a:t> </a:t>
            </a:r>
            <a:r>
              <a:rPr lang="en-US" dirty="0" err="1"/>
              <a:t>apenas</a:t>
            </a:r>
            <a:r>
              <a:rPr lang="en-US" dirty="0"/>
              <a:t> </a:t>
            </a:r>
            <a:r>
              <a:rPr lang="en-US" dirty="0" err="1"/>
              <a:t>na</a:t>
            </a:r>
            <a:r>
              <a:rPr lang="en-US" dirty="0"/>
              <a:t> </a:t>
            </a:r>
            <a:r>
              <a:rPr lang="en-US" dirty="0" err="1"/>
              <a:t>etapa</a:t>
            </a:r>
            <a:r>
              <a:rPr lang="en-US" dirty="0"/>
              <a:t> de </a:t>
            </a:r>
            <a:r>
              <a:rPr lang="en-US" dirty="0" err="1"/>
              <a:t>refração</a:t>
            </a:r>
            <a:r>
              <a:rPr lang="en-US" dirty="0"/>
              <a:t>, </a:t>
            </a:r>
            <a:r>
              <a:rPr lang="en-US" dirty="0" err="1"/>
              <a:t>onde</a:t>
            </a:r>
            <a:r>
              <a:rPr lang="en-US" dirty="0"/>
              <a:t> o </a:t>
            </a:r>
            <a:r>
              <a:rPr lang="en-US" dirty="0" err="1"/>
              <a:t>objeto</a:t>
            </a:r>
            <a:r>
              <a:rPr lang="en-US" dirty="0"/>
              <a:t> </a:t>
            </a:r>
            <a:r>
              <a:rPr lang="en-US" dirty="0" err="1"/>
              <a:t>não</a:t>
            </a:r>
            <a:r>
              <a:rPr lang="en-US" dirty="0"/>
              <a:t> </a:t>
            </a:r>
            <a:r>
              <a:rPr lang="en-US" dirty="0" err="1"/>
              <a:t>conseguia</a:t>
            </a:r>
            <a:r>
              <a:rPr lang="en-US" dirty="0"/>
              <a:t> </a:t>
            </a:r>
            <a:r>
              <a:rPr lang="en-US" dirty="0" err="1"/>
              <a:t>alterar</a:t>
            </a:r>
            <a:r>
              <a:rPr lang="en-US" dirty="0"/>
              <a:t> </a:t>
            </a:r>
            <a:r>
              <a:rPr lang="en-US" dirty="0" err="1"/>
              <a:t>seu</a:t>
            </a:r>
            <a:r>
              <a:rPr lang="en-US" dirty="0"/>
              <a:t> </a:t>
            </a:r>
            <a:r>
              <a:rPr lang="en-US" dirty="0" err="1"/>
              <a:t>índice</a:t>
            </a:r>
            <a:r>
              <a:rPr lang="en-US" dirty="0"/>
              <a:t> de </a:t>
            </a:r>
            <a:r>
              <a:rPr lang="en-US" dirty="0" err="1"/>
              <a:t>refração</a:t>
            </a:r>
            <a:r>
              <a:rPr lang="en-US" dirty="0"/>
              <a:t> </a:t>
            </a:r>
            <a:r>
              <a:rPr lang="en-US" dirty="0" err="1"/>
              <a:t>em</a:t>
            </a:r>
            <a:r>
              <a:rPr lang="en-US" dirty="0"/>
              <a:t> tempo de </a:t>
            </a:r>
            <a:r>
              <a:rPr lang="en-US" dirty="0" err="1"/>
              <a:t>execução</a:t>
            </a:r>
            <a:r>
              <a:rPr lang="en-US" dirty="0"/>
              <a:t>. Para </a:t>
            </a:r>
            <a:r>
              <a:rPr lang="en-US" dirty="0" err="1"/>
              <a:t>corrigir</a:t>
            </a:r>
            <a:r>
              <a:rPr lang="en-US" dirty="0"/>
              <a:t> o </a:t>
            </a:r>
            <a:r>
              <a:rPr lang="en-US" dirty="0" err="1"/>
              <a:t>problema</a:t>
            </a:r>
            <a:r>
              <a:rPr lang="en-US" dirty="0"/>
              <a:t> </a:t>
            </a:r>
            <a:r>
              <a:rPr lang="en-US" dirty="0" err="1"/>
              <a:t>criamos</a:t>
            </a:r>
            <a:r>
              <a:rPr lang="en-US" dirty="0"/>
              <a:t> </a:t>
            </a:r>
            <a:r>
              <a:rPr lang="en-US" dirty="0" err="1"/>
              <a:t>dois</a:t>
            </a:r>
            <a:r>
              <a:rPr lang="en-US" dirty="0"/>
              <a:t> </a:t>
            </a:r>
            <a:r>
              <a:rPr lang="en-US" dirty="0" err="1"/>
              <a:t>objetos</a:t>
            </a:r>
            <a:r>
              <a:rPr lang="en-US" dirty="0"/>
              <a:t>, um com </a:t>
            </a:r>
            <a:r>
              <a:rPr lang="en-US" dirty="0" err="1"/>
              <a:t>índice</a:t>
            </a:r>
            <a:r>
              <a:rPr lang="en-US" dirty="0"/>
              <a:t> de </a:t>
            </a:r>
            <a:r>
              <a:rPr lang="en-US" dirty="0" err="1"/>
              <a:t>refração</a:t>
            </a:r>
            <a:r>
              <a:rPr lang="en-US" dirty="0"/>
              <a:t> </a:t>
            </a:r>
            <a:r>
              <a:rPr lang="en-US" dirty="0" err="1"/>
              <a:t>baixo</a:t>
            </a:r>
            <a:r>
              <a:rPr lang="en-US" dirty="0"/>
              <a:t> e outro com </a:t>
            </a:r>
            <a:r>
              <a:rPr lang="en-US" dirty="0" err="1"/>
              <a:t>índice</a:t>
            </a:r>
            <a:r>
              <a:rPr lang="en-US" dirty="0"/>
              <a:t> de </a:t>
            </a:r>
            <a:r>
              <a:rPr lang="en-US" dirty="0" err="1"/>
              <a:t>refração</a:t>
            </a:r>
            <a:r>
              <a:rPr lang="en-US" dirty="0"/>
              <a:t> alto, </a:t>
            </a:r>
            <a:r>
              <a:rPr lang="en-US" dirty="0" err="1"/>
              <a:t>tendo</a:t>
            </a:r>
            <a:r>
              <a:rPr lang="en-US" dirty="0"/>
              <a:t> </a:t>
            </a:r>
            <a:r>
              <a:rPr lang="en-US" dirty="0" err="1"/>
              <a:t>apenas</a:t>
            </a:r>
            <a:r>
              <a:rPr lang="en-US" dirty="0"/>
              <a:t> um deles </a:t>
            </a:r>
            <a:r>
              <a:rPr lang="en-US" dirty="0" err="1"/>
              <a:t>como</a:t>
            </a:r>
            <a:r>
              <a:rPr lang="en-US" dirty="0"/>
              <a:t> </a:t>
            </a:r>
            <a:r>
              <a:rPr lang="en-US" dirty="0" err="1"/>
              <a:t>ativo</a:t>
            </a:r>
            <a:r>
              <a:rPr lang="en-US" dirty="0"/>
              <a:t> por </a:t>
            </a:r>
            <a:r>
              <a:rPr lang="en-US" dirty="0" err="1"/>
              <a:t>vez</a:t>
            </a:r>
            <a:r>
              <a:rPr lang="en-US" dirty="0"/>
              <a:t>, dessa forma </a:t>
            </a:r>
            <a:r>
              <a:rPr lang="en-US" dirty="0" err="1"/>
              <a:t>quando</a:t>
            </a:r>
            <a:r>
              <a:rPr lang="en-US" dirty="0"/>
              <a:t> o </a:t>
            </a:r>
            <a:r>
              <a:rPr lang="en-US" dirty="0" err="1"/>
              <a:t>usuário</a:t>
            </a:r>
            <a:r>
              <a:rPr lang="en-US" dirty="0"/>
              <a:t> </a:t>
            </a:r>
            <a:r>
              <a:rPr lang="en-US" dirty="0" err="1"/>
              <a:t>clica</a:t>
            </a:r>
            <a:r>
              <a:rPr lang="en-US" dirty="0"/>
              <a:t> </a:t>
            </a:r>
            <a:r>
              <a:rPr lang="en-US" dirty="0" err="1"/>
              <a:t>na</a:t>
            </a:r>
            <a:r>
              <a:rPr lang="en-US" dirty="0"/>
              <a:t> </a:t>
            </a:r>
            <a:r>
              <a:rPr lang="en-US" dirty="0" err="1"/>
              <a:t>botão</a:t>
            </a:r>
            <a:r>
              <a:rPr lang="en-US" dirty="0"/>
              <a:t> para </a:t>
            </a:r>
            <a:r>
              <a:rPr lang="en-US" dirty="0" err="1"/>
              <a:t>alterar</a:t>
            </a:r>
            <a:r>
              <a:rPr lang="en-US" dirty="0"/>
              <a:t> o </a:t>
            </a:r>
            <a:r>
              <a:rPr lang="en-US" dirty="0" err="1"/>
              <a:t>índice</a:t>
            </a:r>
            <a:r>
              <a:rPr lang="en-US" dirty="0"/>
              <a:t> de </a:t>
            </a:r>
            <a:r>
              <a:rPr lang="en-US" dirty="0" err="1"/>
              <a:t>refração</a:t>
            </a:r>
            <a:r>
              <a:rPr lang="en-US" dirty="0"/>
              <a:t>, o </a:t>
            </a:r>
            <a:r>
              <a:rPr lang="en-US" dirty="0" err="1"/>
              <a:t>programa</a:t>
            </a:r>
            <a:r>
              <a:rPr lang="en-US" dirty="0"/>
              <a:t> altera qual dos </a:t>
            </a:r>
            <a:r>
              <a:rPr lang="en-US" dirty="0" err="1"/>
              <a:t>dois</a:t>
            </a:r>
            <a:r>
              <a:rPr lang="en-US" dirty="0"/>
              <a:t> </a:t>
            </a:r>
            <a:r>
              <a:rPr lang="en-US" dirty="0" err="1"/>
              <a:t>objetos</a:t>
            </a:r>
            <a:r>
              <a:rPr lang="en-US" dirty="0"/>
              <a:t> </a:t>
            </a:r>
            <a:r>
              <a:rPr lang="en-US" dirty="0" err="1"/>
              <a:t>está</a:t>
            </a:r>
            <a:r>
              <a:rPr lang="en-US" dirty="0"/>
              <a:t> </a:t>
            </a:r>
            <a:r>
              <a:rPr lang="en-US" dirty="0" err="1"/>
              <a:t>visível</a:t>
            </a:r>
            <a:r>
              <a:rPr lang="en-US" dirty="0"/>
              <a:t>.</a:t>
            </a:r>
          </a:p>
          <a:p>
            <a:endParaRPr lang="en-US" dirty="0"/>
          </a:p>
          <a:p>
            <a:r>
              <a:rPr lang="en-US" dirty="0"/>
              <a:t>Por ultimo </a:t>
            </a:r>
            <a:r>
              <a:rPr lang="en-US" dirty="0" err="1"/>
              <a:t>foi</a:t>
            </a:r>
            <a:r>
              <a:rPr lang="en-US" dirty="0"/>
              <a:t> </a:t>
            </a:r>
            <a:r>
              <a:rPr lang="en-US" dirty="0" err="1"/>
              <a:t>realizado</a:t>
            </a:r>
            <a:r>
              <a:rPr lang="en-US" dirty="0"/>
              <a:t> o </a:t>
            </a:r>
            <a:r>
              <a:rPr lang="en-US" dirty="0" err="1"/>
              <a:t>desenvolvimento</a:t>
            </a:r>
            <a:r>
              <a:rPr lang="en-US" dirty="0"/>
              <a:t> e </a:t>
            </a:r>
            <a:r>
              <a:rPr lang="en-US" dirty="0" err="1"/>
              <a:t>depois</a:t>
            </a:r>
            <a:r>
              <a:rPr lang="en-US" dirty="0"/>
              <a:t> o teste da </a:t>
            </a:r>
            <a:r>
              <a:rPr lang="en-US" dirty="0" err="1"/>
              <a:t>sala</a:t>
            </a:r>
            <a:r>
              <a:rPr lang="en-US" dirty="0"/>
              <a:t> de </a:t>
            </a:r>
            <a:r>
              <a:rPr lang="en-US" dirty="0" err="1"/>
              <a:t>pathtracing</a:t>
            </a:r>
            <a:r>
              <a:rPr lang="en-US" dirty="0"/>
              <a:t>. Nos testes </a:t>
            </a:r>
            <a:r>
              <a:rPr lang="en-US" dirty="0" err="1"/>
              <a:t>não</a:t>
            </a:r>
            <a:r>
              <a:rPr lang="en-US" dirty="0"/>
              <a:t> </a:t>
            </a:r>
            <a:r>
              <a:rPr lang="en-US" dirty="0" err="1"/>
              <a:t>foi</a:t>
            </a:r>
            <a:r>
              <a:rPr lang="en-US" dirty="0"/>
              <a:t> </a:t>
            </a:r>
            <a:r>
              <a:rPr lang="en-US" dirty="0" err="1"/>
              <a:t>encontrado</a:t>
            </a:r>
            <a:r>
              <a:rPr lang="en-US" dirty="0"/>
              <a:t> </a:t>
            </a:r>
            <a:r>
              <a:rPr lang="en-US" dirty="0" err="1"/>
              <a:t>nenhum</a:t>
            </a:r>
            <a:r>
              <a:rPr lang="en-US" dirty="0"/>
              <a:t> </a:t>
            </a:r>
            <a:r>
              <a:rPr lang="en-US" dirty="0" err="1"/>
              <a:t>problema</a:t>
            </a:r>
            <a:r>
              <a:rPr lang="en-US" dirty="0"/>
              <a:t>, visto que </a:t>
            </a:r>
            <a:r>
              <a:rPr lang="en-US" dirty="0" err="1"/>
              <a:t>já</a:t>
            </a:r>
            <a:r>
              <a:rPr lang="en-US" dirty="0"/>
              <a:t> </a:t>
            </a:r>
            <a:r>
              <a:rPr lang="en-US" dirty="0" err="1"/>
              <a:t>foi</a:t>
            </a:r>
            <a:r>
              <a:rPr lang="en-US" dirty="0"/>
              <a:t> </a:t>
            </a:r>
            <a:r>
              <a:rPr lang="en-US" dirty="0" err="1"/>
              <a:t>desenvolvido</a:t>
            </a:r>
            <a:r>
              <a:rPr lang="en-US" dirty="0"/>
              <a:t> de </a:t>
            </a:r>
            <a:r>
              <a:rPr lang="en-US" dirty="0" err="1"/>
              <a:t>maneira</a:t>
            </a:r>
            <a:r>
              <a:rPr lang="en-US" dirty="0"/>
              <a:t> </a:t>
            </a:r>
            <a:r>
              <a:rPr lang="en-US" dirty="0" err="1"/>
              <a:t>correta</a:t>
            </a:r>
            <a:r>
              <a:rPr lang="en-US" dirty="0"/>
              <a:t> com as </a:t>
            </a:r>
            <a:r>
              <a:rPr lang="en-US" dirty="0" err="1"/>
              <a:t>correções</a:t>
            </a:r>
            <a:r>
              <a:rPr lang="en-US" dirty="0"/>
              <a:t> das </a:t>
            </a:r>
            <a:r>
              <a:rPr lang="en-US" dirty="0" err="1"/>
              <a:t>salas</a:t>
            </a:r>
            <a:r>
              <a:rPr lang="en-US" dirty="0"/>
              <a:t> </a:t>
            </a:r>
            <a:r>
              <a:rPr lang="en-US" dirty="0" err="1"/>
              <a:t>anteriores</a:t>
            </a:r>
            <a:r>
              <a:rPr lang="en-US" dirty="0"/>
              <a:t>. </a:t>
            </a:r>
            <a:r>
              <a:rPr lang="en-US" dirty="0" err="1"/>
              <a:t>Porém</a:t>
            </a:r>
            <a:r>
              <a:rPr lang="en-US" dirty="0"/>
              <a:t> </a:t>
            </a:r>
            <a:r>
              <a:rPr lang="en-US" dirty="0" err="1"/>
              <a:t>foi</a:t>
            </a:r>
            <a:r>
              <a:rPr lang="en-US" dirty="0"/>
              <a:t> </a:t>
            </a:r>
            <a:r>
              <a:rPr lang="en-US" dirty="0" err="1"/>
              <a:t>percebido</a:t>
            </a:r>
            <a:r>
              <a:rPr lang="en-US" dirty="0"/>
              <a:t> um </a:t>
            </a:r>
            <a:r>
              <a:rPr lang="en-US" dirty="0" err="1"/>
              <a:t>ponto</a:t>
            </a:r>
            <a:r>
              <a:rPr lang="en-US" dirty="0"/>
              <a:t> de </a:t>
            </a:r>
            <a:r>
              <a:rPr lang="en-US" dirty="0" err="1"/>
              <a:t>melhoria</a:t>
            </a:r>
            <a:r>
              <a:rPr lang="en-US" dirty="0"/>
              <a:t>, pois </a:t>
            </a:r>
            <a:r>
              <a:rPr lang="en-US" dirty="0" err="1"/>
              <a:t>caso</a:t>
            </a:r>
            <a:r>
              <a:rPr lang="en-US" dirty="0"/>
              <a:t> o </a:t>
            </a:r>
            <a:r>
              <a:rPr lang="en-US" dirty="0" err="1"/>
              <a:t>usuário</a:t>
            </a:r>
            <a:r>
              <a:rPr lang="en-US" dirty="0"/>
              <a:t> </a:t>
            </a:r>
            <a:r>
              <a:rPr lang="en-US" dirty="0" err="1"/>
              <a:t>desligasse</a:t>
            </a:r>
            <a:r>
              <a:rPr lang="en-US" dirty="0"/>
              <a:t> </a:t>
            </a:r>
            <a:r>
              <a:rPr lang="en-US" dirty="0" err="1"/>
              <a:t>todas</a:t>
            </a:r>
            <a:r>
              <a:rPr lang="en-US" dirty="0"/>
              <a:t> as </a:t>
            </a:r>
            <a:r>
              <a:rPr lang="en-US" dirty="0" err="1"/>
              <a:t>luzes</a:t>
            </a:r>
            <a:r>
              <a:rPr lang="en-US" dirty="0"/>
              <a:t> e </a:t>
            </a:r>
            <a:r>
              <a:rPr lang="en-US" dirty="0" err="1"/>
              <a:t>tornasse</a:t>
            </a:r>
            <a:r>
              <a:rPr lang="en-US" dirty="0"/>
              <a:t> de </a:t>
            </a:r>
            <a:r>
              <a:rPr lang="en-US" dirty="0" err="1"/>
              <a:t>noite</a:t>
            </a:r>
            <a:r>
              <a:rPr lang="en-US" dirty="0"/>
              <a:t>, </a:t>
            </a:r>
            <a:r>
              <a:rPr lang="en-US" dirty="0" err="1"/>
              <a:t>não</a:t>
            </a:r>
            <a:r>
              <a:rPr lang="en-US" dirty="0"/>
              <a:t> era </a:t>
            </a:r>
            <a:r>
              <a:rPr lang="en-US" dirty="0" err="1"/>
              <a:t>exibido</a:t>
            </a:r>
            <a:r>
              <a:rPr lang="en-US" dirty="0"/>
              <a:t> nada </a:t>
            </a:r>
            <a:r>
              <a:rPr lang="en-US" dirty="0" err="1"/>
              <a:t>na</a:t>
            </a:r>
            <a:r>
              <a:rPr lang="en-US" dirty="0"/>
              <a:t> </a:t>
            </a:r>
            <a:r>
              <a:rPr lang="en-US" dirty="0" err="1"/>
              <a:t>tela</a:t>
            </a:r>
            <a:r>
              <a:rPr lang="en-US" dirty="0"/>
              <a:t>, </a:t>
            </a:r>
            <a:r>
              <a:rPr lang="en-US" dirty="0" err="1"/>
              <a:t>então</a:t>
            </a:r>
            <a:r>
              <a:rPr lang="en-US" dirty="0"/>
              <a:t> </a:t>
            </a:r>
            <a:r>
              <a:rPr lang="en-US" dirty="0" err="1"/>
              <a:t>foi</a:t>
            </a:r>
            <a:r>
              <a:rPr lang="en-US" dirty="0"/>
              <a:t> </a:t>
            </a:r>
            <a:r>
              <a:rPr lang="en-US" dirty="0" err="1"/>
              <a:t>adicionado</a:t>
            </a:r>
            <a:r>
              <a:rPr lang="en-US" dirty="0"/>
              <a:t> um aviso </a:t>
            </a:r>
            <a:r>
              <a:rPr lang="en-US" dirty="0" err="1"/>
              <a:t>dizendo</a:t>
            </a:r>
            <a:r>
              <a:rPr lang="en-US" dirty="0"/>
              <a:t> </a:t>
            </a:r>
            <a:r>
              <a:rPr lang="en-US" dirty="0" err="1"/>
              <a:t>ao</a:t>
            </a:r>
            <a:r>
              <a:rPr lang="en-US" dirty="0"/>
              <a:t> </a:t>
            </a:r>
            <a:r>
              <a:rPr lang="en-US" dirty="0" err="1"/>
              <a:t>usuário</a:t>
            </a:r>
            <a:r>
              <a:rPr lang="en-US" dirty="0"/>
              <a:t> que nada </a:t>
            </a:r>
            <a:r>
              <a:rPr lang="en-US" dirty="0" err="1"/>
              <a:t>está</a:t>
            </a:r>
            <a:r>
              <a:rPr lang="en-US" dirty="0"/>
              <a:t> </a:t>
            </a:r>
            <a:r>
              <a:rPr lang="en-US" dirty="0" err="1"/>
              <a:t>sendo</a:t>
            </a:r>
            <a:r>
              <a:rPr lang="en-US" dirty="0"/>
              <a:t> </a:t>
            </a:r>
            <a:r>
              <a:rPr lang="en-US" dirty="0" err="1"/>
              <a:t>renderizado</a:t>
            </a:r>
            <a:r>
              <a:rPr lang="en-US" dirty="0"/>
              <a:t> pois </a:t>
            </a:r>
            <a:r>
              <a:rPr lang="en-US" dirty="0" err="1"/>
              <a:t>não</a:t>
            </a:r>
            <a:r>
              <a:rPr lang="en-US" dirty="0"/>
              <a:t> </a:t>
            </a:r>
            <a:r>
              <a:rPr lang="en-US" dirty="0" err="1"/>
              <a:t>há</a:t>
            </a:r>
            <a:r>
              <a:rPr lang="en-US" dirty="0"/>
              <a:t> </a:t>
            </a:r>
            <a:r>
              <a:rPr lang="en-US" dirty="0" err="1"/>
              <a:t>nenhuma</a:t>
            </a:r>
            <a:r>
              <a:rPr lang="en-US" dirty="0"/>
              <a:t> </a:t>
            </a:r>
            <a:r>
              <a:rPr lang="en-US" dirty="0" err="1"/>
              <a:t>fonte</a:t>
            </a:r>
            <a:r>
              <a:rPr lang="en-US" dirty="0"/>
              <a:t> de luz para </a:t>
            </a:r>
            <a:r>
              <a:rPr lang="en-US" dirty="0" err="1"/>
              <a:t>renderizar</a:t>
            </a:r>
            <a:r>
              <a:rPr lang="en-US" dirty="0"/>
              <a:t> </a:t>
            </a:r>
            <a:r>
              <a:rPr lang="en-US" dirty="0" err="1"/>
              <a:t>algo</a:t>
            </a:r>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CC0630A-F6CA-4391-83AB-6A4A4A724C0C}" type="slidenum">
              <a:rPr lang="en-US" smtClean="0"/>
              <a:t>20</a:t>
            </a:fld>
            <a:endParaRPr lang="en-US"/>
          </a:p>
        </p:txBody>
      </p:sp>
    </p:spTree>
    <p:extLst>
      <p:ext uri="{BB962C8B-B14F-4D97-AF65-F5344CB8AC3E}">
        <p14:creationId xmlns:p14="http://schemas.microsoft.com/office/powerpoint/2010/main" val="1697251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(Apresentar as principais conclusões e sugestões do trabalho – reforce o atendimento dos objetivos)</a:t>
            </a:r>
          </a:p>
          <a:p>
            <a:r>
              <a:rPr lang="pt-BR" dirty="0"/>
              <a:t>(Aponte o maior número possível de sugestões significativas para continuidade do trabalho)</a:t>
            </a:r>
          </a:p>
          <a:p>
            <a:r>
              <a:rPr lang="pt-BR" dirty="0"/>
              <a:t>(Tempo estimado – 2 minutos)</a:t>
            </a:r>
          </a:p>
          <a:p>
            <a:endParaRPr lang="en-US" dirty="0"/>
          </a:p>
          <a:p>
            <a:endParaRPr lang="en-US" dirty="0"/>
          </a:p>
          <a:p>
            <a:r>
              <a:rPr lang="en-US" dirty="0" err="1"/>
              <a:t>Os</a:t>
            </a:r>
            <a:r>
              <a:rPr lang="en-US" dirty="0"/>
              <a:t> </a:t>
            </a:r>
            <a:r>
              <a:rPr lang="en-US" dirty="0" err="1"/>
              <a:t>objetivos</a:t>
            </a:r>
            <a:r>
              <a:rPr lang="en-US" dirty="0"/>
              <a:t> </a:t>
            </a:r>
            <a:r>
              <a:rPr lang="en-US" dirty="0" err="1"/>
              <a:t>foram</a:t>
            </a:r>
            <a:r>
              <a:rPr lang="en-US" dirty="0"/>
              <a:t> </a:t>
            </a:r>
            <a:r>
              <a:rPr lang="en-US" dirty="0" err="1"/>
              <a:t>atingidos</a:t>
            </a:r>
            <a:r>
              <a:rPr lang="en-US" dirty="0"/>
              <a:t>, </a:t>
            </a:r>
            <a:r>
              <a:rPr lang="en-US" dirty="0" err="1"/>
              <a:t>embora</a:t>
            </a:r>
            <a:r>
              <a:rPr lang="en-US" dirty="0"/>
              <a:t> </a:t>
            </a:r>
            <a:r>
              <a:rPr lang="en-US" dirty="0" err="1"/>
              <a:t>alguns</a:t>
            </a:r>
            <a:r>
              <a:rPr lang="en-US" dirty="0"/>
              <a:t> </a:t>
            </a:r>
            <a:r>
              <a:rPr lang="en-US" dirty="0" err="1"/>
              <a:t>tenham</a:t>
            </a:r>
            <a:r>
              <a:rPr lang="en-US" dirty="0"/>
              <a:t> </a:t>
            </a:r>
            <a:r>
              <a:rPr lang="en-US" dirty="0" err="1"/>
              <a:t>sido</a:t>
            </a:r>
            <a:r>
              <a:rPr lang="en-US" dirty="0"/>
              <a:t> </a:t>
            </a:r>
            <a:r>
              <a:rPr lang="en-US" dirty="0" err="1"/>
              <a:t>feitor</a:t>
            </a:r>
            <a:r>
              <a:rPr lang="en-US" dirty="0"/>
              <a:t> de forma </a:t>
            </a:r>
            <a:r>
              <a:rPr lang="en-US" dirty="0" err="1"/>
              <a:t>diferente</a:t>
            </a:r>
            <a:r>
              <a:rPr lang="en-US" dirty="0"/>
              <a:t> do </a:t>
            </a:r>
            <a:r>
              <a:rPr lang="en-US" dirty="0" err="1"/>
              <a:t>especificado</a:t>
            </a:r>
            <a:r>
              <a:rPr lang="en-US" dirty="0"/>
              <a:t>, pois </a:t>
            </a:r>
            <a:r>
              <a:rPr lang="en-US" dirty="0" err="1"/>
              <a:t>percebemos</a:t>
            </a:r>
            <a:r>
              <a:rPr lang="en-US" dirty="0"/>
              <a:t> que as </a:t>
            </a:r>
            <a:r>
              <a:rPr lang="en-US" dirty="0" err="1"/>
              <a:t>técnicas</a:t>
            </a:r>
            <a:r>
              <a:rPr lang="en-US" dirty="0"/>
              <a:t> </a:t>
            </a:r>
            <a:r>
              <a:rPr lang="en-US" dirty="0" err="1"/>
              <a:t>poderiam</a:t>
            </a:r>
            <a:r>
              <a:rPr lang="en-US" dirty="0"/>
              <a:t> ser </a:t>
            </a:r>
            <a:r>
              <a:rPr lang="en-US" dirty="0" err="1"/>
              <a:t>melhor</a:t>
            </a:r>
            <a:r>
              <a:rPr lang="en-US" dirty="0"/>
              <a:t> </a:t>
            </a:r>
            <a:r>
              <a:rPr lang="en-US" dirty="0" err="1"/>
              <a:t>representadas</a:t>
            </a:r>
            <a:r>
              <a:rPr lang="en-US" dirty="0"/>
              <a:t> de forma </a:t>
            </a:r>
            <a:r>
              <a:rPr lang="en-US" dirty="0" err="1"/>
              <a:t>diferente</a:t>
            </a:r>
            <a:r>
              <a:rPr lang="en-US" dirty="0"/>
              <a:t>.</a:t>
            </a:r>
          </a:p>
          <a:p>
            <a:r>
              <a:rPr lang="en-US" dirty="0"/>
              <a:t>Podemos </a:t>
            </a:r>
            <a:r>
              <a:rPr lang="en-US" dirty="0" err="1"/>
              <a:t>tirar</a:t>
            </a:r>
            <a:r>
              <a:rPr lang="en-US" dirty="0"/>
              <a:t> </a:t>
            </a:r>
            <a:r>
              <a:rPr lang="en-US" dirty="0" err="1"/>
              <a:t>algumas</a:t>
            </a:r>
            <a:r>
              <a:rPr lang="en-US" dirty="0"/>
              <a:t> </a:t>
            </a:r>
            <a:r>
              <a:rPr lang="en-US" dirty="0" err="1"/>
              <a:t>conclusões</a:t>
            </a:r>
            <a:r>
              <a:rPr lang="en-US" dirty="0"/>
              <a:t> com o </a:t>
            </a:r>
            <a:r>
              <a:rPr lang="en-US" dirty="0" err="1"/>
              <a:t>trabalho</a:t>
            </a:r>
            <a:r>
              <a:rPr lang="en-US" dirty="0"/>
              <a:t>, </a:t>
            </a:r>
            <a:r>
              <a:rPr lang="en-US" dirty="0" err="1"/>
              <a:t>primeiro</a:t>
            </a:r>
            <a:r>
              <a:rPr lang="en-US" dirty="0"/>
              <a:t> que é </a:t>
            </a:r>
            <a:r>
              <a:rPr lang="en-US" dirty="0" err="1"/>
              <a:t>possível</a:t>
            </a:r>
            <a:r>
              <a:rPr lang="en-US" dirty="0"/>
              <a:t> </a:t>
            </a:r>
            <a:r>
              <a:rPr lang="en-US" dirty="0" err="1"/>
              <a:t>utilizar</a:t>
            </a:r>
            <a:r>
              <a:rPr lang="en-US" dirty="0"/>
              <a:t> o ray tracing com o Unity, </a:t>
            </a:r>
            <a:r>
              <a:rPr lang="en-US" dirty="0" err="1"/>
              <a:t>embora</a:t>
            </a:r>
            <a:r>
              <a:rPr lang="en-US" dirty="0"/>
              <a:t> por </a:t>
            </a:r>
            <a:r>
              <a:rPr lang="en-US" dirty="0" err="1"/>
              <a:t>vezes</a:t>
            </a:r>
            <a:r>
              <a:rPr lang="en-US" dirty="0"/>
              <a:t> </a:t>
            </a:r>
            <a:r>
              <a:rPr lang="en-US" dirty="0" err="1"/>
              <a:t>tivemos</a:t>
            </a:r>
            <a:r>
              <a:rPr lang="en-US" dirty="0"/>
              <a:t> </a:t>
            </a:r>
            <a:r>
              <a:rPr lang="en-US" dirty="0" err="1"/>
              <a:t>problemas</a:t>
            </a:r>
            <a:r>
              <a:rPr lang="en-US" dirty="0"/>
              <a:t> de </a:t>
            </a:r>
            <a:r>
              <a:rPr lang="en-US" dirty="0" err="1"/>
              <a:t>estabilidade</a:t>
            </a:r>
            <a:r>
              <a:rPr lang="en-US" dirty="0"/>
              <a:t> </a:t>
            </a:r>
            <a:r>
              <a:rPr lang="en-US" dirty="0" err="1"/>
              <a:t>pelo</a:t>
            </a:r>
            <a:r>
              <a:rPr lang="en-US" dirty="0"/>
              <a:t> </a:t>
            </a:r>
            <a:r>
              <a:rPr lang="en-US" dirty="0" err="1"/>
              <a:t>fato</a:t>
            </a:r>
            <a:r>
              <a:rPr lang="en-US" dirty="0"/>
              <a:t> do unity </a:t>
            </a:r>
            <a:r>
              <a:rPr lang="en-US" dirty="0" err="1"/>
              <a:t>estar</a:t>
            </a:r>
            <a:r>
              <a:rPr lang="en-US" dirty="0"/>
              <a:t> </a:t>
            </a:r>
            <a:r>
              <a:rPr lang="en-US" dirty="0" err="1"/>
              <a:t>em</a:t>
            </a:r>
            <a:r>
              <a:rPr lang="en-US" dirty="0"/>
              <a:t> </a:t>
            </a:r>
            <a:r>
              <a:rPr lang="en-US" dirty="0" err="1"/>
              <a:t>versão</a:t>
            </a:r>
            <a:r>
              <a:rPr lang="en-US" dirty="0"/>
              <a:t> beta </a:t>
            </a:r>
            <a:r>
              <a:rPr lang="en-US" dirty="0" err="1"/>
              <a:t>ainda</a:t>
            </a:r>
            <a:r>
              <a:rPr lang="en-US" dirty="0"/>
              <a:t>.</a:t>
            </a:r>
          </a:p>
          <a:p>
            <a:r>
              <a:rPr lang="en-US" dirty="0"/>
              <a:t>A performance do ray tracing, </a:t>
            </a:r>
            <a:r>
              <a:rPr lang="en-US" dirty="0" err="1"/>
              <a:t>mesmo</a:t>
            </a:r>
            <a:r>
              <a:rPr lang="en-US" dirty="0"/>
              <a:t> com hardware </a:t>
            </a:r>
            <a:r>
              <a:rPr lang="en-US" dirty="0" err="1"/>
              <a:t>especifico</a:t>
            </a:r>
            <a:r>
              <a:rPr lang="en-US" dirty="0"/>
              <a:t>, </a:t>
            </a:r>
            <a:r>
              <a:rPr lang="en-US" dirty="0" err="1"/>
              <a:t>ainda</a:t>
            </a:r>
            <a:r>
              <a:rPr lang="en-US" dirty="0"/>
              <a:t> é </a:t>
            </a:r>
            <a:r>
              <a:rPr lang="en-US" dirty="0" err="1"/>
              <a:t>ruim</a:t>
            </a:r>
            <a:r>
              <a:rPr lang="en-US" dirty="0"/>
              <a:t>, </a:t>
            </a:r>
            <a:r>
              <a:rPr lang="en-US" dirty="0" err="1"/>
              <a:t>sendo</a:t>
            </a:r>
            <a:r>
              <a:rPr lang="en-US" dirty="0"/>
              <a:t> </a:t>
            </a:r>
            <a:r>
              <a:rPr lang="en-US" dirty="0" err="1"/>
              <a:t>recomendável</a:t>
            </a:r>
            <a:r>
              <a:rPr lang="en-US" dirty="0"/>
              <a:t> o </a:t>
            </a:r>
            <a:r>
              <a:rPr lang="en-US" dirty="0" err="1"/>
              <a:t>uso</a:t>
            </a:r>
            <a:r>
              <a:rPr lang="en-US" dirty="0"/>
              <a:t> de </a:t>
            </a:r>
            <a:r>
              <a:rPr lang="en-US" dirty="0" err="1"/>
              <a:t>apenas</a:t>
            </a:r>
            <a:r>
              <a:rPr lang="en-US" dirty="0"/>
              <a:t> </a:t>
            </a:r>
            <a:r>
              <a:rPr lang="en-US" dirty="0" err="1"/>
              <a:t>uma</a:t>
            </a:r>
            <a:r>
              <a:rPr lang="en-US" dirty="0"/>
              <a:t> </a:t>
            </a:r>
            <a:r>
              <a:rPr lang="en-US" dirty="0" err="1"/>
              <a:t>ou</a:t>
            </a:r>
            <a:r>
              <a:rPr lang="en-US" dirty="0"/>
              <a:t> </a:t>
            </a:r>
            <a:r>
              <a:rPr lang="en-US" dirty="0" err="1"/>
              <a:t>duas</a:t>
            </a:r>
            <a:r>
              <a:rPr lang="en-US" dirty="0"/>
              <a:t> das </a:t>
            </a:r>
            <a:r>
              <a:rPr lang="en-US" dirty="0" err="1"/>
              <a:t>técnicas</a:t>
            </a:r>
            <a:r>
              <a:rPr lang="en-US" dirty="0"/>
              <a:t> de ray tracing por </a:t>
            </a:r>
            <a:r>
              <a:rPr lang="en-US" dirty="0" err="1"/>
              <a:t>vez</a:t>
            </a:r>
            <a:r>
              <a:rPr lang="en-US" dirty="0"/>
              <a:t> </a:t>
            </a:r>
            <a:r>
              <a:rPr lang="en-US" dirty="0" err="1"/>
              <a:t>em</a:t>
            </a:r>
            <a:r>
              <a:rPr lang="en-US" dirty="0"/>
              <a:t> </a:t>
            </a:r>
            <a:r>
              <a:rPr lang="en-US" dirty="0" err="1"/>
              <a:t>aplicações</a:t>
            </a:r>
            <a:r>
              <a:rPr lang="en-US" dirty="0"/>
              <a:t> de tempo real.</a:t>
            </a:r>
          </a:p>
          <a:p>
            <a:endParaRPr lang="en-US" dirty="0"/>
          </a:p>
          <a:p>
            <a:r>
              <a:rPr lang="en-US" dirty="0"/>
              <a:t>O </a:t>
            </a:r>
            <a:r>
              <a:rPr lang="en-US" dirty="0" err="1"/>
              <a:t>programa</a:t>
            </a:r>
            <a:r>
              <a:rPr lang="en-US" dirty="0"/>
              <a:t> se </a:t>
            </a:r>
            <a:r>
              <a:rPr lang="en-US" dirty="0" err="1"/>
              <a:t>mostrou</a:t>
            </a:r>
            <a:r>
              <a:rPr lang="en-US" dirty="0"/>
              <a:t> </a:t>
            </a:r>
            <a:r>
              <a:rPr lang="en-US" dirty="0" err="1"/>
              <a:t>uma</a:t>
            </a:r>
            <a:r>
              <a:rPr lang="en-US" dirty="0"/>
              <a:t> boa forma de </a:t>
            </a:r>
            <a:r>
              <a:rPr lang="en-US" dirty="0" err="1"/>
              <a:t>introduzir</a:t>
            </a:r>
            <a:r>
              <a:rPr lang="en-US" dirty="0"/>
              <a:t> o ray tracing à </a:t>
            </a:r>
            <a:r>
              <a:rPr lang="en-US" dirty="0" err="1"/>
              <a:t>alunos</a:t>
            </a:r>
            <a:r>
              <a:rPr lang="en-US" dirty="0"/>
              <a:t> que </a:t>
            </a:r>
            <a:r>
              <a:rPr lang="en-US" dirty="0" err="1"/>
              <a:t>estão</a:t>
            </a:r>
            <a:r>
              <a:rPr lang="en-US" dirty="0"/>
              <a:t> </a:t>
            </a:r>
            <a:r>
              <a:rPr lang="en-US" dirty="0" err="1"/>
              <a:t>iniciando</a:t>
            </a:r>
            <a:r>
              <a:rPr lang="en-US" dirty="0"/>
              <a:t> </a:t>
            </a:r>
            <a:r>
              <a:rPr lang="en-US" dirty="0" err="1"/>
              <a:t>seu</a:t>
            </a:r>
            <a:r>
              <a:rPr lang="en-US" dirty="0"/>
              <a:t> </a:t>
            </a:r>
            <a:r>
              <a:rPr lang="en-US" dirty="0" err="1"/>
              <a:t>aprendizado</a:t>
            </a:r>
            <a:r>
              <a:rPr lang="en-US" dirty="0"/>
              <a:t> </a:t>
            </a:r>
            <a:r>
              <a:rPr lang="en-US" dirty="0" err="1"/>
              <a:t>em</a:t>
            </a:r>
            <a:r>
              <a:rPr lang="en-US" dirty="0"/>
              <a:t> </a:t>
            </a:r>
            <a:r>
              <a:rPr lang="en-US" dirty="0" err="1"/>
              <a:t>computação</a:t>
            </a:r>
            <a:r>
              <a:rPr lang="en-US" dirty="0"/>
              <a:t> </a:t>
            </a:r>
            <a:r>
              <a:rPr lang="en-US" dirty="0" err="1"/>
              <a:t>gráfica</a:t>
            </a:r>
            <a:r>
              <a:rPr lang="en-US" dirty="0"/>
              <a:t>, </a:t>
            </a:r>
            <a:r>
              <a:rPr lang="en-US" dirty="0" err="1"/>
              <a:t>porém</a:t>
            </a:r>
            <a:r>
              <a:rPr lang="en-US" dirty="0"/>
              <a:t> </a:t>
            </a:r>
            <a:r>
              <a:rPr lang="en-US" dirty="0" err="1"/>
              <a:t>seria</a:t>
            </a:r>
            <a:r>
              <a:rPr lang="en-US" dirty="0"/>
              <a:t> </a:t>
            </a:r>
            <a:r>
              <a:rPr lang="en-US" dirty="0" err="1"/>
              <a:t>necessário</a:t>
            </a:r>
            <a:r>
              <a:rPr lang="en-US" dirty="0"/>
              <a:t> </a:t>
            </a:r>
            <a:r>
              <a:rPr lang="en-US" dirty="0" err="1"/>
              <a:t>fazer</a:t>
            </a:r>
            <a:r>
              <a:rPr lang="en-US" dirty="0"/>
              <a:t> testes com </a:t>
            </a:r>
            <a:r>
              <a:rPr lang="en-US" dirty="0" err="1"/>
              <a:t>alunos</a:t>
            </a:r>
            <a:r>
              <a:rPr lang="en-US" dirty="0"/>
              <a:t> da </a:t>
            </a:r>
            <a:r>
              <a:rPr lang="en-US" dirty="0" err="1"/>
              <a:t>disciplina</a:t>
            </a:r>
            <a:r>
              <a:rPr lang="en-US" dirty="0"/>
              <a:t> para </a:t>
            </a:r>
            <a:r>
              <a:rPr lang="en-US" dirty="0" err="1"/>
              <a:t>analisar</a:t>
            </a:r>
            <a:r>
              <a:rPr lang="en-US" dirty="0"/>
              <a:t> o </a:t>
            </a:r>
            <a:r>
              <a:rPr lang="en-US" dirty="0" err="1"/>
              <a:t>seu</a:t>
            </a:r>
            <a:r>
              <a:rPr lang="en-US" dirty="0"/>
              <a:t> </a:t>
            </a:r>
            <a:r>
              <a:rPr lang="en-US" dirty="0" err="1"/>
              <a:t>ganho</a:t>
            </a:r>
            <a:r>
              <a:rPr lang="en-US" dirty="0"/>
              <a:t>.</a:t>
            </a:r>
          </a:p>
        </p:txBody>
      </p:sp>
      <p:sp>
        <p:nvSpPr>
          <p:cNvPr id="4" name="Slide Number Placeholder 3"/>
          <p:cNvSpPr>
            <a:spLocks noGrp="1"/>
          </p:cNvSpPr>
          <p:nvPr>
            <p:ph type="sldNum" sz="quarter" idx="5"/>
          </p:nvPr>
        </p:nvSpPr>
        <p:spPr/>
        <p:txBody>
          <a:bodyPr/>
          <a:lstStyle/>
          <a:p>
            <a:fld id="{DCC0630A-F6CA-4391-83AB-6A4A4A724C0C}" type="slidenum">
              <a:rPr lang="en-US" smtClean="0"/>
              <a:t>21</a:t>
            </a:fld>
            <a:endParaRPr lang="en-US"/>
          </a:p>
        </p:txBody>
      </p:sp>
    </p:spTree>
    <p:extLst>
      <p:ext uri="{BB962C8B-B14F-4D97-AF65-F5344CB8AC3E}">
        <p14:creationId xmlns:p14="http://schemas.microsoft.com/office/powerpoint/2010/main" val="1877320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(Apresentar as principais conclusões e sugestões do trabalho – reforce o atendimento dos objetivos)</a:t>
            </a:r>
          </a:p>
          <a:p>
            <a:r>
              <a:rPr lang="pt-BR" dirty="0"/>
              <a:t>(Aponte o maior número possível de sugestões significativas para continuidade do trabalho)</a:t>
            </a:r>
          </a:p>
          <a:p>
            <a:r>
              <a:rPr lang="pt-BR" dirty="0"/>
              <a:t>(Tempo estimado – 2 minutos)</a:t>
            </a:r>
          </a:p>
          <a:p>
            <a:endParaRPr lang="en-US" dirty="0"/>
          </a:p>
          <a:p>
            <a:endParaRPr lang="en-US" dirty="0"/>
          </a:p>
          <a:p>
            <a:r>
              <a:rPr lang="en-US" dirty="0"/>
              <a:t>Como </a:t>
            </a:r>
            <a:r>
              <a:rPr lang="en-US" dirty="0" err="1"/>
              <a:t>sugestões</a:t>
            </a:r>
            <a:r>
              <a:rPr lang="en-US" dirty="0"/>
              <a:t> de </a:t>
            </a:r>
            <a:r>
              <a:rPr lang="en-US" dirty="0" err="1"/>
              <a:t>melhoria</a:t>
            </a:r>
            <a:r>
              <a:rPr lang="en-US" dirty="0"/>
              <a:t>, </a:t>
            </a:r>
            <a:r>
              <a:rPr lang="en-US" dirty="0" err="1"/>
              <a:t>seria</a:t>
            </a:r>
            <a:r>
              <a:rPr lang="en-US" dirty="0"/>
              <a:t> </a:t>
            </a:r>
            <a:r>
              <a:rPr lang="en-US" dirty="0" err="1"/>
              <a:t>permitir</a:t>
            </a:r>
            <a:r>
              <a:rPr lang="en-US" dirty="0"/>
              <a:t> que o </a:t>
            </a:r>
            <a:r>
              <a:rPr lang="en-US" dirty="0" err="1"/>
              <a:t>usuário</a:t>
            </a:r>
            <a:r>
              <a:rPr lang="en-US" dirty="0"/>
              <a:t> </a:t>
            </a:r>
            <a:r>
              <a:rPr lang="en-US" dirty="0" err="1"/>
              <a:t>adicione</a:t>
            </a:r>
            <a:r>
              <a:rPr lang="en-US" dirty="0"/>
              <a:t> e </a:t>
            </a:r>
            <a:r>
              <a:rPr lang="en-US" dirty="0" err="1"/>
              <a:t>alteres</a:t>
            </a:r>
            <a:r>
              <a:rPr lang="en-US" dirty="0"/>
              <a:t> </a:t>
            </a:r>
            <a:r>
              <a:rPr lang="en-US" dirty="0" err="1"/>
              <a:t>os</a:t>
            </a:r>
            <a:r>
              <a:rPr lang="en-US" dirty="0"/>
              <a:t> </a:t>
            </a:r>
            <a:r>
              <a:rPr lang="en-US" dirty="0" err="1"/>
              <a:t>objetos</a:t>
            </a:r>
            <a:r>
              <a:rPr lang="en-US" dirty="0"/>
              <a:t> </a:t>
            </a:r>
            <a:r>
              <a:rPr lang="en-US" dirty="0" err="1"/>
              <a:t>disponíveis</a:t>
            </a:r>
            <a:r>
              <a:rPr lang="en-US" dirty="0"/>
              <a:t> </a:t>
            </a:r>
            <a:r>
              <a:rPr lang="en-US" dirty="0" err="1"/>
              <a:t>na</a:t>
            </a:r>
            <a:r>
              <a:rPr lang="en-US" dirty="0"/>
              <a:t> </a:t>
            </a:r>
            <a:r>
              <a:rPr lang="en-US" dirty="0" err="1"/>
              <a:t>cena</a:t>
            </a:r>
            <a:r>
              <a:rPr lang="en-US" dirty="0"/>
              <a:t>, para </a:t>
            </a:r>
            <a:r>
              <a:rPr lang="en-US" dirty="0" err="1"/>
              <a:t>caso</a:t>
            </a:r>
            <a:r>
              <a:rPr lang="en-US" dirty="0"/>
              <a:t> </a:t>
            </a:r>
            <a:r>
              <a:rPr lang="en-US" dirty="0" err="1"/>
              <a:t>ele</a:t>
            </a:r>
            <a:r>
              <a:rPr lang="en-US" dirty="0"/>
              <a:t> </a:t>
            </a:r>
            <a:r>
              <a:rPr lang="en-US" dirty="0" err="1"/>
              <a:t>queiram</a:t>
            </a:r>
            <a:r>
              <a:rPr lang="en-US" dirty="0"/>
              <a:t> </a:t>
            </a:r>
            <a:r>
              <a:rPr lang="en-US" dirty="0" err="1"/>
              <a:t>ver</a:t>
            </a:r>
            <a:r>
              <a:rPr lang="en-US" dirty="0"/>
              <a:t> </a:t>
            </a:r>
            <a:r>
              <a:rPr lang="en-US" dirty="0" err="1"/>
              <a:t>como</a:t>
            </a:r>
            <a:r>
              <a:rPr lang="en-US" dirty="0"/>
              <a:t> </a:t>
            </a:r>
            <a:r>
              <a:rPr lang="en-US" dirty="0" err="1"/>
              <a:t>eles</a:t>
            </a:r>
            <a:r>
              <a:rPr lang="en-US" dirty="0"/>
              <a:t> </a:t>
            </a:r>
            <a:r>
              <a:rPr lang="en-US" dirty="0" err="1"/>
              <a:t>afetam</a:t>
            </a:r>
            <a:r>
              <a:rPr lang="en-US" dirty="0"/>
              <a:t> a </a:t>
            </a:r>
            <a:r>
              <a:rPr lang="en-US" dirty="0" err="1"/>
              <a:t>cena</a:t>
            </a:r>
            <a:r>
              <a:rPr lang="en-US" dirty="0"/>
              <a:t> </a:t>
            </a:r>
            <a:r>
              <a:rPr lang="en-US" dirty="0" err="1"/>
              <a:t>em</a:t>
            </a:r>
            <a:r>
              <a:rPr lang="en-US" dirty="0"/>
              <a:t> </a:t>
            </a:r>
            <a:r>
              <a:rPr lang="en-US" dirty="0" err="1"/>
              <a:t>uma</a:t>
            </a:r>
            <a:r>
              <a:rPr lang="en-US" dirty="0"/>
              <a:t> </a:t>
            </a:r>
            <a:r>
              <a:rPr lang="en-US" dirty="0" err="1"/>
              <a:t>posição</a:t>
            </a:r>
            <a:r>
              <a:rPr lang="en-US" dirty="0"/>
              <a:t> </a:t>
            </a:r>
            <a:r>
              <a:rPr lang="en-US" dirty="0" err="1"/>
              <a:t>diferente</a:t>
            </a:r>
            <a:r>
              <a:rPr lang="en-US" dirty="0"/>
              <a:t>.</a:t>
            </a:r>
          </a:p>
          <a:p>
            <a:r>
              <a:rPr lang="en-US" dirty="0" err="1"/>
              <a:t>Permitir</a:t>
            </a:r>
            <a:r>
              <a:rPr lang="en-US" dirty="0"/>
              <a:t> o </a:t>
            </a:r>
            <a:r>
              <a:rPr lang="en-US" dirty="0" err="1"/>
              <a:t>uso</a:t>
            </a:r>
            <a:r>
              <a:rPr lang="en-US" dirty="0"/>
              <a:t> do </a:t>
            </a:r>
            <a:r>
              <a:rPr lang="en-US" dirty="0" err="1"/>
              <a:t>programa</a:t>
            </a:r>
            <a:r>
              <a:rPr lang="en-US" dirty="0"/>
              <a:t> </a:t>
            </a:r>
            <a:r>
              <a:rPr lang="en-US" dirty="0" err="1"/>
              <a:t>em</a:t>
            </a:r>
            <a:r>
              <a:rPr lang="en-US" dirty="0"/>
              <a:t> </a:t>
            </a:r>
            <a:r>
              <a:rPr lang="en-US" dirty="0" err="1"/>
              <a:t>computadores</a:t>
            </a:r>
            <a:r>
              <a:rPr lang="en-US" dirty="0"/>
              <a:t> com </a:t>
            </a:r>
            <a:r>
              <a:rPr lang="en-US" dirty="0" err="1"/>
              <a:t>menos</a:t>
            </a:r>
            <a:r>
              <a:rPr lang="en-US" dirty="0"/>
              <a:t> </a:t>
            </a:r>
            <a:r>
              <a:rPr lang="en-US" dirty="0" err="1"/>
              <a:t>processamento</a:t>
            </a:r>
            <a:r>
              <a:rPr lang="en-US" dirty="0"/>
              <a:t>, pois </a:t>
            </a:r>
            <a:r>
              <a:rPr lang="en-US" dirty="0" err="1"/>
              <a:t>atualmente</a:t>
            </a:r>
            <a:r>
              <a:rPr lang="en-US" dirty="0"/>
              <a:t> </a:t>
            </a:r>
            <a:r>
              <a:rPr lang="en-US" dirty="0" err="1"/>
              <a:t>apenas</a:t>
            </a:r>
            <a:r>
              <a:rPr lang="en-US" dirty="0"/>
              <a:t> </a:t>
            </a:r>
            <a:r>
              <a:rPr lang="en-US" dirty="0" err="1"/>
              <a:t>computadores</a:t>
            </a:r>
            <a:r>
              <a:rPr lang="en-US" dirty="0"/>
              <a:t> com </a:t>
            </a:r>
            <a:r>
              <a:rPr lang="en-US" dirty="0" err="1"/>
              <a:t>placas</a:t>
            </a:r>
            <a:r>
              <a:rPr lang="en-US" dirty="0"/>
              <a:t> de video da </a:t>
            </a:r>
            <a:r>
              <a:rPr lang="en-US" dirty="0" err="1"/>
              <a:t>série</a:t>
            </a:r>
            <a:r>
              <a:rPr lang="en-US" dirty="0"/>
              <a:t> RTX da NVIDIA </a:t>
            </a:r>
            <a:r>
              <a:rPr lang="en-US" dirty="0" err="1"/>
              <a:t>conseguem</a:t>
            </a:r>
            <a:r>
              <a:rPr lang="en-US" dirty="0"/>
              <a:t> </a:t>
            </a:r>
            <a:r>
              <a:rPr lang="en-US" dirty="0" err="1"/>
              <a:t>rodar</a:t>
            </a:r>
            <a:r>
              <a:rPr lang="en-US" dirty="0"/>
              <a:t> </a:t>
            </a:r>
            <a:r>
              <a:rPr lang="en-US" dirty="0" err="1"/>
              <a:t>esse</a:t>
            </a:r>
            <a:r>
              <a:rPr lang="en-US" dirty="0"/>
              <a:t> </a:t>
            </a:r>
            <a:r>
              <a:rPr lang="en-US" dirty="0" err="1"/>
              <a:t>programa</a:t>
            </a:r>
            <a:r>
              <a:rPr lang="en-US" dirty="0"/>
              <a:t>.</a:t>
            </a:r>
          </a:p>
          <a:p>
            <a:r>
              <a:rPr lang="en-US" dirty="0" err="1"/>
              <a:t>Adicionar</a:t>
            </a:r>
            <a:r>
              <a:rPr lang="en-US" dirty="0"/>
              <a:t> </a:t>
            </a:r>
            <a:r>
              <a:rPr lang="en-US" dirty="0" err="1"/>
              <a:t>explicações</a:t>
            </a:r>
            <a:r>
              <a:rPr lang="en-US" dirty="0"/>
              <a:t> </a:t>
            </a:r>
            <a:r>
              <a:rPr lang="en-US" dirty="0" err="1"/>
              <a:t>mais</a:t>
            </a:r>
            <a:r>
              <a:rPr lang="en-US" dirty="0"/>
              <a:t> </a:t>
            </a:r>
            <a:r>
              <a:rPr lang="en-US" dirty="0" err="1"/>
              <a:t>avançadas</a:t>
            </a:r>
            <a:r>
              <a:rPr lang="en-US" dirty="0"/>
              <a:t>, </a:t>
            </a:r>
            <a:r>
              <a:rPr lang="en-US" dirty="0" err="1"/>
              <a:t>talvez</a:t>
            </a:r>
            <a:r>
              <a:rPr lang="en-US" dirty="0"/>
              <a:t> </a:t>
            </a:r>
            <a:r>
              <a:rPr lang="en-US" dirty="0" err="1"/>
              <a:t>uma</a:t>
            </a:r>
            <a:r>
              <a:rPr lang="en-US" dirty="0"/>
              <a:t> </a:t>
            </a:r>
            <a:r>
              <a:rPr lang="en-US" dirty="0" err="1"/>
              <a:t>opção</a:t>
            </a:r>
            <a:r>
              <a:rPr lang="en-US" dirty="0"/>
              <a:t> para </a:t>
            </a:r>
            <a:r>
              <a:rPr lang="en-US" dirty="0" err="1"/>
              <a:t>mostrar</a:t>
            </a:r>
            <a:r>
              <a:rPr lang="en-US" dirty="0"/>
              <a:t> </a:t>
            </a:r>
            <a:r>
              <a:rPr lang="en-US" dirty="0" err="1"/>
              <a:t>ao</a:t>
            </a:r>
            <a:r>
              <a:rPr lang="en-US" dirty="0"/>
              <a:t> </a:t>
            </a:r>
            <a:r>
              <a:rPr lang="en-US" dirty="0" err="1"/>
              <a:t>usuário</a:t>
            </a:r>
            <a:r>
              <a:rPr lang="en-US" dirty="0"/>
              <a:t> as formulas que </a:t>
            </a:r>
            <a:r>
              <a:rPr lang="en-US" dirty="0" err="1"/>
              <a:t>são</a:t>
            </a:r>
            <a:r>
              <a:rPr lang="en-US" dirty="0"/>
              <a:t> </a:t>
            </a:r>
            <a:r>
              <a:rPr lang="en-US" dirty="0" err="1"/>
              <a:t>utilizadas</a:t>
            </a:r>
            <a:r>
              <a:rPr lang="en-US" dirty="0"/>
              <a:t> para </a:t>
            </a:r>
            <a:r>
              <a:rPr lang="en-US" dirty="0" err="1"/>
              <a:t>os</a:t>
            </a:r>
            <a:r>
              <a:rPr lang="en-US" dirty="0"/>
              <a:t> </a:t>
            </a:r>
            <a:r>
              <a:rPr lang="en-US" dirty="0" err="1"/>
              <a:t>calculos</a:t>
            </a:r>
            <a:r>
              <a:rPr lang="en-US" dirty="0"/>
              <a:t>, </a:t>
            </a:r>
            <a:r>
              <a:rPr lang="en-US" dirty="0" err="1"/>
              <a:t>isso</a:t>
            </a:r>
            <a:r>
              <a:rPr lang="en-US" dirty="0"/>
              <a:t> </a:t>
            </a:r>
            <a:r>
              <a:rPr lang="en-US" dirty="0" err="1"/>
              <a:t>serviria</a:t>
            </a:r>
            <a:r>
              <a:rPr lang="en-US" dirty="0"/>
              <a:t> para </a:t>
            </a:r>
            <a:r>
              <a:rPr lang="en-US" dirty="0" err="1"/>
              <a:t>usuarios</a:t>
            </a:r>
            <a:r>
              <a:rPr lang="en-US" dirty="0"/>
              <a:t> que </a:t>
            </a:r>
            <a:r>
              <a:rPr lang="en-US" dirty="0" err="1"/>
              <a:t>queiram</a:t>
            </a:r>
            <a:r>
              <a:rPr lang="en-US" dirty="0"/>
              <a:t> </a:t>
            </a:r>
            <a:r>
              <a:rPr lang="en-US" dirty="0" err="1"/>
              <a:t>aprender</a:t>
            </a:r>
            <a:r>
              <a:rPr lang="en-US" dirty="0"/>
              <a:t> </a:t>
            </a:r>
            <a:r>
              <a:rPr lang="en-US" dirty="0" err="1"/>
              <a:t>mais</a:t>
            </a:r>
            <a:r>
              <a:rPr lang="en-US" dirty="0"/>
              <a:t> a </a:t>
            </a:r>
            <a:r>
              <a:rPr lang="en-US" dirty="0" err="1"/>
              <a:t>fundo</a:t>
            </a:r>
            <a:r>
              <a:rPr lang="en-US" dirty="0"/>
              <a:t> </a:t>
            </a:r>
            <a:r>
              <a:rPr lang="en-US" dirty="0" err="1"/>
              <a:t>sobre</a:t>
            </a:r>
            <a:r>
              <a:rPr lang="en-US" dirty="0"/>
              <a:t> ray tracing.</a:t>
            </a:r>
          </a:p>
          <a:p>
            <a:r>
              <a:rPr lang="en-US" dirty="0"/>
              <a:t>Por ultimo </a:t>
            </a:r>
            <a:r>
              <a:rPr lang="en-US" dirty="0" err="1"/>
              <a:t>seria</a:t>
            </a:r>
            <a:r>
              <a:rPr lang="en-US" dirty="0"/>
              <a:t> mudar as </a:t>
            </a:r>
            <a:r>
              <a:rPr lang="en-US" dirty="0" err="1"/>
              <a:t>explicações</a:t>
            </a:r>
            <a:r>
              <a:rPr lang="en-US" dirty="0"/>
              <a:t> do HUD para </a:t>
            </a:r>
            <a:r>
              <a:rPr lang="en-US" dirty="0" err="1"/>
              <a:t>os</a:t>
            </a:r>
            <a:r>
              <a:rPr lang="en-US" dirty="0"/>
              <a:t> </a:t>
            </a:r>
            <a:r>
              <a:rPr lang="en-US" dirty="0" err="1"/>
              <a:t>objetos</a:t>
            </a:r>
            <a:r>
              <a:rPr lang="en-US" dirty="0"/>
              <a:t> </a:t>
            </a:r>
            <a:r>
              <a:rPr lang="en-US" dirty="0" err="1"/>
              <a:t>em</a:t>
            </a:r>
            <a:r>
              <a:rPr lang="en-US" dirty="0"/>
              <a:t> </a:t>
            </a:r>
            <a:r>
              <a:rPr lang="en-US" dirty="0" err="1"/>
              <a:t>sí</a:t>
            </a:r>
            <a:r>
              <a:rPr lang="en-US" dirty="0"/>
              <a:t>, dessa forma o </a:t>
            </a:r>
            <a:r>
              <a:rPr lang="en-US" dirty="0" err="1"/>
              <a:t>usuário</a:t>
            </a:r>
            <a:r>
              <a:rPr lang="en-US" dirty="0"/>
              <a:t> </a:t>
            </a:r>
            <a:r>
              <a:rPr lang="en-US" dirty="0" err="1"/>
              <a:t>pode</a:t>
            </a:r>
            <a:r>
              <a:rPr lang="en-US" dirty="0"/>
              <a:t> se </a:t>
            </a:r>
            <a:r>
              <a:rPr lang="en-US" dirty="0" err="1"/>
              <a:t>aproximar</a:t>
            </a:r>
            <a:r>
              <a:rPr lang="en-US" dirty="0"/>
              <a:t> dos </a:t>
            </a:r>
            <a:r>
              <a:rPr lang="en-US" dirty="0" err="1"/>
              <a:t>objetos</a:t>
            </a:r>
            <a:r>
              <a:rPr lang="en-US" dirty="0"/>
              <a:t>, e </a:t>
            </a:r>
            <a:r>
              <a:rPr lang="en-US" dirty="0" err="1"/>
              <a:t>quando</a:t>
            </a:r>
            <a:r>
              <a:rPr lang="en-US" dirty="0"/>
              <a:t> </a:t>
            </a:r>
            <a:r>
              <a:rPr lang="en-US" dirty="0" err="1"/>
              <a:t>ele</a:t>
            </a:r>
            <a:r>
              <a:rPr lang="en-US" dirty="0"/>
              <a:t> </a:t>
            </a:r>
            <a:r>
              <a:rPr lang="en-US" dirty="0" err="1"/>
              <a:t>chega</a:t>
            </a:r>
            <a:r>
              <a:rPr lang="en-US" dirty="0"/>
              <a:t> à </a:t>
            </a:r>
            <a:r>
              <a:rPr lang="en-US" dirty="0" err="1"/>
              <a:t>uma</a:t>
            </a:r>
            <a:r>
              <a:rPr lang="en-US" dirty="0"/>
              <a:t> </a:t>
            </a:r>
            <a:r>
              <a:rPr lang="en-US" dirty="0" err="1"/>
              <a:t>certa</a:t>
            </a:r>
            <a:r>
              <a:rPr lang="en-US" dirty="0"/>
              <a:t> </a:t>
            </a:r>
            <a:r>
              <a:rPr lang="en-US" dirty="0" err="1"/>
              <a:t>distancia</a:t>
            </a:r>
            <a:r>
              <a:rPr lang="en-US" dirty="0"/>
              <a:t>, o </a:t>
            </a:r>
            <a:r>
              <a:rPr lang="en-US" dirty="0" err="1"/>
              <a:t>texto</a:t>
            </a:r>
            <a:r>
              <a:rPr lang="en-US" dirty="0"/>
              <a:t> contend a </a:t>
            </a:r>
            <a:r>
              <a:rPr lang="en-US" dirty="0" err="1"/>
              <a:t>explicação</a:t>
            </a:r>
            <a:r>
              <a:rPr lang="en-US" dirty="0"/>
              <a:t> </a:t>
            </a:r>
            <a:r>
              <a:rPr lang="en-US" dirty="0" err="1"/>
              <a:t>aparece</a:t>
            </a:r>
            <a:r>
              <a:rPr lang="en-US" dirty="0"/>
              <a:t> </a:t>
            </a:r>
            <a:r>
              <a:rPr lang="en-US" dirty="0" err="1"/>
              <a:t>sobre</a:t>
            </a:r>
            <a:r>
              <a:rPr lang="en-US" dirty="0"/>
              <a:t> o </a:t>
            </a:r>
            <a:r>
              <a:rPr lang="en-US" dirty="0" err="1"/>
              <a:t>objeto</a:t>
            </a:r>
            <a:r>
              <a:rPr lang="en-US" dirty="0"/>
              <a:t>.</a:t>
            </a:r>
          </a:p>
        </p:txBody>
      </p:sp>
      <p:sp>
        <p:nvSpPr>
          <p:cNvPr id="4" name="Slide Number Placeholder 3"/>
          <p:cNvSpPr>
            <a:spLocks noGrp="1"/>
          </p:cNvSpPr>
          <p:nvPr>
            <p:ph type="sldNum" sz="quarter" idx="5"/>
          </p:nvPr>
        </p:nvSpPr>
        <p:spPr/>
        <p:txBody>
          <a:bodyPr/>
          <a:lstStyle/>
          <a:p>
            <a:fld id="{DCC0630A-F6CA-4391-83AB-6A4A4A724C0C}" type="slidenum">
              <a:rPr lang="en-US" smtClean="0"/>
              <a:t>22</a:t>
            </a:fld>
            <a:endParaRPr lang="en-US"/>
          </a:p>
        </p:txBody>
      </p:sp>
    </p:spTree>
    <p:extLst>
      <p:ext uri="{BB962C8B-B14F-4D97-AF65-F5344CB8AC3E}">
        <p14:creationId xmlns:p14="http://schemas.microsoft.com/office/powerpoint/2010/main" val="31342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(Apresentar as principais conclusões e sugestões do trabalho – reforce o atendimento dos objetivos)</a:t>
            </a:r>
          </a:p>
          <a:p>
            <a:r>
              <a:rPr lang="pt-BR" dirty="0"/>
              <a:t>(Aponte o maior número possível de sugestões significativas para continuidade do trabalho)</a:t>
            </a:r>
          </a:p>
          <a:p>
            <a:r>
              <a:rPr lang="pt-BR" dirty="0"/>
              <a:t>(Tempo estimado – 2 minutos)</a:t>
            </a:r>
          </a:p>
          <a:p>
            <a:endParaRPr lang="en-US" dirty="0"/>
          </a:p>
          <a:p>
            <a:endParaRPr lang="en-US" dirty="0"/>
          </a:p>
          <a:p>
            <a:r>
              <a:rPr lang="en-US" dirty="0" err="1"/>
              <a:t>Obrigado</a:t>
            </a:r>
            <a:r>
              <a:rPr lang="en-US" dirty="0"/>
              <a:t> a </a:t>
            </a:r>
            <a:r>
              <a:rPr lang="en-US" dirty="0" err="1"/>
              <a:t>todos</a:t>
            </a:r>
            <a:r>
              <a:rPr lang="en-US" dirty="0"/>
              <a:t>, e agora </a:t>
            </a:r>
            <a:r>
              <a:rPr lang="en-US" dirty="0" err="1"/>
              <a:t>irei</a:t>
            </a:r>
            <a:r>
              <a:rPr lang="en-US" dirty="0"/>
              <a:t> </a:t>
            </a:r>
            <a:r>
              <a:rPr lang="en-US" dirty="0" err="1"/>
              <a:t>prosseguir</a:t>
            </a:r>
            <a:r>
              <a:rPr lang="en-US" dirty="0"/>
              <a:t> com a </a:t>
            </a:r>
            <a:r>
              <a:rPr lang="en-US" dirty="0" err="1"/>
              <a:t>demonstração</a:t>
            </a:r>
            <a:r>
              <a:rPr lang="en-US" dirty="0"/>
              <a:t> do </a:t>
            </a:r>
            <a:r>
              <a:rPr lang="en-US" dirty="0" err="1"/>
              <a:t>programa</a:t>
            </a:r>
            <a:r>
              <a:rPr lang="en-US" dirty="0"/>
              <a:t>.</a:t>
            </a:r>
          </a:p>
        </p:txBody>
      </p:sp>
      <p:sp>
        <p:nvSpPr>
          <p:cNvPr id="4" name="Slide Number Placeholder 3"/>
          <p:cNvSpPr>
            <a:spLocks noGrp="1"/>
          </p:cNvSpPr>
          <p:nvPr>
            <p:ph type="sldNum" sz="quarter" idx="5"/>
          </p:nvPr>
        </p:nvSpPr>
        <p:spPr/>
        <p:txBody>
          <a:bodyPr/>
          <a:lstStyle/>
          <a:p>
            <a:fld id="{DCC0630A-F6CA-4391-83AB-6A4A4A724C0C}" type="slidenum">
              <a:rPr lang="en-US" smtClean="0"/>
              <a:t>23</a:t>
            </a:fld>
            <a:endParaRPr lang="en-US"/>
          </a:p>
        </p:txBody>
      </p:sp>
    </p:spTree>
    <p:extLst>
      <p:ext uri="{BB962C8B-B14F-4D97-AF65-F5344CB8AC3E}">
        <p14:creationId xmlns:p14="http://schemas.microsoft.com/office/powerpoint/2010/main" val="82601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(Contextualizar o trabalho – Como ele surgiu? Por que é importante?)</a:t>
            </a:r>
          </a:p>
          <a:p>
            <a:r>
              <a:rPr lang="pt-BR" dirty="0"/>
              <a:t>(Tempo estimado – 2 minutos)</a:t>
            </a:r>
          </a:p>
          <a:p>
            <a:endParaRPr lang="pt-BR" dirty="0"/>
          </a:p>
          <a:p>
            <a:r>
              <a:rPr lang="pt-BR" dirty="0"/>
              <a:t>Desde que foi idealizado por </a:t>
            </a:r>
            <a:r>
              <a:rPr lang="pt-BR" dirty="0" err="1"/>
              <a:t>Appel</a:t>
            </a:r>
            <a:r>
              <a:rPr lang="pt-BR" dirty="0"/>
              <a:t>, o </a:t>
            </a:r>
            <a:r>
              <a:rPr lang="pt-BR" dirty="0" err="1"/>
              <a:t>ray</a:t>
            </a:r>
            <a:r>
              <a:rPr lang="pt-BR" dirty="0"/>
              <a:t> </a:t>
            </a:r>
            <a:r>
              <a:rPr lang="pt-BR" dirty="0" err="1"/>
              <a:t>tracing</a:t>
            </a:r>
            <a:r>
              <a:rPr lang="pt-BR" dirty="0"/>
              <a:t> sempre ficou distante de aplicações em tempo real como os jogos. Pelo fato de ser uma forma que demanda de muito processamento, o </a:t>
            </a:r>
            <a:r>
              <a:rPr lang="pt-BR" dirty="0" err="1"/>
              <a:t>ray</a:t>
            </a:r>
            <a:r>
              <a:rPr lang="pt-BR" dirty="0"/>
              <a:t> </a:t>
            </a:r>
            <a:r>
              <a:rPr lang="pt-BR" dirty="0" err="1"/>
              <a:t>tracing</a:t>
            </a:r>
            <a:r>
              <a:rPr lang="pt-BR" dirty="0"/>
              <a:t> ficou relegado apenas ao uso em renderizações offline, como filmes e animações, pois cada frame pode demorar diversas horas para </a:t>
            </a:r>
            <a:r>
              <a:rPr lang="pt-BR" dirty="0" err="1"/>
              <a:t>renderizar</a:t>
            </a:r>
            <a:r>
              <a:rPr lang="pt-BR" dirty="0"/>
              <a:t>.</a:t>
            </a:r>
          </a:p>
          <a:p>
            <a:endParaRPr lang="pt-BR" dirty="0"/>
          </a:p>
          <a:p>
            <a:r>
              <a:rPr lang="pt-BR" dirty="0"/>
              <a:t>Ray </a:t>
            </a:r>
            <a:r>
              <a:rPr lang="pt-BR" dirty="0" err="1"/>
              <a:t>tracing</a:t>
            </a:r>
            <a:r>
              <a:rPr lang="pt-BR" dirty="0"/>
              <a:t> foi pouco utilizado em aplicações em tempo real, sendo a maioria dos usos apenas feito em pesquisas. </a:t>
            </a:r>
          </a:p>
          <a:p>
            <a:endParaRPr lang="pt-BR" dirty="0"/>
          </a:p>
          <a:p>
            <a:r>
              <a:rPr lang="pt-BR" dirty="0"/>
              <a:t>Porém a NVIDIA (chips gráficos) lançou a série RTX de placas de vídeo, que contém hardware específico para o cálculo dos raios do </a:t>
            </a:r>
            <a:r>
              <a:rPr lang="pt-BR" dirty="0" err="1"/>
              <a:t>ray</a:t>
            </a:r>
            <a:r>
              <a:rPr lang="pt-BR" dirty="0"/>
              <a:t> </a:t>
            </a:r>
            <a:r>
              <a:rPr lang="pt-BR" dirty="0" err="1"/>
              <a:t>tracing</a:t>
            </a:r>
            <a:r>
              <a:rPr lang="pt-BR" dirty="0"/>
              <a:t>. Com esse hardware, a </a:t>
            </a:r>
            <a:r>
              <a:rPr lang="pt-BR" dirty="0" err="1"/>
              <a:t>nvidia</a:t>
            </a:r>
            <a:r>
              <a:rPr lang="pt-BR" dirty="0"/>
              <a:t> deseja mostrar que é possível utilizar o </a:t>
            </a:r>
            <a:r>
              <a:rPr lang="pt-BR" dirty="0" err="1"/>
              <a:t>ray</a:t>
            </a:r>
            <a:r>
              <a:rPr lang="pt-BR" dirty="0"/>
              <a:t> </a:t>
            </a:r>
            <a:r>
              <a:rPr lang="pt-BR" dirty="0" err="1"/>
              <a:t>tracing</a:t>
            </a:r>
            <a:r>
              <a:rPr lang="pt-BR" dirty="0"/>
              <a:t> em jogos, e com isso está influenciando a criação de uma onda de jogos que agora implementam o </a:t>
            </a:r>
            <a:r>
              <a:rPr lang="pt-BR" dirty="0" err="1"/>
              <a:t>ray</a:t>
            </a:r>
            <a:r>
              <a:rPr lang="pt-BR" dirty="0"/>
              <a:t> </a:t>
            </a:r>
            <a:r>
              <a:rPr lang="pt-BR" dirty="0" err="1"/>
              <a:t>tracing</a:t>
            </a:r>
            <a:r>
              <a:rPr lang="pt-BR" dirty="0"/>
              <a:t> para diversos efeitos. </a:t>
            </a:r>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3</a:t>
            </a:fld>
            <a:endParaRPr lang="en-US"/>
          </a:p>
        </p:txBody>
      </p:sp>
    </p:spTree>
    <p:extLst>
      <p:ext uri="{BB962C8B-B14F-4D97-AF65-F5344CB8AC3E}">
        <p14:creationId xmlns:p14="http://schemas.microsoft.com/office/powerpoint/2010/main" val="76293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(Objetivo geral e específicos – cuidado para as letras não ficarem pequenas. Tamanho mínimo recomendado: 18)</a:t>
            </a:r>
          </a:p>
          <a:p>
            <a:r>
              <a:rPr lang="pt-BR" dirty="0"/>
              <a:t>(Tempo estimado – 2 minutos)</a:t>
            </a:r>
          </a:p>
          <a:p>
            <a:endParaRPr lang="pt-BR" dirty="0"/>
          </a:p>
          <a:p>
            <a:r>
              <a:rPr lang="pt-BR" dirty="0"/>
              <a:t>O objetivo do trabalho é desenvolver uma ferramenta para a visualização do </a:t>
            </a:r>
            <a:r>
              <a:rPr lang="pt-BR" dirty="0" err="1"/>
              <a:t>ray</a:t>
            </a:r>
            <a:r>
              <a:rPr lang="pt-BR" dirty="0"/>
              <a:t> </a:t>
            </a:r>
            <a:r>
              <a:rPr lang="pt-BR" dirty="0" err="1"/>
              <a:t>tracing</a:t>
            </a:r>
            <a:r>
              <a:rPr lang="pt-BR" dirty="0"/>
              <a:t>, com explicações das técnicas utilizadas.</a:t>
            </a:r>
          </a:p>
          <a:p>
            <a:endParaRPr lang="pt-BR" dirty="0"/>
          </a:p>
          <a:p>
            <a:r>
              <a:rPr lang="pt-BR" dirty="0"/>
              <a:t>O </a:t>
            </a:r>
            <a:r>
              <a:rPr lang="pt-BR" dirty="0" err="1"/>
              <a:t>ray</a:t>
            </a:r>
            <a:r>
              <a:rPr lang="pt-BR" dirty="0"/>
              <a:t> </a:t>
            </a:r>
            <a:r>
              <a:rPr lang="pt-BR" dirty="0" err="1"/>
              <a:t>tracing</a:t>
            </a:r>
            <a:r>
              <a:rPr lang="pt-BR" dirty="0"/>
              <a:t> nunca foi muito focado no ensino, então a ferramenta visa dar uma entrada sobre o </a:t>
            </a:r>
            <a:r>
              <a:rPr lang="pt-BR" dirty="0" err="1"/>
              <a:t>ray</a:t>
            </a:r>
            <a:r>
              <a:rPr lang="pt-BR" dirty="0"/>
              <a:t> </a:t>
            </a:r>
            <a:r>
              <a:rPr lang="pt-BR" dirty="0" err="1"/>
              <a:t>tracing</a:t>
            </a:r>
            <a:r>
              <a:rPr lang="pt-BR" dirty="0"/>
              <a:t> e como ele pode ser utilizado.</a:t>
            </a:r>
          </a:p>
        </p:txBody>
      </p:sp>
      <p:sp>
        <p:nvSpPr>
          <p:cNvPr id="4" name="Slide Number Placeholder 3"/>
          <p:cNvSpPr>
            <a:spLocks noGrp="1"/>
          </p:cNvSpPr>
          <p:nvPr>
            <p:ph type="sldNum" sz="quarter" idx="5"/>
          </p:nvPr>
        </p:nvSpPr>
        <p:spPr/>
        <p:txBody>
          <a:bodyPr/>
          <a:lstStyle/>
          <a:p>
            <a:fld id="{DCC0630A-F6CA-4391-83AB-6A4A4A724C0C}" type="slidenum">
              <a:rPr lang="en-US" smtClean="0"/>
              <a:t>4</a:t>
            </a:fld>
            <a:endParaRPr lang="en-US"/>
          </a:p>
        </p:txBody>
      </p:sp>
    </p:spTree>
    <p:extLst>
      <p:ext uri="{BB962C8B-B14F-4D97-AF65-F5344CB8AC3E}">
        <p14:creationId xmlns:p14="http://schemas.microsoft.com/office/powerpoint/2010/main" val="224177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(Objetivo geral e específicos – cuidado para as letras não ficarem pequenas. Tamanho mínimo recomendado: 18)</a:t>
            </a:r>
          </a:p>
          <a:p>
            <a:r>
              <a:rPr lang="pt-BR" dirty="0"/>
              <a:t>(Tempo estimado – 2 minutos)</a:t>
            </a:r>
          </a:p>
          <a:p>
            <a:endParaRPr lang="pt-BR" dirty="0"/>
          </a:p>
          <a:p>
            <a:r>
              <a:rPr lang="pt-BR" dirty="0"/>
              <a:t>Para os objetivos específicos, temos permitir o usuário alterar variáveis de ambiente. Ou seja, permitir que o usuário ative e desative certos efeitos, ou então altere a textura de um objeto para ver como isso afete a cena, e etc.</a:t>
            </a:r>
          </a:p>
          <a:p>
            <a:endParaRPr lang="pt-BR" dirty="0"/>
          </a:p>
          <a:p>
            <a:r>
              <a:rPr lang="pt-BR" dirty="0"/>
              <a:t>Outro objetivo é criar três salas com diferentes técnicas em cada. Como o </a:t>
            </a:r>
            <a:r>
              <a:rPr lang="pt-BR" dirty="0" err="1"/>
              <a:t>ray</a:t>
            </a:r>
            <a:r>
              <a:rPr lang="pt-BR" dirty="0"/>
              <a:t> </a:t>
            </a:r>
            <a:r>
              <a:rPr lang="pt-BR" dirty="0" err="1"/>
              <a:t>tracing</a:t>
            </a:r>
            <a:r>
              <a:rPr lang="pt-BR" dirty="0"/>
              <a:t> não é uma coisa só, </a:t>
            </a:r>
            <a:r>
              <a:rPr lang="pt-BR" i="0" dirty="0"/>
              <a:t>decidimos separar algumas técnicas em diferentes áreas para ficar mais fácil o entendimento.</a:t>
            </a:r>
          </a:p>
          <a:p>
            <a:endParaRPr lang="pt-BR" i="0" dirty="0"/>
          </a:p>
          <a:p>
            <a:r>
              <a:rPr lang="pt-BR" i="0" dirty="0"/>
              <a:t>Por último explicar cada etapa que o usuário passa. Conforme o usuário vai utilizando o programa, é mostrado à ele diferentes técnicas de </a:t>
            </a:r>
            <a:r>
              <a:rPr lang="pt-BR" i="0" dirty="0" err="1"/>
              <a:t>ray</a:t>
            </a:r>
            <a:r>
              <a:rPr lang="pt-BR" i="0" dirty="0"/>
              <a:t> </a:t>
            </a:r>
            <a:r>
              <a:rPr lang="pt-BR" i="0" dirty="0" err="1"/>
              <a:t>tracing</a:t>
            </a:r>
            <a:r>
              <a:rPr lang="pt-BR" i="0" dirty="0"/>
              <a:t>, e para cada uma delas é mostrado um efeito diferente.</a:t>
            </a:r>
            <a:endParaRPr lang="pt-BR" dirty="0"/>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5</a:t>
            </a:fld>
            <a:endParaRPr lang="en-US"/>
          </a:p>
        </p:txBody>
      </p:sp>
    </p:spTree>
    <p:extLst>
      <p:ext uri="{BB962C8B-B14F-4D97-AF65-F5344CB8AC3E}">
        <p14:creationId xmlns:p14="http://schemas.microsoft.com/office/powerpoint/2010/main" val="240652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(Focar nos conceitos, técnicas e ferramentas mais relevantes para a compreensão do trabalho)</a:t>
            </a:r>
          </a:p>
          <a:p>
            <a:r>
              <a:rPr lang="pt-BR" dirty="0"/>
              <a:t>(Tempo estimado – 2 minutos)</a:t>
            </a:r>
          </a:p>
          <a:p>
            <a:endParaRPr lang="pt-BR" dirty="0"/>
          </a:p>
          <a:p>
            <a:r>
              <a:rPr lang="pt-BR" dirty="0"/>
              <a:t>Ray </a:t>
            </a:r>
            <a:r>
              <a:rPr lang="pt-BR" dirty="0" err="1"/>
              <a:t>tracing</a:t>
            </a:r>
            <a:r>
              <a:rPr lang="pt-BR" dirty="0"/>
              <a:t> não é uma técnica só, mas sim um nome que engloba diversos efeitos, como sombras, refrações e reflexões perfeitas e difusas.</a:t>
            </a:r>
          </a:p>
          <a:p>
            <a:endParaRPr lang="pt-BR" dirty="0"/>
          </a:p>
          <a:p>
            <a:r>
              <a:rPr lang="pt-BR" dirty="0"/>
              <a:t>A reflexão perfeita é como ocorre em um objeto metálico, onde um raio de luz é refletido perfeitamente, sendo o ângulo de saída o mesmo do de entrada, exemplo na imagem da esquerda.</a:t>
            </a:r>
          </a:p>
          <a:p>
            <a:r>
              <a:rPr lang="pt-BR" dirty="0"/>
              <a:t>A reflexão difusa ocorre em objetos foscos, onde a luz é dispersada em várias direções, não seguindo apenas uma direção quando reflete, exemplo na imagem da direita.</a:t>
            </a:r>
          </a:p>
          <a:p>
            <a:r>
              <a:rPr lang="pt-BR" dirty="0"/>
              <a:t>A reflexão é um espectro, não necessariamente apenas um ou outro. Um objeto pode ser mais ou menos disperso.</a:t>
            </a:r>
          </a:p>
          <a:p>
            <a:endParaRPr lang="pt-BR" dirty="0"/>
          </a:p>
          <a:p>
            <a:r>
              <a:rPr lang="pt-BR" dirty="0"/>
              <a:t>Refração ocorre quando a luz se propaga por objetos transparentes, porém a luz se propaga com velocidades diferentes em meios diferentes, e quando ela passa de um objeto para outro o seu ângulo é alterado.</a:t>
            </a:r>
          </a:p>
          <a:p>
            <a:endParaRPr lang="pt-BR" dirty="0"/>
          </a:p>
          <a:p>
            <a:r>
              <a:rPr lang="pt-BR" dirty="0"/>
              <a:t>Sombras podem ser calculadas com grande precisão utilizando o </a:t>
            </a:r>
            <a:r>
              <a:rPr lang="pt-BR" dirty="0" err="1"/>
              <a:t>ray</a:t>
            </a:r>
            <a:r>
              <a:rPr lang="pt-BR" dirty="0"/>
              <a:t> </a:t>
            </a:r>
            <a:r>
              <a:rPr lang="pt-BR" dirty="0" err="1"/>
              <a:t>tracing</a:t>
            </a:r>
            <a:r>
              <a:rPr lang="pt-BR" dirty="0"/>
              <a:t>, inclusive sombras suaves quando a fonte de luz é grande. O calculo é feito disparando-se raios secundários a partir do primeiro ponte de intersecção, caso o raio secundário atinja uma fonte de luz, sabe-se que </a:t>
            </a:r>
            <a:r>
              <a:rPr lang="pt-BR" dirty="0" err="1"/>
              <a:t>auqele</a:t>
            </a:r>
            <a:r>
              <a:rPr lang="pt-BR" dirty="0"/>
              <a:t> local se encontra sob uma fonte de luz, mas caso o raio secundário atinja um objeto, aquele local se encontra numa sombra.</a:t>
            </a:r>
          </a:p>
        </p:txBody>
      </p:sp>
      <p:sp>
        <p:nvSpPr>
          <p:cNvPr id="4" name="Slide Number Placeholder 3"/>
          <p:cNvSpPr>
            <a:spLocks noGrp="1"/>
          </p:cNvSpPr>
          <p:nvPr>
            <p:ph type="sldNum" sz="quarter" idx="5"/>
          </p:nvPr>
        </p:nvSpPr>
        <p:spPr/>
        <p:txBody>
          <a:bodyPr/>
          <a:lstStyle/>
          <a:p>
            <a:fld id="{DCC0630A-F6CA-4391-83AB-6A4A4A724C0C}" type="slidenum">
              <a:rPr lang="en-US" smtClean="0"/>
              <a:t>6</a:t>
            </a:fld>
            <a:endParaRPr lang="en-US"/>
          </a:p>
        </p:txBody>
      </p:sp>
    </p:spTree>
    <p:extLst>
      <p:ext uri="{BB962C8B-B14F-4D97-AF65-F5344CB8AC3E}">
        <p14:creationId xmlns:p14="http://schemas.microsoft.com/office/powerpoint/2010/main" val="358847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(Focar nos conceitos, técnicas e ferramentas mais relevantes para a compreensão do trabalho)</a:t>
            </a:r>
          </a:p>
          <a:p>
            <a:r>
              <a:rPr lang="pt-BR" dirty="0"/>
              <a:t>(Tempo estimado – 2 minutos)</a:t>
            </a:r>
          </a:p>
          <a:p>
            <a:r>
              <a:rPr lang="pt-BR" dirty="0"/>
              <a:t>O Path </a:t>
            </a:r>
            <a:r>
              <a:rPr lang="pt-BR" dirty="0" err="1"/>
              <a:t>tracing</a:t>
            </a:r>
            <a:r>
              <a:rPr lang="pt-BR" dirty="0"/>
              <a:t> é uma técnica que tenta simular todo o processo de iluminação  na vida real, porém inverso, com os raios sendo disparados a partir do ponto de visão que se está sendo </a:t>
            </a:r>
            <a:r>
              <a:rPr lang="pt-BR" dirty="0" err="1"/>
              <a:t>renderizado</a:t>
            </a:r>
            <a:r>
              <a:rPr lang="pt-BR" dirty="0"/>
              <a:t>.</a:t>
            </a:r>
          </a:p>
          <a:p>
            <a:endParaRPr lang="pt-BR" dirty="0"/>
          </a:p>
          <a:p>
            <a:r>
              <a:rPr lang="pt-BR" dirty="0"/>
              <a:t>Ele pode ser utilizado para criar imagens extremamente realistas, pois leva em consideração todo o processo de iluminação.</a:t>
            </a:r>
          </a:p>
          <a:p>
            <a:endParaRPr lang="pt-BR" dirty="0"/>
          </a:p>
          <a:p>
            <a:r>
              <a:rPr lang="pt-BR" dirty="0"/>
              <a:t>Temos na imagem um exemplo do processo, para cada pixel se dispara dezenas ou até milhares de raios, cada raio irá refletir em objetos até que atinja uma fonte de luz ou então ele tenha sido refletido muitas vezes, ao ponto então que ele é descartado.</a:t>
            </a:r>
          </a:p>
          <a:p>
            <a:endParaRPr lang="pt-BR" dirty="0"/>
          </a:p>
          <a:p>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7</a:t>
            </a:fld>
            <a:endParaRPr lang="en-US"/>
          </a:p>
        </p:txBody>
      </p:sp>
    </p:spTree>
    <p:extLst>
      <p:ext uri="{BB962C8B-B14F-4D97-AF65-F5344CB8AC3E}">
        <p14:creationId xmlns:p14="http://schemas.microsoft.com/office/powerpoint/2010/main" val="3104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(Focar nos conceitos, técnicas e ferramentas mais relevantes para a compreensão do trabalho)</a:t>
            </a:r>
          </a:p>
          <a:p>
            <a:r>
              <a:rPr lang="pt-BR" dirty="0"/>
              <a:t>(Tempo estimado – 2 minutos)</a:t>
            </a:r>
          </a:p>
          <a:p>
            <a:endParaRPr lang="pt-BR" dirty="0"/>
          </a:p>
          <a:p>
            <a:r>
              <a:rPr lang="pt-BR" dirty="0"/>
              <a:t>O </a:t>
            </a:r>
            <a:r>
              <a:rPr lang="pt-BR" dirty="0" err="1"/>
              <a:t>denoiser</a:t>
            </a:r>
            <a:r>
              <a:rPr lang="pt-BR" dirty="0"/>
              <a:t> é tido por muitos como uma parte integral do </a:t>
            </a:r>
            <a:r>
              <a:rPr lang="pt-BR" i="1" dirty="0" err="1"/>
              <a:t>ray</a:t>
            </a:r>
            <a:r>
              <a:rPr lang="pt-BR" i="1" dirty="0"/>
              <a:t> </a:t>
            </a:r>
            <a:r>
              <a:rPr lang="pt-BR" i="1" dirty="0" err="1"/>
              <a:t>tracing</a:t>
            </a:r>
            <a:r>
              <a:rPr lang="pt-BR" i="0" dirty="0"/>
              <a:t>. Ele serve para limpar o resultado do </a:t>
            </a:r>
            <a:r>
              <a:rPr lang="pt-BR" i="1" dirty="0" err="1"/>
              <a:t>ray</a:t>
            </a:r>
            <a:r>
              <a:rPr lang="pt-BR" i="1" dirty="0"/>
              <a:t> </a:t>
            </a:r>
            <a:r>
              <a:rPr lang="pt-BR" i="1" dirty="0" err="1"/>
              <a:t>tracing</a:t>
            </a:r>
            <a:r>
              <a:rPr lang="pt-BR" i="1" dirty="0"/>
              <a:t>, </a:t>
            </a:r>
            <a:r>
              <a:rPr lang="pt-BR" i="0" dirty="0"/>
              <a:t>podendo ser aplicado apenas em pequenas partes, como sombras, ou até na imagem inteira, como no caso do path </a:t>
            </a:r>
            <a:r>
              <a:rPr lang="pt-BR" i="0" dirty="0" err="1"/>
              <a:t>tracing</a:t>
            </a:r>
            <a:r>
              <a:rPr lang="pt-BR" i="0" dirty="0"/>
              <a:t>.</a:t>
            </a:r>
          </a:p>
          <a:p>
            <a:endParaRPr lang="pt-BR" i="0" dirty="0"/>
          </a:p>
          <a:p>
            <a:r>
              <a:rPr lang="pt-BR" i="0" dirty="0"/>
              <a:t>Existem diversos tipos de </a:t>
            </a:r>
            <a:r>
              <a:rPr lang="pt-BR" i="0" dirty="0" err="1"/>
              <a:t>denoiser</a:t>
            </a:r>
            <a:r>
              <a:rPr lang="pt-BR" i="0" dirty="0"/>
              <a:t>, nos últimos tempos os que mais tem ganho atenção são os que utilizam inteligência artificial para aprender como uma imagem deve ser, então depois aplicam esse conhecimento em imagens </a:t>
            </a:r>
            <a:r>
              <a:rPr lang="pt-BR" i="0" dirty="0" err="1"/>
              <a:t>renderizadas</a:t>
            </a:r>
            <a:r>
              <a:rPr lang="pt-BR" i="0" dirty="0"/>
              <a:t> com </a:t>
            </a:r>
            <a:r>
              <a:rPr lang="pt-BR" i="0" dirty="0" err="1"/>
              <a:t>poquissimos</a:t>
            </a:r>
            <a:r>
              <a:rPr lang="pt-BR" i="0" dirty="0"/>
              <a:t> raios de </a:t>
            </a:r>
            <a:r>
              <a:rPr lang="pt-BR" i="0" dirty="0" err="1"/>
              <a:t>ray</a:t>
            </a:r>
            <a:r>
              <a:rPr lang="pt-BR" i="0" dirty="0"/>
              <a:t> </a:t>
            </a:r>
            <a:r>
              <a:rPr lang="pt-BR" i="0" dirty="0" err="1"/>
              <a:t>tracing</a:t>
            </a:r>
            <a:r>
              <a:rPr lang="pt-BR" i="0" dirty="0"/>
              <a:t>.</a:t>
            </a:r>
            <a:endParaRPr lang="pt-BR" dirty="0"/>
          </a:p>
        </p:txBody>
      </p:sp>
      <p:sp>
        <p:nvSpPr>
          <p:cNvPr id="4" name="Slide Number Placeholder 3"/>
          <p:cNvSpPr>
            <a:spLocks noGrp="1"/>
          </p:cNvSpPr>
          <p:nvPr>
            <p:ph type="sldNum" sz="quarter" idx="5"/>
          </p:nvPr>
        </p:nvSpPr>
        <p:spPr/>
        <p:txBody>
          <a:bodyPr/>
          <a:lstStyle/>
          <a:p>
            <a:fld id="{DCC0630A-F6CA-4391-83AB-6A4A4A724C0C}" type="slidenum">
              <a:rPr lang="en-US" smtClean="0"/>
              <a:t>8</a:t>
            </a:fld>
            <a:endParaRPr lang="en-US"/>
          </a:p>
        </p:txBody>
      </p:sp>
    </p:spTree>
    <p:extLst>
      <p:ext uri="{BB962C8B-B14F-4D97-AF65-F5344CB8AC3E}">
        <p14:creationId xmlns:p14="http://schemas.microsoft.com/office/powerpoint/2010/main" val="19135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pt-BR" dirty="0"/>
              <a:t>(Abordar as características essenciais dos correlatos)</a:t>
            </a:r>
          </a:p>
          <a:p>
            <a:r>
              <a:rPr lang="pt-BR" dirty="0"/>
              <a:t>(Tempo estimado – 2 minutos)</a:t>
            </a:r>
          </a:p>
          <a:p>
            <a:endParaRPr lang="pt-BR" dirty="0"/>
          </a:p>
          <a:p>
            <a:r>
              <a:rPr lang="pt-BR" dirty="0"/>
              <a:t>Dos trabalhos correlatos temos o </a:t>
            </a:r>
            <a:r>
              <a:rPr lang="pt-BR" dirty="0" err="1"/>
              <a:t>VisEdu</a:t>
            </a:r>
            <a:r>
              <a:rPr lang="pt-BR" dirty="0"/>
              <a:t>-CG 4.0, de </a:t>
            </a:r>
            <a:r>
              <a:rPr lang="pt-BR" dirty="0" err="1"/>
              <a:t>Koehler</a:t>
            </a:r>
            <a:r>
              <a:rPr lang="pt-BR" dirty="0"/>
              <a:t> (2015), que é um visualizador de material educacional voltado à renderização. </a:t>
            </a:r>
          </a:p>
          <a:p>
            <a:r>
              <a:rPr lang="pt-BR" dirty="0"/>
              <a:t>Permite ao usuário adicionar diversos objetos em tela, inclusive iluminação, bem como alterar algumas propriedades.</a:t>
            </a:r>
          </a:p>
          <a:p>
            <a:r>
              <a:rPr lang="pt-BR" dirty="0"/>
              <a:t>Ele roda no navegador utilizando HTML5 e </a:t>
            </a:r>
            <a:r>
              <a:rPr lang="pt-BR" dirty="0" err="1"/>
              <a:t>Javascript</a:t>
            </a:r>
            <a:r>
              <a:rPr lang="pt-BR" dirty="0"/>
              <a:t>, com a ferramenta Three.js para abstrair o uso do </a:t>
            </a:r>
            <a:r>
              <a:rPr lang="pt-BR" dirty="0" err="1"/>
              <a:t>WebGL</a:t>
            </a:r>
            <a:r>
              <a:rPr lang="pt-BR" dirty="0"/>
              <a:t>.</a:t>
            </a:r>
          </a:p>
          <a:p>
            <a:r>
              <a:rPr lang="pt-BR" dirty="0" err="1"/>
              <a:t>Koehler</a:t>
            </a:r>
            <a:r>
              <a:rPr lang="pt-BR" dirty="0"/>
              <a:t> conclui que a ferramenta cumpre o seu papel em apresentar os conceitos aprendidos em sala. Ele também diz que a performance se manteve boa e que há um espaço para aplicações gráficas exigentes no navegador.</a:t>
            </a:r>
          </a:p>
        </p:txBody>
      </p:sp>
      <p:sp>
        <p:nvSpPr>
          <p:cNvPr id="4" name="Slide Number Placeholder 3"/>
          <p:cNvSpPr>
            <a:spLocks noGrp="1"/>
          </p:cNvSpPr>
          <p:nvPr>
            <p:ph type="sldNum" sz="quarter" idx="5"/>
          </p:nvPr>
        </p:nvSpPr>
        <p:spPr/>
        <p:txBody>
          <a:bodyPr/>
          <a:lstStyle/>
          <a:p>
            <a:fld id="{DCC0630A-F6CA-4391-83AB-6A4A4A724C0C}" type="slidenum">
              <a:rPr lang="en-US" smtClean="0"/>
              <a:t>9</a:t>
            </a:fld>
            <a:endParaRPr lang="en-US"/>
          </a:p>
        </p:txBody>
      </p:sp>
    </p:spTree>
    <p:extLst>
      <p:ext uri="{BB962C8B-B14F-4D97-AF65-F5344CB8AC3E}">
        <p14:creationId xmlns:p14="http://schemas.microsoft.com/office/powerpoint/2010/main" val="327331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estilo do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3751E00-8267-4604-A477-06D690F3831A}" type="slidenum">
              <a:rPr lang="pt-B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DBB5B2E-7B09-42BA-B78A-718198AF4022}" type="slidenum">
              <a:rPr lang="pt-B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600" y="274639"/>
            <a:ext cx="80264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3A41635-D202-4D10-8FA9-DA258B96F66E}" type="slidenum">
              <a:rPr lang="pt-B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3392" y="188640"/>
            <a:ext cx="10972800" cy="1143000"/>
          </a:xfrm>
        </p:spPr>
        <p:txBody>
          <a:bodyPr/>
          <a:lstStyle>
            <a:lvl1pPr>
              <a:defRPr b="1">
                <a:effectLst>
                  <a:outerShdw blurRad="38100" dist="38100" dir="2700000" algn="tl">
                    <a:srgbClr val="000000">
                      <a:alpha val="43137"/>
                    </a:srgbClr>
                  </a:out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609600" y="1412776"/>
            <a:ext cx="10972800" cy="4680520"/>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6568E297-6CBE-4718-A55E-559A2615A1B7}" type="slidenum">
              <a:rPr lang="pt-B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E556A142-61B5-4E3D-90E3-37CCCA5B8200}" type="slidenum">
              <a:rPr lang="pt-BR"/>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446EF70-771F-4125-BD92-2CF85D34D26F}" type="slidenum">
              <a:rPr lang="pt-B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3E55F65-09CC-47BE-B43C-09A283D2E9B2}" type="slidenum">
              <a:rPr lang="pt-B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6802316F-EB17-4252-8A8C-611AED72FBAB}" type="slidenum">
              <a:rPr lang="pt-B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FFB138E0-A9D7-4867-995F-585EB895710D}" type="slidenum">
              <a:rPr lang="pt-B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43CF3198-B843-4265-ABF0-65946D3BF37C}" type="slidenum">
              <a:rPr lang="pt-BR"/>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1F0879FC-8726-479C-A2CE-57C987F54908}" type="slidenum">
              <a:rPr lang="pt-BR"/>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609600" y="1600201"/>
            <a:ext cx="10972800" cy="4277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pt-B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pt-B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8F5D6D9-064D-480F-AE44-1D22C9D85F98}" type="slidenum">
              <a:rPr lang="pt-BR"/>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chemeClr val="tx2"/>
          </a:solidFill>
          <a:effectLst>
            <a:outerShdw blurRad="38100" dist="38100" dir="2700000" algn="tl">
              <a:srgbClr val="000000">
                <a:alpha val="43137"/>
              </a:srgbClr>
            </a:outerShdw>
          </a:effectLst>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9536" y="1412776"/>
            <a:ext cx="8352928" cy="1470025"/>
          </a:xfrm>
        </p:spPr>
        <p:txBody>
          <a:bodyPr/>
          <a:lstStyle/>
          <a:p>
            <a:r>
              <a:rPr lang="en-US" b="0" dirty="0">
                <a:effectLst/>
              </a:rPr>
              <a:t>VISEDU LIGHT: </a:t>
            </a:r>
            <a:r>
              <a:rPr lang="en-US" b="0" dirty="0" err="1">
                <a:effectLst/>
              </a:rPr>
              <a:t>visualizador</a:t>
            </a:r>
            <a:r>
              <a:rPr lang="en-US" b="0" dirty="0">
                <a:effectLst/>
              </a:rPr>
              <a:t> de ray tracing</a:t>
            </a:r>
            <a:endParaRPr lang="pt-BR" dirty="0"/>
          </a:p>
        </p:txBody>
      </p:sp>
      <p:sp>
        <p:nvSpPr>
          <p:cNvPr id="3" name="Subtítulo 2"/>
          <p:cNvSpPr>
            <a:spLocks noGrp="1"/>
          </p:cNvSpPr>
          <p:nvPr>
            <p:ph type="subTitle" idx="1"/>
          </p:nvPr>
        </p:nvSpPr>
        <p:spPr/>
        <p:txBody>
          <a:bodyPr>
            <a:normAutofit/>
          </a:bodyPr>
          <a:lstStyle/>
          <a:p>
            <a:r>
              <a:rPr lang="pt-BR" dirty="0"/>
              <a:t>Aluno(a): Daniel Rossato Martini	</a:t>
            </a:r>
          </a:p>
          <a:p>
            <a:endParaRPr lang="pt-BR" dirty="0"/>
          </a:p>
          <a:p>
            <a:r>
              <a:rPr lang="pt-BR" dirty="0"/>
              <a:t>Orientador: Dalton Solano dos Reis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sp>
        <p:nvSpPr>
          <p:cNvPr id="3" name="Espaço Reservado para Conteúdo 2"/>
          <p:cNvSpPr>
            <a:spLocks noGrp="1"/>
          </p:cNvSpPr>
          <p:nvPr>
            <p:ph idx="1"/>
          </p:nvPr>
        </p:nvSpPr>
        <p:spPr/>
        <p:txBody>
          <a:bodyPr/>
          <a:lstStyle/>
          <a:p>
            <a:pPr marL="0" indent="0" algn="ctr">
              <a:buNone/>
            </a:pPr>
            <a:r>
              <a:rPr lang="pt-BR" dirty="0"/>
              <a:t>POV-Ray</a:t>
            </a:r>
          </a:p>
        </p:txBody>
      </p:sp>
      <p:pic>
        <p:nvPicPr>
          <p:cNvPr id="5" name="Imagem 16">
            <a:extLst>
              <a:ext uri="{FF2B5EF4-FFF2-40B4-BE49-F238E27FC236}">
                <a16:creationId xmlns:a16="http://schemas.microsoft.com/office/drawing/2014/main" id="{A713A8D4-E666-4AC1-AC01-5844790E388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847528" y="1988840"/>
            <a:ext cx="7560840" cy="4037692"/>
          </a:xfrm>
          <a:prstGeom prst="rect">
            <a:avLst/>
          </a:prstGeom>
          <a:noFill/>
          <a:ln>
            <a:noFill/>
          </a:ln>
        </p:spPr>
      </p:pic>
    </p:spTree>
    <p:extLst>
      <p:ext uri="{BB962C8B-B14F-4D97-AF65-F5344CB8AC3E}">
        <p14:creationId xmlns:p14="http://schemas.microsoft.com/office/powerpoint/2010/main" val="180958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sp>
        <p:nvSpPr>
          <p:cNvPr id="3" name="Espaço Reservado para Conteúdo 2"/>
          <p:cNvSpPr>
            <a:spLocks noGrp="1"/>
          </p:cNvSpPr>
          <p:nvPr>
            <p:ph idx="1"/>
          </p:nvPr>
        </p:nvSpPr>
        <p:spPr/>
        <p:txBody>
          <a:bodyPr/>
          <a:lstStyle/>
          <a:p>
            <a:pPr marL="0" indent="0" algn="ctr">
              <a:buNone/>
            </a:pPr>
            <a:r>
              <a:rPr lang="pt-BR" dirty="0"/>
              <a:t>Mental Vision</a:t>
            </a:r>
          </a:p>
        </p:txBody>
      </p:sp>
      <p:pic>
        <p:nvPicPr>
          <p:cNvPr id="6" name="Imagem 3">
            <a:extLst>
              <a:ext uri="{FF2B5EF4-FFF2-40B4-BE49-F238E27FC236}">
                <a16:creationId xmlns:a16="http://schemas.microsoft.com/office/drawing/2014/main" id="{5537388E-5696-4E01-8D8C-0A48878CBDD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2" y="1988841"/>
            <a:ext cx="6048672" cy="4581381"/>
          </a:xfrm>
          <a:prstGeom prst="rect">
            <a:avLst/>
          </a:prstGeom>
          <a:noFill/>
          <a:ln>
            <a:noFill/>
          </a:ln>
        </p:spPr>
      </p:pic>
    </p:spTree>
    <p:extLst>
      <p:ext uri="{BB962C8B-B14F-4D97-AF65-F5344CB8AC3E}">
        <p14:creationId xmlns:p14="http://schemas.microsoft.com/office/powerpoint/2010/main" val="369756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3" name="Espaço Reservado para Conteúdo 2"/>
          <p:cNvSpPr>
            <a:spLocks noGrp="1"/>
          </p:cNvSpPr>
          <p:nvPr>
            <p:ph idx="1"/>
          </p:nvPr>
        </p:nvSpPr>
        <p:spPr>
          <a:xfrm>
            <a:off x="479376" y="1224136"/>
            <a:ext cx="10369152" cy="5445224"/>
          </a:xfrm>
        </p:spPr>
        <p:txBody>
          <a:bodyPr>
            <a:normAutofit fontScale="25000" lnSpcReduction="20000"/>
          </a:bodyPr>
          <a:lstStyle/>
          <a:p>
            <a:r>
              <a:rPr lang="pt-BR" sz="7400" dirty="0"/>
              <a:t>Requisitos Funcionais:</a:t>
            </a:r>
          </a:p>
          <a:p>
            <a:pPr lvl="1">
              <a:lnSpc>
                <a:spcPct val="120000"/>
              </a:lnSpc>
            </a:pPr>
            <a:r>
              <a:rPr lang="pt-BR" sz="8000" dirty="0"/>
              <a:t>possuir uma cena com um quarto branco, com dois cubos dentro e um holofote como fonte de luz apontando para um dos cubos;</a:t>
            </a:r>
            <a:endParaRPr lang="en-US" sz="8000" dirty="0"/>
          </a:p>
          <a:p>
            <a:pPr lvl="1">
              <a:lnSpc>
                <a:spcPct val="120000"/>
              </a:lnSpc>
            </a:pPr>
            <a:r>
              <a:rPr lang="pt-BR" sz="8000" dirty="0"/>
              <a:t>possuir uma cena com um chão branco e uma parede branca ao fundo, um objeto cúbico e outro objeto esférico, um holofote apontando para a esfera e uma luz dispersa logo acima dos objetos;</a:t>
            </a:r>
            <a:endParaRPr lang="en-US" sz="8000" dirty="0"/>
          </a:p>
          <a:p>
            <a:pPr lvl="1">
              <a:lnSpc>
                <a:spcPct val="120000"/>
              </a:lnSpc>
            </a:pPr>
            <a:r>
              <a:rPr lang="pt-BR" sz="8000" dirty="0"/>
              <a:t>possuir uma cena com dois quartos ligados por uma porta, com uma fonte de luz dispersa num dos quartos, com dois objetos esféricos no quarto com a luz, e um objeto cúbico no quarto sem a luz;</a:t>
            </a:r>
            <a:endParaRPr lang="en-US" sz="8000" dirty="0"/>
          </a:p>
          <a:p>
            <a:pPr lvl="1">
              <a:lnSpc>
                <a:spcPct val="120000"/>
              </a:lnSpc>
            </a:pPr>
            <a:r>
              <a:rPr lang="pt-BR" sz="8000" dirty="0"/>
              <a:t>permitir o usuário alterar a textura e a cor dos objetos;</a:t>
            </a:r>
            <a:endParaRPr lang="en-US" sz="8000" dirty="0"/>
          </a:p>
          <a:p>
            <a:pPr lvl="1">
              <a:lnSpc>
                <a:spcPct val="120000"/>
              </a:lnSpc>
            </a:pPr>
            <a:r>
              <a:rPr lang="pt-BR" sz="8000" dirty="0"/>
              <a:t>permitir o usuário ligar e desligar o </a:t>
            </a:r>
            <a:r>
              <a:rPr lang="pt-BR" sz="8000" i="1" dirty="0" err="1"/>
              <a:t>ray</a:t>
            </a:r>
            <a:r>
              <a:rPr lang="pt-BR" sz="8000" i="1" dirty="0"/>
              <a:t> </a:t>
            </a:r>
            <a:r>
              <a:rPr lang="pt-BR" sz="8000" i="1" dirty="0" err="1"/>
              <a:t>tracing</a:t>
            </a:r>
            <a:r>
              <a:rPr lang="pt-BR" sz="8000" i="1" dirty="0"/>
              <a:t>;</a:t>
            </a:r>
            <a:endParaRPr lang="en-US" sz="8000" dirty="0"/>
          </a:p>
          <a:p>
            <a:pPr lvl="1">
              <a:lnSpc>
                <a:spcPct val="120000"/>
              </a:lnSpc>
            </a:pPr>
            <a:r>
              <a:rPr lang="pt-BR" sz="8000" dirty="0"/>
              <a:t>possuir duas telas de visualização, uma com a visão da câmera e outra em terceira pessoa mostrando a cena como um todo;</a:t>
            </a:r>
            <a:endParaRPr lang="en-US" sz="8000" dirty="0"/>
          </a:p>
          <a:p>
            <a:pPr lvl="1">
              <a:lnSpc>
                <a:spcPct val="120000"/>
              </a:lnSpc>
            </a:pPr>
            <a:r>
              <a:rPr lang="pt-BR" sz="8000" dirty="0"/>
              <a:t>criar traços na visualização em terceira pessoa mostrando o caminho dos raios de luz;</a:t>
            </a:r>
            <a:endParaRPr lang="en-US" sz="8000" dirty="0"/>
          </a:p>
          <a:p>
            <a:pPr>
              <a:lnSpc>
                <a:spcPct val="120000"/>
              </a:lnSpc>
            </a:pPr>
            <a:endParaRPr lang="pt-BR" dirty="0"/>
          </a:p>
          <a:p>
            <a:endParaRPr lang="pt-BR" dirty="0"/>
          </a:p>
        </p:txBody>
      </p:sp>
    </p:spTree>
    <p:extLst>
      <p:ext uri="{BB962C8B-B14F-4D97-AF65-F5344CB8AC3E}">
        <p14:creationId xmlns:p14="http://schemas.microsoft.com/office/powerpoint/2010/main" val="199764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3" name="Espaço Reservado para Conteúdo 2"/>
          <p:cNvSpPr>
            <a:spLocks noGrp="1"/>
          </p:cNvSpPr>
          <p:nvPr>
            <p:ph idx="1"/>
          </p:nvPr>
        </p:nvSpPr>
        <p:spPr>
          <a:xfrm>
            <a:off x="1055440" y="1484784"/>
            <a:ext cx="8939336" cy="4824536"/>
          </a:xfrm>
        </p:spPr>
        <p:txBody>
          <a:bodyPr>
            <a:normAutofit lnSpcReduction="10000"/>
          </a:bodyPr>
          <a:lstStyle/>
          <a:p>
            <a:r>
              <a:rPr lang="pt-BR" sz="3300" dirty="0"/>
              <a:t>Requisitos Não Funcionais:</a:t>
            </a:r>
          </a:p>
          <a:p>
            <a:pPr lvl="1"/>
            <a:r>
              <a:rPr lang="pt-BR" dirty="0"/>
              <a:t>criar três tipos de texturas, reflexiva, opaca e transparente; </a:t>
            </a:r>
            <a:endParaRPr lang="en-US" dirty="0"/>
          </a:p>
          <a:p>
            <a:pPr lvl="1"/>
            <a:r>
              <a:rPr lang="pt-BR" dirty="0"/>
              <a:t>possuir um menu que direcione para cada uma das cenas; </a:t>
            </a:r>
            <a:endParaRPr lang="en-US" dirty="0"/>
          </a:p>
          <a:p>
            <a:pPr lvl="1"/>
            <a:r>
              <a:rPr lang="pt-BR" dirty="0"/>
              <a:t>adicionar caixas de texto com explicações sobre como o </a:t>
            </a:r>
            <a:r>
              <a:rPr lang="pt-BR" i="1" dirty="0" err="1"/>
              <a:t>ray</a:t>
            </a:r>
            <a:r>
              <a:rPr lang="pt-BR" i="1" dirty="0"/>
              <a:t> </a:t>
            </a:r>
            <a:r>
              <a:rPr lang="pt-BR" i="1" dirty="0" err="1"/>
              <a:t>tracing</a:t>
            </a:r>
            <a:r>
              <a:rPr lang="pt-BR" i="1" dirty="0"/>
              <a:t> </a:t>
            </a:r>
            <a:r>
              <a:rPr lang="pt-BR" dirty="0"/>
              <a:t>está sendo utilizado na cena;</a:t>
            </a:r>
            <a:endParaRPr lang="en-US" dirty="0"/>
          </a:p>
          <a:p>
            <a:pPr lvl="1"/>
            <a:r>
              <a:rPr lang="pt-BR" dirty="0"/>
              <a:t>permitir escolher três cores, vermelho, verde e azul;</a:t>
            </a:r>
            <a:endParaRPr lang="en-US" dirty="0"/>
          </a:p>
          <a:p>
            <a:pPr lvl="1"/>
            <a:r>
              <a:rPr lang="pt-BR" dirty="0"/>
              <a:t>utilizar aceleração de GPU quando disponível.</a:t>
            </a:r>
            <a:endParaRPr lang="en-US" dirty="0"/>
          </a:p>
          <a:p>
            <a:endParaRPr lang="pt-BR" dirty="0"/>
          </a:p>
          <a:p>
            <a:endParaRPr lang="pt-BR" dirty="0"/>
          </a:p>
        </p:txBody>
      </p:sp>
    </p:spTree>
    <p:extLst>
      <p:ext uri="{BB962C8B-B14F-4D97-AF65-F5344CB8AC3E}">
        <p14:creationId xmlns:p14="http://schemas.microsoft.com/office/powerpoint/2010/main" val="421557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Especificação</a:t>
            </a:r>
          </a:p>
        </p:txBody>
      </p:sp>
      <p:pic>
        <p:nvPicPr>
          <p:cNvPr id="4" name="Picture 3">
            <a:extLst>
              <a:ext uri="{FF2B5EF4-FFF2-40B4-BE49-F238E27FC236}">
                <a16:creationId xmlns:a16="http://schemas.microsoft.com/office/drawing/2014/main" id="{4381BB90-76DB-4AAB-92DF-016F8CCF9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99656" y="1211518"/>
            <a:ext cx="5832648" cy="5334739"/>
          </a:xfrm>
          <a:prstGeom prst="rect">
            <a:avLst/>
          </a:prstGeom>
        </p:spPr>
      </p:pic>
    </p:spTree>
    <p:extLst>
      <p:ext uri="{BB962C8B-B14F-4D97-AF65-F5344CB8AC3E}">
        <p14:creationId xmlns:p14="http://schemas.microsoft.com/office/powerpoint/2010/main" val="200707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Especificação</a:t>
            </a:r>
          </a:p>
        </p:txBody>
      </p:sp>
      <p:pic>
        <p:nvPicPr>
          <p:cNvPr id="3" name="Picture 2">
            <a:extLst>
              <a:ext uri="{FF2B5EF4-FFF2-40B4-BE49-F238E27FC236}">
                <a16:creationId xmlns:a16="http://schemas.microsoft.com/office/drawing/2014/main" id="{E0846C1D-063C-4A05-915C-D0C958AF5307}"/>
              </a:ext>
            </a:extLst>
          </p:cNvPr>
          <p:cNvPicPr>
            <a:picLocks noChangeAspect="1"/>
          </p:cNvPicPr>
          <p:nvPr/>
        </p:nvPicPr>
        <p:blipFill>
          <a:blip r:embed="rId3"/>
          <a:stretch>
            <a:fillRect/>
          </a:stretch>
        </p:blipFill>
        <p:spPr>
          <a:xfrm>
            <a:off x="1524000" y="1143000"/>
            <a:ext cx="9144000" cy="4572000"/>
          </a:xfrm>
          <a:prstGeom prst="rect">
            <a:avLst/>
          </a:prstGeom>
        </p:spPr>
      </p:pic>
    </p:spTree>
    <p:extLst>
      <p:ext uri="{BB962C8B-B14F-4D97-AF65-F5344CB8AC3E}">
        <p14:creationId xmlns:p14="http://schemas.microsoft.com/office/powerpoint/2010/main" val="318349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Especificação</a:t>
            </a:r>
          </a:p>
        </p:txBody>
      </p:sp>
      <p:pic>
        <p:nvPicPr>
          <p:cNvPr id="5" name="Picture 4">
            <a:extLst>
              <a:ext uri="{FF2B5EF4-FFF2-40B4-BE49-F238E27FC236}">
                <a16:creationId xmlns:a16="http://schemas.microsoft.com/office/drawing/2014/main" id="{BC87FBBA-097E-45EB-BB1A-F00BF5E6FA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412777"/>
            <a:ext cx="7920880" cy="4863197"/>
          </a:xfrm>
          <a:prstGeom prst="rect">
            <a:avLst/>
          </a:prstGeom>
          <a:noFill/>
          <a:ln>
            <a:noFill/>
          </a:ln>
        </p:spPr>
      </p:pic>
    </p:spTree>
    <p:extLst>
      <p:ext uri="{BB962C8B-B14F-4D97-AF65-F5344CB8AC3E}">
        <p14:creationId xmlns:p14="http://schemas.microsoft.com/office/powerpoint/2010/main" val="729296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lstStyle/>
          <a:p>
            <a:r>
              <a:rPr lang="pt-BR" dirty="0" err="1"/>
              <a:t>Assets</a:t>
            </a:r>
            <a:endParaRPr lang="pt-BR" dirty="0"/>
          </a:p>
          <a:p>
            <a:pPr lvl="1"/>
            <a:r>
              <a:rPr lang="pt-BR" dirty="0"/>
              <a:t>MS Sports </a:t>
            </a:r>
            <a:r>
              <a:rPr lang="pt-BR" dirty="0" err="1"/>
              <a:t>Car</a:t>
            </a:r>
            <a:r>
              <a:rPr lang="pt-BR" dirty="0"/>
              <a:t>;</a:t>
            </a:r>
          </a:p>
          <a:p>
            <a:pPr lvl="1"/>
            <a:r>
              <a:rPr lang="pt-BR" dirty="0"/>
              <a:t>Snaps </a:t>
            </a:r>
            <a:r>
              <a:rPr lang="pt-BR" dirty="0" err="1"/>
              <a:t>Prototype</a:t>
            </a:r>
            <a:r>
              <a:rPr lang="pt-BR" dirty="0"/>
              <a:t> | </a:t>
            </a:r>
            <a:r>
              <a:rPr lang="pt-BR" dirty="0" err="1"/>
              <a:t>Asian</a:t>
            </a:r>
            <a:r>
              <a:rPr lang="pt-BR" dirty="0"/>
              <a:t> </a:t>
            </a:r>
            <a:r>
              <a:rPr lang="pt-BR" dirty="0" err="1"/>
              <a:t>Residencies</a:t>
            </a:r>
            <a:r>
              <a:rPr lang="pt-BR" dirty="0"/>
              <a:t>;</a:t>
            </a:r>
          </a:p>
          <a:p>
            <a:pPr lvl="1"/>
            <a:r>
              <a:rPr lang="pt-BR" dirty="0"/>
              <a:t>Snaps </a:t>
            </a:r>
            <a:r>
              <a:rPr lang="pt-BR" dirty="0" err="1"/>
              <a:t>Prototype</a:t>
            </a:r>
            <a:r>
              <a:rPr lang="pt-BR" dirty="0"/>
              <a:t> | </a:t>
            </a:r>
            <a:r>
              <a:rPr lang="pt-BR" dirty="0" err="1"/>
              <a:t>Construction</a:t>
            </a:r>
            <a:r>
              <a:rPr lang="pt-BR" dirty="0"/>
              <a:t> Site;</a:t>
            </a:r>
          </a:p>
          <a:p>
            <a:pPr lvl="1"/>
            <a:r>
              <a:rPr lang="pt-BR" dirty="0"/>
              <a:t>Snaps </a:t>
            </a:r>
            <a:r>
              <a:rPr lang="pt-BR" dirty="0" err="1"/>
              <a:t>Art</a:t>
            </a:r>
            <a:r>
              <a:rPr lang="pt-BR" dirty="0"/>
              <a:t> HD | </a:t>
            </a:r>
            <a:r>
              <a:rPr lang="pt-BR" dirty="0" err="1"/>
              <a:t>Construction</a:t>
            </a:r>
            <a:r>
              <a:rPr lang="pt-BR" dirty="0"/>
              <a:t> Site;</a:t>
            </a:r>
          </a:p>
          <a:p>
            <a:pPr lvl="1"/>
            <a:r>
              <a:rPr lang="pt-BR" dirty="0" err="1"/>
              <a:t>Asset</a:t>
            </a:r>
            <a:r>
              <a:rPr lang="pt-BR" dirty="0"/>
              <a:t> Swap Tool.</a:t>
            </a:r>
          </a:p>
          <a:p>
            <a:endParaRPr lang="pt-BR" dirty="0"/>
          </a:p>
          <a:p>
            <a:endParaRPr lang="pt-BR" dirty="0"/>
          </a:p>
        </p:txBody>
      </p:sp>
    </p:spTree>
    <p:extLst>
      <p:ext uri="{BB962C8B-B14F-4D97-AF65-F5344CB8AC3E}">
        <p14:creationId xmlns:p14="http://schemas.microsoft.com/office/powerpoint/2010/main" val="306332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BE1C-30CE-483F-BB01-9B48E9DAE651}"/>
              </a:ext>
            </a:extLst>
          </p:cNvPr>
          <p:cNvSpPr>
            <a:spLocks noGrp="1"/>
          </p:cNvSpPr>
          <p:nvPr>
            <p:ph type="title"/>
          </p:nvPr>
        </p:nvSpPr>
        <p:spPr/>
        <p:txBody>
          <a:bodyPr/>
          <a:lstStyle/>
          <a:p>
            <a:r>
              <a:rPr lang="pt-BR" dirty="0"/>
              <a:t>Implementação</a:t>
            </a:r>
            <a:endParaRPr lang="en-US" dirty="0"/>
          </a:p>
        </p:txBody>
      </p:sp>
      <p:sp>
        <p:nvSpPr>
          <p:cNvPr id="3" name="Content Placeholder 2">
            <a:extLst>
              <a:ext uri="{FF2B5EF4-FFF2-40B4-BE49-F238E27FC236}">
                <a16:creationId xmlns:a16="http://schemas.microsoft.com/office/drawing/2014/main" id="{FDDA1992-AB5C-4AAF-81F3-34C9CA961690}"/>
              </a:ext>
            </a:extLst>
          </p:cNvPr>
          <p:cNvSpPr>
            <a:spLocks noGrp="1"/>
          </p:cNvSpPr>
          <p:nvPr>
            <p:ph idx="1"/>
          </p:nvPr>
        </p:nvSpPr>
        <p:spPr/>
        <p:txBody>
          <a:bodyPr/>
          <a:lstStyle/>
          <a:p>
            <a:endParaRPr lang="pt-BR" dirty="0"/>
          </a:p>
          <a:p>
            <a:r>
              <a:rPr lang="pt-BR" dirty="0" err="1"/>
              <a:t>Unity</a:t>
            </a:r>
            <a:r>
              <a:rPr lang="pt-BR" dirty="0"/>
              <a:t>;</a:t>
            </a:r>
          </a:p>
          <a:p>
            <a:r>
              <a:rPr lang="pt-BR" dirty="0"/>
              <a:t>Projeto HDPR;</a:t>
            </a:r>
          </a:p>
          <a:p>
            <a:r>
              <a:rPr lang="pt-BR" dirty="0"/>
              <a:t>4 cenas;</a:t>
            </a:r>
          </a:p>
          <a:p>
            <a:r>
              <a:rPr lang="pt-BR" dirty="0"/>
              <a:t>4 scripts;</a:t>
            </a:r>
          </a:p>
          <a:p>
            <a:endParaRPr lang="pt-BR" dirty="0"/>
          </a:p>
        </p:txBody>
      </p:sp>
      <p:pic>
        <p:nvPicPr>
          <p:cNvPr id="5" name="Picture 4">
            <a:extLst>
              <a:ext uri="{FF2B5EF4-FFF2-40B4-BE49-F238E27FC236}">
                <a16:creationId xmlns:a16="http://schemas.microsoft.com/office/drawing/2014/main" id="{D181DCC4-DA39-4557-AE71-195F6797C2D0}"/>
              </a:ext>
            </a:extLst>
          </p:cNvPr>
          <p:cNvPicPr>
            <a:picLocks noChangeAspect="1"/>
          </p:cNvPicPr>
          <p:nvPr/>
        </p:nvPicPr>
        <p:blipFill>
          <a:blip r:embed="rId3"/>
          <a:stretch>
            <a:fillRect/>
          </a:stretch>
        </p:blipFill>
        <p:spPr>
          <a:xfrm>
            <a:off x="3215680" y="3068960"/>
            <a:ext cx="3816424" cy="3454596"/>
          </a:xfrm>
          <a:prstGeom prst="rect">
            <a:avLst/>
          </a:prstGeom>
        </p:spPr>
      </p:pic>
      <p:pic>
        <p:nvPicPr>
          <p:cNvPr id="6" name="Picture 5">
            <a:extLst>
              <a:ext uri="{FF2B5EF4-FFF2-40B4-BE49-F238E27FC236}">
                <a16:creationId xmlns:a16="http://schemas.microsoft.com/office/drawing/2014/main" id="{F8C83452-4024-427F-BB14-F559B21CAEA9}"/>
              </a:ext>
            </a:extLst>
          </p:cNvPr>
          <p:cNvPicPr>
            <a:picLocks noChangeAspect="1"/>
          </p:cNvPicPr>
          <p:nvPr/>
        </p:nvPicPr>
        <p:blipFill>
          <a:blip r:embed="rId4"/>
          <a:stretch>
            <a:fillRect/>
          </a:stretch>
        </p:blipFill>
        <p:spPr>
          <a:xfrm>
            <a:off x="7196997" y="1628800"/>
            <a:ext cx="4867325" cy="4104456"/>
          </a:xfrm>
          <a:prstGeom prst="rect">
            <a:avLst/>
          </a:prstGeom>
        </p:spPr>
      </p:pic>
    </p:spTree>
    <p:extLst>
      <p:ext uri="{BB962C8B-B14F-4D97-AF65-F5344CB8AC3E}">
        <p14:creationId xmlns:p14="http://schemas.microsoft.com/office/powerpoint/2010/main" val="18654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BE1C-30CE-483F-BB01-9B48E9DAE651}"/>
              </a:ext>
            </a:extLst>
          </p:cNvPr>
          <p:cNvSpPr>
            <a:spLocks noGrp="1"/>
          </p:cNvSpPr>
          <p:nvPr>
            <p:ph type="title"/>
          </p:nvPr>
        </p:nvSpPr>
        <p:spPr/>
        <p:txBody>
          <a:bodyPr/>
          <a:lstStyle/>
          <a:p>
            <a:r>
              <a:rPr lang="pt-BR" dirty="0"/>
              <a:t>Implementação</a:t>
            </a:r>
            <a:endParaRPr lang="en-US" dirty="0"/>
          </a:p>
        </p:txBody>
      </p:sp>
      <p:pic>
        <p:nvPicPr>
          <p:cNvPr id="4" name="Imagem 29">
            <a:extLst>
              <a:ext uri="{FF2B5EF4-FFF2-40B4-BE49-F238E27FC236}">
                <a16:creationId xmlns:a16="http://schemas.microsoft.com/office/drawing/2014/main" id="{35FA3513-01DF-4807-A536-57072895CCA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63352" y="1331640"/>
            <a:ext cx="10585176" cy="5121696"/>
          </a:xfrm>
          <a:prstGeom prst="rect">
            <a:avLst/>
          </a:prstGeom>
        </p:spPr>
      </p:pic>
    </p:spTree>
    <p:extLst>
      <p:ext uri="{BB962C8B-B14F-4D97-AF65-F5344CB8AC3E}">
        <p14:creationId xmlns:p14="http://schemas.microsoft.com/office/powerpoint/2010/main" val="119637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p:txBody>
          <a:bodyPr>
            <a:normAutofit fontScale="92500" lnSpcReduction="20000"/>
          </a:bodyPr>
          <a:lstStyle/>
          <a:p>
            <a:r>
              <a:rPr lang="pt-BR" dirty="0"/>
              <a:t>Introdução </a:t>
            </a:r>
          </a:p>
          <a:p>
            <a:r>
              <a:rPr lang="pt-BR" dirty="0"/>
              <a:t>Objetivos</a:t>
            </a:r>
          </a:p>
          <a:p>
            <a:r>
              <a:rPr lang="pt-BR" dirty="0"/>
              <a:t>Fundamentação Teórica</a:t>
            </a:r>
          </a:p>
          <a:p>
            <a:r>
              <a:rPr lang="pt-BR" dirty="0"/>
              <a:t>Trabalhos Correlatos</a:t>
            </a:r>
          </a:p>
          <a:p>
            <a:r>
              <a:rPr lang="pt-BR" dirty="0"/>
              <a:t>Requisitos</a:t>
            </a:r>
          </a:p>
          <a:p>
            <a:r>
              <a:rPr lang="pt-BR" dirty="0"/>
              <a:t>Especificação</a:t>
            </a:r>
          </a:p>
          <a:p>
            <a:r>
              <a:rPr lang="pt-BR" dirty="0"/>
              <a:t>Implementação</a:t>
            </a:r>
          </a:p>
          <a:p>
            <a:r>
              <a:rPr lang="pt-BR" dirty="0"/>
              <a:t>Resultados e Discussões</a:t>
            </a:r>
          </a:p>
          <a:p>
            <a:r>
              <a:rPr lang="pt-BR" dirty="0"/>
              <a:t>Conclusões e Sugestões</a:t>
            </a:r>
          </a:p>
          <a:p>
            <a:r>
              <a:rPr lang="pt-BR" dirty="0"/>
              <a:t>Demonstração</a:t>
            </a:r>
          </a:p>
          <a:p>
            <a:endParaRPr lang="pt-BR" dirty="0"/>
          </a:p>
        </p:txBody>
      </p:sp>
    </p:spTree>
    <p:extLst>
      <p:ext uri="{BB962C8B-B14F-4D97-AF65-F5344CB8AC3E}">
        <p14:creationId xmlns:p14="http://schemas.microsoft.com/office/powerpoint/2010/main" val="24729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Resultados e Discussões</a:t>
            </a:r>
          </a:p>
        </p:txBody>
      </p:sp>
      <p:sp>
        <p:nvSpPr>
          <p:cNvPr id="3" name="Espaço Reservado para Conteúdo 2"/>
          <p:cNvSpPr>
            <a:spLocks noGrp="1"/>
          </p:cNvSpPr>
          <p:nvPr>
            <p:ph idx="1"/>
          </p:nvPr>
        </p:nvSpPr>
        <p:spPr/>
        <p:txBody>
          <a:bodyPr/>
          <a:lstStyle/>
          <a:p>
            <a:r>
              <a:rPr lang="pt-BR" dirty="0"/>
              <a:t>Testes realizados</a:t>
            </a:r>
          </a:p>
          <a:p>
            <a:pPr lvl="1"/>
            <a:r>
              <a:rPr lang="pt-BR" dirty="0"/>
              <a:t>Sala </a:t>
            </a:r>
            <a:r>
              <a:rPr lang="pt-BR" dirty="0">
                <a:latin typeface="Courier New" panose="02070309020205020404" pitchFamily="49" charset="0"/>
                <a:cs typeface="Courier New" panose="02070309020205020404" pitchFamily="49" charset="0"/>
              </a:rPr>
              <a:t>Sombras</a:t>
            </a:r>
            <a:r>
              <a:rPr lang="pt-BR" dirty="0">
                <a:latin typeface="+mj-lt"/>
                <a:cs typeface="Courier New" panose="02070309020205020404" pitchFamily="49" charset="0"/>
              </a:rPr>
              <a:t>;</a:t>
            </a:r>
          </a:p>
          <a:p>
            <a:pPr lvl="1"/>
            <a:r>
              <a:rPr lang="pt-BR" dirty="0"/>
              <a:t>Sala </a:t>
            </a:r>
            <a:r>
              <a:rPr lang="pt-BR" dirty="0">
                <a:latin typeface="Courier New" panose="02070309020205020404" pitchFamily="49" charset="0"/>
                <a:cs typeface="Courier New" panose="02070309020205020404" pitchFamily="49" charset="0"/>
              </a:rPr>
              <a:t>Técnicas</a:t>
            </a:r>
            <a:r>
              <a:rPr lang="pt-BR" dirty="0">
                <a:latin typeface="+mj-lt"/>
                <a:cs typeface="Courier New" panose="02070309020205020404" pitchFamily="49" charset="0"/>
              </a:rPr>
              <a:t>;</a:t>
            </a:r>
          </a:p>
          <a:p>
            <a:pPr lvl="1"/>
            <a:r>
              <a:rPr lang="pt-BR" dirty="0"/>
              <a:t>Sala </a:t>
            </a:r>
            <a:r>
              <a:rPr lang="pt-BR" dirty="0" err="1">
                <a:latin typeface="Courier New" panose="02070309020205020404" pitchFamily="49" charset="0"/>
                <a:cs typeface="Courier New" panose="02070309020205020404" pitchFamily="49" charset="0"/>
              </a:rPr>
              <a:t>PathTracing</a:t>
            </a:r>
            <a:r>
              <a:rPr lang="pt-BR" sz="2400" dirty="0">
                <a:cs typeface="Courier New" panose="02070309020205020404" pitchFamily="49" charset="0"/>
              </a:rPr>
              <a:t>; </a:t>
            </a:r>
          </a:p>
          <a:p>
            <a:r>
              <a:rPr lang="pt-BR" dirty="0"/>
              <a:t>Correções efetuadas</a:t>
            </a:r>
          </a:p>
          <a:p>
            <a:pPr lvl="1"/>
            <a:r>
              <a:rPr lang="pt-BR" dirty="0"/>
              <a:t>Controle da câmera;</a:t>
            </a:r>
          </a:p>
          <a:p>
            <a:pPr lvl="1"/>
            <a:r>
              <a:rPr lang="pt-BR" dirty="0"/>
              <a:t>Gráficos de performance;</a:t>
            </a:r>
          </a:p>
          <a:p>
            <a:pPr lvl="1"/>
            <a:r>
              <a:rPr lang="pt-BR" dirty="0"/>
              <a:t>Refração;</a:t>
            </a:r>
          </a:p>
          <a:p>
            <a:pPr lvl="1"/>
            <a:endParaRPr lang="pt-BR" dirty="0"/>
          </a:p>
        </p:txBody>
      </p:sp>
    </p:spTree>
    <p:extLst>
      <p:ext uri="{BB962C8B-B14F-4D97-AF65-F5344CB8AC3E}">
        <p14:creationId xmlns:p14="http://schemas.microsoft.com/office/powerpoint/2010/main" val="3487219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lstStyle/>
          <a:p>
            <a:endParaRPr lang="pt-BR" dirty="0"/>
          </a:p>
          <a:p>
            <a:r>
              <a:rPr lang="pt-BR" dirty="0"/>
              <a:t>É possível utilizar </a:t>
            </a:r>
            <a:r>
              <a:rPr lang="pt-BR" i="1" dirty="0" err="1"/>
              <a:t>ray</a:t>
            </a:r>
            <a:r>
              <a:rPr lang="pt-BR" i="1" dirty="0"/>
              <a:t> </a:t>
            </a:r>
            <a:r>
              <a:rPr lang="pt-BR" i="1" dirty="0" err="1"/>
              <a:t>tracing</a:t>
            </a:r>
            <a:r>
              <a:rPr lang="pt-BR" i="1" dirty="0"/>
              <a:t> </a:t>
            </a:r>
            <a:r>
              <a:rPr lang="pt-BR" dirty="0"/>
              <a:t>com </a:t>
            </a:r>
            <a:r>
              <a:rPr lang="pt-BR" dirty="0" err="1"/>
              <a:t>Unity</a:t>
            </a:r>
            <a:r>
              <a:rPr lang="pt-BR" dirty="0"/>
              <a:t>;</a:t>
            </a:r>
          </a:p>
          <a:p>
            <a:endParaRPr lang="pt-BR" dirty="0"/>
          </a:p>
          <a:p>
            <a:r>
              <a:rPr lang="pt-BR" dirty="0"/>
              <a:t>Performance insatisfatória;</a:t>
            </a:r>
          </a:p>
          <a:p>
            <a:endParaRPr lang="pt-BR" dirty="0"/>
          </a:p>
          <a:p>
            <a:r>
              <a:rPr lang="pt-BR" dirty="0"/>
              <a:t>Introduz o </a:t>
            </a:r>
            <a:r>
              <a:rPr lang="pt-BR" i="1" dirty="0" err="1"/>
              <a:t>ray</a:t>
            </a:r>
            <a:r>
              <a:rPr lang="pt-BR" i="1" dirty="0"/>
              <a:t> </a:t>
            </a:r>
            <a:r>
              <a:rPr lang="pt-BR" i="1" dirty="0" err="1"/>
              <a:t>tracing</a:t>
            </a:r>
            <a:r>
              <a:rPr lang="pt-BR" dirty="0"/>
              <a:t> à estudantes;</a:t>
            </a:r>
          </a:p>
          <a:p>
            <a:endParaRPr lang="pt-BR" dirty="0"/>
          </a:p>
        </p:txBody>
      </p:sp>
    </p:spTree>
    <p:extLst>
      <p:ext uri="{BB962C8B-B14F-4D97-AF65-F5344CB8AC3E}">
        <p14:creationId xmlns:p14="http://schemas.microsoft.com/office/powerpoint/2010/main" val="279353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lstStyle/>
          <a:p>
            <a:r>
              <a:rPr lang="pt-BR" dirty="0"/>
              <a:t>Alterar e adicionar objetos nas cenas;</a:t>
            </a:r>
          </a:p>
          <a:p>
            <a:r>
              <a:rPr lang="pt-BR" dirty="0"/>
              <a:t>Permitir uso em computadores com menor processamento;</a:t>
            </a:r>
          </a:p>
          <a:p>
            <a:r>
              <a:rPr lang="pt-BR" dirty="0"/>
              <a:t>Explicações mais complexas;</a:t>
            </a:r>
          </a:p>
          <a:p>
            <a:r>
              <a:rPr lang="pt-BR" dirty="0"/>
              <a:t>Adicionar as explicações aos objetos;</a:t>
            </a:r>
          </a:p>
        </p:txBody>
      </p:sp>
    </p:spTree>
    <p:extLst>
      <p:ext uri="{BB962C8B-B14F-4D97-AF65-F5344CB8AC3E}">
        <p14:creationId xmlns:p14="http://schemas.microsoft.com/office/powerpoint/2010/main" val="254405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68" y="2492896"/>
            <a:ext cx="10972800" cy="1143000"/>
          </a:xfrm>
        </p:spPr>
        <p:txBody>
          <a:bodyPr/>
          <a:lstStyle/>
          <a:p>
            <a:r>
              <a:rPr lang="pt-BR" dirty="0"/>
              <a:t>Demonstração</a:t>
            </a:r>
          </a:p>
        </p:txBody>
      </p:sp>
    </p:spTree>
    <p:extLst>
      <p:ext uri="{BB962C8B-B14F-4D97-AF65-F5344CB8AC3E}">
        <p14:creationId xmlns:p14="http://schemas.microsoft.com/office/powerpoint/2010/main" val="377643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r>
              <a:rPr lang="pt-BR" dirty="0"/>
              <a:t>Apenas usado em renderizações </a:t>
            </a:r>
            <a:r>
              <a:rPr lang="pt-BR" i="1" dirty="0"/>
              <a:t>offline</a:t>
            </a:r>
            <a:r>
              <a:rPr lang="pt-BR" dirty="0"/>
              <a:t>.</a:t>
            </a:r>
          </a:p>
          <a:p>
            <a:endParaRPr lang="pt-BR" dirty="0"/>
          </a:p>
          <a:p>
            <a:r>
              <a:rPr lang="pt-BR" dirty="0"/>
              <a:t>Poucos explorado para aplicações em tempo real;</a:t>
            </a:r>
          </a:p>
          <a:p>
            <a:endParaRPr lang="pt-BR" dirty="0"/>
          </a:p>
          <a:p>
            <a:r>
              <a:rPr lang="pt-BR" dirty="0"/>
              <a:t>Nova ênfase em </a:t>
            </a:r>
            <a:r>
              <a:rPr lang="pt-BR" i="1" dirty="0" err="1"/>
              <a:t>ray</a:t>
            </a:r>
            <a:r>
              <a:rPr lang="pt-BR" i="1" dirty="0"/>
              <a:t> </a:t>
            </a:r>
            <a:r>
              <a:rPr lang="pt-BR" i="1" dirty="0" err="1"/>
              <a:t>tracing</a:t>
            </a:r>
            <a:r>
              <a:rPr lang="pt-BR" i="1" dirty="0"/>
              <a:t> </a:t>
            </a:r>
            <a:r>
              <a:rPr lang="pt-BR" dirty="0"/>
              <a:t>em jogos;</a:t>
            </a:r>
          </a:p>
          <a:p>
            <a:endParaRPr lang="pt-BR" dirty="0"/>
          </a:p>
          <a:p>
            <a:endParaRPr lang="pt-BR" dirty="0"/>
          </a:p>
          <a:p>
            <a:endParaRPr lang="pt-BR" dirty="0"/>
          </a:p>
        </p:txBody>
      </p:sp>
    </p:spTree>
    <p:extLst>
      <p:ext uri="{BB962C8B-B14F-4D97-AF65-F5344CB8AC3E}">
        <p14:creationId xmlns:p14="http://schemas.microsoft.com/office/powerpoint/2010/main" val="276919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a:p>
            <a:pPr marL="0" indent="0" algn="just">
              <a:buNone/>
            </a:pPr>
            <a:r>
              <a:rPr lang="pt-BR" dirty="0"/>
              <a:t>Desenvolver uma ferramenta para a visualização do </a:t>
            </a:r>
            <a:r>
              <a:rPr lang="pt-BR" i="1" dirty="0" err="1"/>
              <a:t>ray</a:t>
            </a:r>
            <a:r>
              <a:rPr lang="pt-BR" i="1" dirty="0"/>
              <a:t> </a:t>
            </a:r>
            <a:r>
              <a:rPr lang="pt-BR" i="1" dirty="0" err="1"/>
              <a:t>tracing</a:t>
            </a:r>
            <a:r>
              <a:rPr lang="pt-BR" i="1" dirty="0"/>
              <a:t>,</a:t>
            </a:r>
            <a:r>
              <a:rPr lang="pt-BR" dirty="0"/>
              <a:t> com explicações das técnicas utilizadas.</a:t>
            </a:r>
          </a:p>
          <a:p>
            <a:endParaRPr lang="pt-BR" dirty="0"/>
          </a:p>
          <a:p>
            <a:endParaRPr lang="pt-BR" dirty="0"/>
          </a:p>
        </p:txBody>
      </p:sp>
    </p:spTree>
    <p:extLst>
      <p:ext uri="{BB962C8B-B14F-4D97-AF65-F5344CB8AC3E}">
        <p14:creationId xmlns:p14="http://schemas.microsoft.com/office/powerpoint/2010/main" val="6269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 Específicos</a:t>
            </a:r>
          </a:p>
        </p:txBody>
      </p:sp>
      <p:sp>
        <p:nvSpPr>
          <p:cNvPr id="3" name="Espaço Reservado para Conteúdo 2"/>
          <p:cNvSpPr>
            <a:spLocks noGrp="1"/>
          </p:cNvSpPr>
          <p:nvPr>
            <p:ph idx="1"/>
          </p:nvPr>
        </p:nvSpPr>
        <p:spPr/>
        <p:txBody>
          <a:bodyPr>
            <a:normAutofit/>
          </a:bodyPr>
          <a:lstStyle/>
          <a:p>
            <a:r>
              <a:rPr lang="pt-BR" dirty="0"/>
              <a:t>Permitir o usuário alterar variáveis de ambiente;</a:t>
            </a:r>
          </a:p>
          <a:p>
            <a:endParaRPr lang="pt-BR" dirty="0"/>
          </a:p>
          <a:p>
            <a:r>
              <a:rPr lang="pt-BR" dirty="0"/>
              <a:t>Criar três salas com diferentes técnicas em cada;</a:t>
            </a:r>
          </a:p>
          <a:p>
            <a:endParaRPr lang="pt-BR" dirty="0"/>
          </a:p>
          <a:p>
            <a:r>
              <a:rPr lang="pt-BR" dirty="0"/>
              <a:t>Explicar cada etapa que o usuário passa;</a:t>
            </a:r>
          </a:p>
          <a:p>
            <a:endParaRPr lang="pt-BR" dirty="0"/>
          </a:p>
          <a:p>
            <a:endParaRPr lang="pt-BR" dirty="0"/>
          </a:p>
          <a:p>
            <a:endParaRPr lang="pt-BR" dirty="0"/>
          </a:p>
        </p:txBody>
      </p:sp>
    </p:spTree>
    <p:extLst>
      <p:ext uri="{BB962C8B-B14F-4D97-AF65-F5344CB8AC3E}">
        <p14:creationId xmlns:p14="http://schemas.microsoft.com/office/powerpoint/2010/main" val="266024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 – </a:t>
            </a:r>
            <a:r>
              <a:rPr lang="pt-BR" i="1" dirty="0"/>
              <a:t>Ray </a:t>
            </a:r>
            <a:r>
              <a:rPr lang="pt-BR" i="1" dirty="0" err="1"/>
              <a:t>Tracing</a:t>
            </a:r>
            <a:endParaRPr lang="pt-BR" i="1" dirty="0"/>
          </a:p>
        </p:txBody>
      </p:sp>
      <p:sp>
        <p:nvSpPr>
          <p:cNvPr id="3" name="Espaço Reservado para Conteúdo 2"/>
          <p:cNvSpPr>
            <a:spLocks noGrp="1"/>
          </p:cNvSpPr>
          <p:nvPr>
            <p:ph idx="1"/>
          </p:nvPr>
        </p:nvSpPr>
        <p:spPr>
          <a:xfrm>
            <a:off x="630965" y="760140"/>
            <a:ext cx="10972800" cy="4680520"/>
          </a:xfrm>
        </p:spPr>
        <p:txBody>
          <a:bodyPr/>
          <a:lstStyle/>
          <a:p>
            <a:endParaRPr lang="pt-BR" dirty="0"/>
          </a:p>
          <a:p>
            <a:r>
              <a:rPr lang="pt-BR" dirty="0"/>
              <a:t>Reflexão Perfeita;</a:t>
            </a:r>
          </a:p>
          <a:p>
            <a:r>
              <a:rPr lang="pt-BR" dirty="0"/>
              <a:t>Reflexão Difusa;</a:t>
            </a:r>
          </a:p>
          <a:p>
            <a:r>
              <a:rPr lang="pt-BR" dirty="0"/>
              <a:t>Refração;</a:t>
            </a:r>
          </a:p>
          <a:p>
            <a:r>
              <a:rPr lang="pt-BR" dirty="0"/>
              <a:t>Sombras.</a:t>
            </a:r>
          </a:p>
          <a:p>
            <a:endParaRPr lang="pt-BR" dirty="0"/>
          </a:p>
        </p:txBody>
      </p:sp>
      <p:pic>
        <p:nvPicPr>
          <p:cNvPr id="4" name="Picture 3">
            <a:extLst>
              <a:ext uri="{FF2B5EF4-FFF2-40B4-BE49-F238E27FC236}">
                <a16:creationId xmlns:a16="http://schemas.microsoft.com/office/drawing/2014/main" id="{4AEB1F76-AE2D-4D45-B66B-77CA0114699D}"/>
              </a:ext>
            </a:extLst>
          </p:cNvPr>
          <p:cNvPicPr/>
          <p:nvPr/>
        </p:nvPicPr>
        <p:blipFill>
          <a:blip r:embed="rId3">
            <a:extLst>
              <a:ext uri="{28A0092B-C50C-407E-A947-70E740481C1C}">
                <a14:useLocalDpi xmlns:a14="http://schemas.microsoft.com/office/drawing/2010/main" val="0"/>
              </a:ext>
            </a:extLst>
          </a:blip>
          <a:stretch>
            <a:fillRect/>
          </a:stretch>
        </p:blipFill>
        <p:spPr>
          <a:xfrm>
            <a:off x="1271464" y="3789040"/>
            <a:ext cx="5112568" cy="2703696"/>
          </a:xfrm>
          <a:prstGeom prst="rect">
            <a:avLst/>
          </a:prstGeom>
        </p:spPr>
      </p:pic>
      <p:pic>
        <p:nvPicPr>
          <p:cNvPr id="5" name="Picture 4">
            <a:extLst>
              <a:ext uri="{FF2B5EF4-FFF2-40B4-BE49-F238E27FC236}">
                <a16:creationId xmlns:a16="http://schemas.microsoft.com/office/drawing/2014/main" id="{1809DA33-57A6-4F02-934C-78AE1CF17EB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045896" y="2564904"/>
            <a:ext cx="4217170" cy="2624930"/>
          </a:xfrm>
          <a:prstGeom prst="rect">
            <a:avLst/>
          </a:prstGeom>
        </p:spPr>
      </p:pic>
    </p:spTree>
    <p:extLst>
      <p:ext uri="{BB962C8B-B14F-4D97-AF65-F5344CB8AC3E}">
        <p14:creationId xmlns:p14="http://schemas.microsoft.com/office/powerpoint/2010/main" val="248901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 – </a:t>
            </a:r>
            <a:r>
              <a:rPr lang="pt-BR" i="1" dirty="0"/>
              <a:t>Path </a:t>
            </a:r>
            <a:r>
              <a:rPr lang="pt-BR" i="1" dirty="0" err="1"/>
              <a:t>Tracing</a:t>
            </a:r>
            <a:endParaRPr lang="pt-BR" i="1" dirty="0"/>
          </a:p>
        </p:txBody>
      </p:sp>
      <p:sp>
        <p:nvSpPr>
          <p:cNvPr id="3" name="Espaço Reservado para Conteúdo 2"/>
          <p:cNvSpPr>
            <a:spLocks noGrp="1"/>
          </p:cNvSpPr>
          <p:nvPr>
            <p:ph idx="1"/>
          </p:nvPr>
        </p:nvSpPr>
        <p:spPr/>
        <p:txBody>
          <a:bodyPr/>
          <a:lstStyle/>
          <a:p>
            <a:endParaRPr lang="pt-BR" dirty="0"/>
          </a:p>
          <a:p>
            <a:r>
              <a:rPr lang="pt-BR" dirty="0"/>
              <a:t>Forma única de renderização; </a:t>
            </a:r>
          </a:p>
        </p:txBody>
      </p:sp>
      <p:pic>
        <p:nvPicPr>
          <p:cNvPr id="6" name="Picture 5">
            <a:extLst>
              <a:ext uri="{FF2B5EF4-FFF2-40B4-BE49-F238E27FC236}">
                <a16:creationId xmlns:a16="http://schemas.microsoft.com/office/drawing/2014/main" id="{1297C6F4-072F-4FE7-ADBB-A5F90216DBC6}"/>
              </a:ext>
            </a:extLst>
          </p:cNvPr>
          <p:cNvPicPr/>
          <p:nvPr/>
        </p:nvPicPr>
        <p:blipFill>
          <a:blip r:embed="rId3">
            <a:extLst>
              <a:ext uri="{28A0092B-C50C-407E-A947-70E740481C1C}">
                <a14:useLocalDpi xmlns:a14="http://schemas.microsoft.com/office/drawing/2010/main" val="0"/>
              </a:ext>
            </a:extLst>
          </a:blip>
          <a:stretch>
            <a:fillRect/>
          </a:stretch>
        </p:blipFill>
        <p:spPr>
          <a:xfrm>
            <a:off x="1775520" y="2636912"/>
            <a:ext cx="7272808" cy="3829794"/>
          </a:xfrm>
          <a:prstGeom prst="rect">
            <a:avLst/>
          </a:prstGeom>
        </p:spPr>
      </p:pic>
    </p:spTree>
    <p:extLst>
      <p:ext uri="{BB962C8B-B14F-4D97-AF65-F5344CB8AC3E}">
        <p14:creationId xmlns:p14="http://schemas.microsoft.com/office/powerpoint/2010/main" val="88826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 – </a:t>
            </a:r>
            <a:r>
              <a:rPr lang="pt-BR" i="1" dirty="0" err="1"/>
              <a:t>Denoiser</a:t>
            </a:r>
            <a:endParaRPr lang="pt-BR" i="1" dirty="0"/>
          </a:p>
        </p:txBody>
      </p:sp>
      <p:sp>
        <p:nvSpPr>
          <p:cNvPr id="3" name="Espaço Reservado para Conteúdo 2"/>
          <p:cNvSpPr>
            <a:spLocks noGrp="1"/>
          </p:cNvSpPr>
          <p:nvPr>
            <p:ph idx="1"/>
          </p:nvPr>
        </p:nvSpPr>
        <p:spPr/>
        <p:txBody>
          <a:bodyPr/>
          <a:lstStyle/>
          <a:p>
            <a:endParaRPr lang="pt-BR" dirty="0"/>
          </a:p>
          <a:p>
            <a:r>
              <a:rPr lang="pt-BR" dirty="0"/>
              <a:t>Integral ao </a:t>
            </a:r>
            <a:r>
              <a:rPr lang="pt-BR" i="1" dirty="0" err="1"/>
              <a:t>ray</a:t>
            </a:r>
            <a:r>
              <a:rPr lang="pt-BR" i="1" dirty="0"/>
              <a:t> </a:t>
            </a:r>
            <a:r>
              <a:rPr lang="pt-BR" i="1" dirty="0" err="1"/>
              <a:t>tracing</a:t>
            </a:r>
            <a:r>
              <a:rPr lang="pt-BR" dirty="0"/>
              <a:t>; </a:t>
            </a:r>
          </a:p>
          <a:p>
            <a:endParaRPr lang="pt-BR" dirty="0"/>
          </a:p>
          <a:p>
            <a:r>
              <a:rPr lang="pt-BR" dirty="0"/>
              <a:t>Limpa a imagem gerada;</a:t>
            </a:r>
          </a:p>
          <a:p>
            <a:endParaRPr lang="pt-BR" dirty="0"/>
          </a:p>
          <a:p>
            <a:r>
              <a:rPr lang="pt-BR" dirty="0"/>
              <a:t>Diversos tipos.</a:t>
            </a:r>
          </a:p>
        </p:txBody>
      </p:sp>
    </p:spTree>
    <p:extLst>
      <p:ext uri="{BB962C8B-B14F-4D97-AF65-F5344CB8AC3E}">
        <p14:creationId xmlns:p14="http://schemas.microsoft.com/office/powerpoint/2010/main" val="314303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sp>
        <p:nvSpPr>
          <p:cNvPr id="3" name="Espaço Reservado para Conteúdo 2"/>
          <p:cNvSpPr>
            <a:spLocks noGrp="1"/>
          </p:cNvSpPr>
          <p:nvPr>
            <p:ph idx="1"/>
          </p:nvPr>
        </p:nvSpPr>
        <p:spPr/>
        <p:txBody>
          <a:bodyPr/>
          <a:lstStyle/>
          <a:p>
            <a:pPr marL="0" indent="0" algn="ctr">
              <a:buNone/>
            </a:pPr>
            <a:r>
              <a:rPr lang="en-US" dirty="0"/>
              <a:t>VISEDU-CG 4.0: </a:t>
            </a:r>
            <a:r>
              <a:rPr lang="en-US" dirty="0" err="1"/>
              <a:t>visualizador</a:t>
            </a:r>
            <a:r>
              <a:rPr lang="en-US" dirty="0"/>
              <a:t> de material </a:t>
            </a:r>
            <a:r>
              <a:rPr lang="en-US" dirty="0" err="1"/>
              <a:t>educacional</a:t>
            </a:r>
            <a:endParaRPr lang="pt-BR" dirty="0"/>
          </a:p>
        </p:txBody>
      </p:sp>
      <p:pic>
        <p:nvPicPr>
          <p:cNvPr id="4" name="Imagem 15">
            <a:extLst>
              <a:ext uri="{FF2B5EF4-FFF2-40B4-BE49-F238E27FC236}">
                <a16:creationId xmlns:a16="http://schemas.microsoft.com/office/drawing/2014/main" id="{A0ED8606-8B3D-4439-AEEB-F0FF52801A53}"/>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2783632" y="2583608"/>
            <a:ext cx="6004892" cy="3573115"/>
          </a:xfrm>
          <a:prstGeom prst="rect">
            <a:avLst/>
          </a:prstGeom>
          <a:noFill/>
          <a:ln>
            <a:noFill/>
          </a:ln>
        </p:spPr>
      </p:pic>
    </p:spTree>
    <p:extLst>
      <p:ext uri="{BB962C8B-B14F-4D97-AF65-F5344CB8AC3E}">
        <p14:creationId xmlns:p14="http://schemas.microsoft.com/office/powerpoint/2010/main" val="1958979546"/>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7559</TotalTime>
  <Words>3560</Words>
  <Application>Microsoft Office PowerPoint</Application>
  <PresentationFormat>Widescreen</PresentationFormat>
  <Paragraphs>313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 New</vt:lpstr>
      <vt:lpstr>Design padrão</vt:lpstr>
      <vt:lpstr>VISEDU LIGHT: visualizador de ray tracing</vt:lpstr>
      <vt:lpstr>Roteiro</vt:lpstr>
      <vt:lpstr>Introdução</vt:lpstr>
      <vt:lpstr>Objetivos</vt:lpstr>
      <vt:lpstr>Objetivos Específicos</vt:lpstr>
      <vt:lpstr>Fundamentação Teórica – Ray Tracing</vt:lpstr>
      <vt:lpstr>Fundamentação Teórica – Path Tracing</vt:lpstr>
      <vt:lpstr>Fundamentação Teórica – Denoiser</vt:lpstr>
      <vt:lpstr>Trabalhos Correlatos</vt:lpstr>
      <vt:lpstr>Trabalhos Correlatos</vt:lpstr>
      <vt:lpstr>Trabalhos Correlatos</vt:lpstr>
      <vt:lpstr>Requisitos</vt:lpstr>
      <vt:lpstr>Requisitos</vt:lpstr>
      <vt:lpstr>Especificação</vt:lpstr>
      <vt:lpstr>Especificação</vt:lpstr>
      <vt:lpstr>Especificação</vt:lpstr>
      <vt:lpstr>Implementação</vt:lpstr>
      <vt:lpstr>Implementação</vt:lpstr>
      <vt:lpstr>Implementação</vt:lpstr>
      <vt:lpstr>Resultados e Discussões</vt:lpstr>
      <vt:lpstr>Conclusões e Sugestões</vt:lpstr>
      <vt:lpstr>Conclusões e Sugestões</vt:lpstr>
      <vt:lpstr>Demonstração</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Seção de Apoio ao Usuário</dc:creator>
  <cp:lastModifiedBy>Daniel Rossato Martini</cp:lastModifiedBy>
  <cp:revision>140</cp:revision>
  <dcterms:created xsi:type="dcterms:W3CDTF">2012-05-08T00:10:24Z</dcterms:created>
  <dcterms:modified xsi:type="dcterms:W3CDTF">2020-07-23T18:15:24Z</dcterms:modified>
</cp:coreProperties>
</file>