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1" r:id="rId8"/>
    <p:sldId id="270" r:id="rId9"/>
    <p:sldId id="262" r:id="rId10"/>
    <p:sldId id="283" r:id="rId11"/>
    <p:sldId id="272" r:id="rId12"/>
    <p:sldId id="263" r:id="rId13"/>
    <p:sldId id="273" r:id="rId14"/>
    <p:sldId id="284" r:id="rId15"/>
    <p:sldId id="274" r:id="rId16"/>
    <p:sldId id="264" r:id="rId17"/>
    <p:sldId id="275" r:id="rId18"/>
    <p:sldId id="285" r:id="rId19"/>
    <p:sldId id="265" r:id="rId20"/>
    <p:sldId id="277" r:id="rId21"/>
    <p:sldId id="276" r:id="rId22"/>
    <p:sldId id="286" r:id="rId23"/>
    <p:sldId id="267" r:id="rId24"/>
    <p:sldId id="278" r:id="rId25"/>
    <p:sldId id="288" r:id="rId26"/>
    <p:sldId id="280" r:id="rId27"/>
    <p:sldId id="281" r:id="rId28"/>
    <p:sldId id="268" r:id="rId29"/>
    <p:sldId id="282" r:id="rId30"/>
    <p:sldId id="287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3CB59-75AD-46E0-83EB-81A7E44221B0}" v="46" dt="2019-06-18T23:18:05.740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3193504"/>
          </a:xfrm>
        </p:spPr>
        <p:txBody>
          <a:bodyPr/>
          <a:lstStyle/>
          <a:p>
            <a:r>
              <a:rPr lang="pt-BR" sz="4000" dirty="0"/>
              <a:t>PROJETO ARL: UMA BIBLIOTECA PARA COMPARTILHAMENTO DE OBJETOS UTILIZANDO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Maicon Santos da Silva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B01580-B7C5-438D-ABE6-4AB0C1EF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4FE8EB7-48E7-4D17-AF3C-FA9152DC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Pokémon GO:</a:t>
            </a:r>
          </a:p>
          <a:p>
            <a:pPr lvl="1"/>
            <a:r>
              <a:rPr lang="pt-BR" sz="2400" dirty="0"/>
              <a:t>Localizar Pokémons espalhados pelo mapa utilizando GPS para identificar e então visualizá-los utilizando realidade aumentada.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15E0F04-A33F-4A5D-B1F0-1A43D0EC76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97" y="3147620"/>
            <a:ext cx="3932094" cy="3665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56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A8A8A0-1630-48A5-8671-00BFF36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14D074-D9E2-45E9-AF9F-71AF6247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Snapchat:</a:t>
            </a:r>
          </a:p>
          <a:p>
            <a:pPr lvl="1"/>
            <a:r>
              <a:rPr lang="pt-BR" sz="2400" dirty="0"/>
              <a:t>Tirar fotos utilizando diversos filtros que utilizam realidade aumentada através de rastreamento de marcadores (rosto do usuário).</a:t>
            </a:r>
          </a:p>
        </p:txBody>
      </p:sp>
      <p:pic>
        <p:nvPicPr>
          <p:cNvPr id="5" name="Imagem 4" descr="Uma imagem contendo no interior, mesa, pequeno, de madeira&#10;&#10;Descrição gerada automaticamente">
            <a:extLst>
              <a:ext uri="{FF2B5EF4-FFF2-40B4-BE49-F238E27FC236}">
                <a16:creationId xmlns:a16="http://schemas.microsoft.com/office/drawing/2014/main" xmlns="" id="{97902E36-F135-4252-BE89-B467C264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04" y="3212976"/>
            <a:ext cx="6300192" cy="35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1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pt-BR" sz="2400" dirty="0"/>
              <a:t>Possuir um repositório na nuvem e uma interface para cadastrar objetos e suas devidas coordenadas; </a:t>
            </a:r>
          </a:p>
          <a:p>
            <a:r>
              <a:rPr lang="pt-BR" sz="2400" dirty="0"/>
              <a:t>Possibilitar vincular objetos do repositório a coordenadas no mapa;</a:t>
            </a:r>
          </a:p>
          <a:p>
            <a:r>
              <a:rPr lang="pt-BR" sz="2400" dirty="0"/>
              <a:t>Permitir detectar objetos cadastrados nas proximidades;</a:t>
            </a:r>
          </a:p>
          <a:p>
            <a:r>
              <a:rPr lang="pt-BR" sz="2400" dirty="0"/>
              <a:t>Permitir que o usuário posso ver os objetos nas proximidades através da câmera usando realidade aumentada.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2AA9E9-F2EE-436E-8F59-4066BBCF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EE76804-A429-45CE-AF59-349E96F6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Ser desenvolvido como uma biblioteca; </a:t>
            </a:r>
          </a:p>
          <a:p>
            <a:r>
              <a:rPr lang="pt-BR" sz="2400" dirty="0"/>
              <a:t>Disponibilizar um projeto demonstração junto a documentação; </a:t>
            </a:r>
          </a:p>
          <a:p>
            <a:r>
              <a:rPr lang="pt-BR" sz="2400" dirty="0"/>
              <a:t>Ser desenvolvido para dispositivos móveis e inicialmente para rodar na plataforma Android.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45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D8CB46-D0A0-4507-93DE-B0FCC6E8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62016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AD8940-9013-43DF-A372-6DEB5AD2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4" y="-243408"/>
            <a:ext cx="8229600" cy="1143000"/>
          </a:xfrm>
        </p:spPr>
        <p:txBody>
          <a:bodyPr/>
          <a:lstStyle/>
          <a:p>
            <a:r>
              <a:rPr lang="pt-BR" sz="4000" dirty="0"/>
              <a:t>Fluxograma de posicionamento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28723C60-4EEA-440B-8A0B-1D6479BB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"/>
          <a:stretch/>
        </p:blipFill>
        <p:spPr>
          <a:xfrm>
            <a:off x="0" y="692696"/>
            <a:ext cx="9144000" cy="60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3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4DA76B69-3DE2-4A9B-9EAD-255E34359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48922"/>
            <a:ext cx="6480720" cy="603171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1A6B6D6E-B2E0-41F9-AA94-F41F2557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8842"/>
            <a:ext cx="8229600" cy="720080"/>
          </a:xfrm>
        </p:spPr>
        <p:txBody>
          <a:bodyPr/>
          <a:lstStyle/>
          <a:p>
            <a:r>
              <a:rPr lang="pt-BR" sz="4000" dirty="0"/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6B813E-3B6A-4BF0-9E4D-3A520C52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31290"/>
          </a:xfrm>
        </p:spPr>
        <p:txBody>
          <a:bodyPr/>
          <a:lstStyle/>
          <a:p>
            <a:r>
              <a:rPr lang="pt-BR" sz="3600" dirty="0"/>
              <a:t>Aplicação e biblioteca (integração)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979E2C65-4B1B-4ECA-8C0B-2918DDB2F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930"/>
            <a:ext cx="9144000" cy="602408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05F611C6-1751-4DFC-B28A-2CAEA134AE2C}"/>
              </a:ext>
            </a:extLst>
          </p:cNvPr>
          <p:cNvSpPr/>
          <p:nvPr/>
        </p:nvSpPr>
        <p:spPr>
          <a:xfrm>
            <a:off x="107504" y="1556792"/>
            <a:ext cx="2592288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ARLWorld(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Button btnInit, IRepository repository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0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2CD1DC-D1C8-4CE7-A536-E9AE2E51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99005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/>
          <a:lstStyle/>
          <a:p>
            <a:r>
              <a:rPr lang="pt-BR" sz="4000" dirty="0"/>
              <a:t>Calibragem inicial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E8F257E9-239E-4507-A798-DA76DFAB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1" y="861624"/>
            <a:ext cx="8332397" cy="5904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funcionais</a:t>
            </a:r>
          </a:p>
          <a:p>
            <a:r>
              <a:rPr lang="pt-BR" dirty="0"/>
              <a:t>Requisitos não funcionais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Análise dos resultados</a:t>
            </a:r>
          </a:p>
          <a:p>
            <a:r>
              <a:rPr lang="pt-BR" dirty="0"/>
              <a:t>Conclusões e </a:t>
            </a:r>
            <a:r>
              <a:rPr lang="pt-BR" dirty="0" smtClean="0"/>
              <a:t>sugestões</a:t>
            </a:r>
          </a:p>
          <a:p>
            <a:r>
              <a:rPr lang="pt-BR" dirty="0" smtClean="0"/>
              <a:t>Apresentação prática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90B9AF-B693-4A0F-86A8-B425D59D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/>
          <a:lstStyle/>
          <a:p>
            <a:r>
              <a:rPr lang="pt-BR" sz="4000" dirty="0"/>
              <a:t>Sensores do dispositivo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C6D51D1-5021-4E87-9693-0C8E9F14D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21"/>
          <a:stretch/>
        </p:blipFill>
        <p:spPr>
          <a:xfrm>
            <a:off x="935596" y="908720"/>
            <a:ext cx="7272808" cy="5872428"/>
          </a:xfrm>
          <a:prstGeom prst="snipRoundRect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66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229CC4-48FA-46CF-80D1-5F729486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pt-BR" sz="4000" dirty="0"/>
              <a:t>Posicionamento de objetos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131D056-8E27-4437-8E67-CC273CE8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5"/>
          <a:stretch/>
        </p:blipFill>
        <p:spPr>
          <a:xfrm>
            <a:off x="97510" y="1772816"/>
            <a:ext cx="8948980" cy="3535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576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40CC64-C8C3-46B7-82EF-630AB0FF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59891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680520"/>
          </a:xfrm>
        </p:spPr>
        <p:txBody>
          <a:bodyPr/>
          <a:lstStyle/>
          <a:p>
            <a:r>
              <a:rPr lang="pt-BR" dirty="0"/>
              <a:t>Correlatos;</a:t>
            </a:r>
          </a:p>
          <a:p>
            <a:r>
              <a:rPr lang="pt-BR" dirty="0"/>
              <a:t>Imprecisão do GPS.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Uma imagem contendo vermelho, tijolo, placa, fogo&#10;&#10;Descrição gerada automaticamente">
            <a:extLst>
              <a:ext uri="{FF2B5EF4-FFF2-40B4-BE49-F238E27FC236}">
                <a16:creationId xmlns:a16="http://schemas.microsoft.com/office/drawing/2014/main" xmlns="" id="{A140EBFA-BBF0-41CC-B763-F59680F6F6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 b="14009"/>
          <a:stretch/>
        </p:blipFill>
        <p:spPr>
          <a:xfrm>
            <a:off x="683568" y="1455692"/>
            <a:ext cx="3571366" cy="4821178"/>
          </a:xfrm>
          <a:prstGeom prst="rect">
            <a:avLst/>
          </a:prstGeom>
        </p:spPr>
      </p:pic>
      <p:pic>
        <p:nvPicPr>
          <p:cNvPr id="7" name="Imagem 6" descr="Uma imagem contendo estrada, rua, luz&#10;&#10;Descrição gerada automaticamente">
            <a:extLst>
              <a:ext uri="{FF2B5EF4-FFF2-40B4-BE49-F238E27FC236}">
                <a16:creationId xmlns:a16="http://schemas.microsoft.com/office/drawing/2014/main" xmlns="" id="{90261510-DF21-4AA9-8B2F-7CD3E48FE8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6" t="31524" r="1636" b="13876"/>
          <a:stretch/>
        </p:blipFill>
        <p:spPr>
          <a:xfrm>
            <a:off x="4572000" y="1455692"/>
            <a:ext cx="4075439" cy="48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B16AFEC-682B-4C0A-AD7E-0928BD6F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0511"/>
            <a:ext cx="8229600" cy="4680520"/>
          </a:xfrm>
        </p:spPr>
        <p:txBody>
          <a:bodyPr/>
          <a:lstStyle/>
          <a:p>
            <a:r>
              <a:rPr lang="pt-BR" dirty="0"/>
              <a:t>Variação com a bússola em grandes distâncias.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xmlns="" id="{91EC89F6-9C42-4CEF-94D2-3CDF110B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5184576" cy="51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1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Uma imagem contendo placa, diferente, mesa, muitos&#10;&#10;Descrição gerada automaticamente">
            <a:extLst>
              <a:ext uri="{FF2B5EF4-FFF2-40B4-BE49-F238E27FC236}">
                <a16:creationId xmlns:a16="http://schemas.microsoft.com/office/drawing/2014/main" xmlns="" id="{4FA0539D-9540-4AA0-B329-7993C518E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" y="548680"/>
            <a:ext cx="899916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CDA297CA-9464-4209-8EDB-8812D3DE6E49}"/>
              </a:ext>
            </a:extLst>
          </p:cNvPr>
          <p:cNvSpPr txBox="1">
            <a:spLocks/>
          </p:cNvSpPr>
          <p:nvPr/>
        </p:nvSpPr>
        <p:spPr bwMode="auto">
          <a:xfrm>
            <a:off x="457200" y="260648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/>
              <a:t>Usabilidade da biblioteca.</a:t>
            </a:r>
          </a:p>
          <a:p>
            <a:endParaRPr lang="pt-BR" kern="0" dirty="0"/>
          </a:p>
          <a:p>
            <a:endParaRPr lang="pt-BR" kern="0" dirty="0"/>
          </a:p>
          <a:p>
            <a:endParaRPr lang="pt-BR" kern="0" dirty="0"/>
          </a:p>
          <a:p>
            <a:endParaRPr lang="pt-BR" kern="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39E56B9-EFCF-4AC3-AD30-56EA3267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256"/>
            <a:ext cx="9144000" cy="5067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51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D993BC69-37E1-4839-9819-2D244E2F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3532"/>
            <a:ext cx="6764320" cy="2974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B1DD150E-B02E-4F69-9821-D209DA15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099181"/>
            <a:ext cx="5400600" cy="3661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00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 alcançados:</a:t>
            </a:r>
          </a:p>
          <a:p>
            <a:pPr lvl="1"/>
            <a:r>
              <a:rPr lang="pt-BR" dirty="0"/>
              <a:t>Importação de objetos;</a:t>
            </a:r>
          </a:p>
          <a:p>
            <a:pPr lvl="1"/>
            <a:r>
              <a:rPr lang="pt-BR" dirty="0"/>
              <a:t>Visualização em realidade aumentada;</a:t>
            </a:r>
          </a:p>
          <a:p>
            <a:pPr lvl="1"/>
            <a:r>
              <a:rPr lang="pt-BR" dirty="0"/>
              <a:t>Compartilhamento entre usuários;</a:t>
            </a:r>
          </a:p>
          <a:p>
            <a:pPr lvl="1"/>
            <a:r>
              <a:rPr lang="pt-BR" dirty="0"/>
              <a:t>Trabalho no formato de biblioteca;</a:t>
            </a:r>
          </a:p>
          <a:p>
            <a:r>
              <a:rPr lang="pt-BR" dirty="0"/>
              <a:t>Objetivos alcançados com algumas falhas:</a:t>
            </a:r>
          </a:p>
          <a:p>
            <a:pPr lvl="1"/>
            <a:r>
              <a:rPr lang="pt-BR" dirty="0"/>
              <a:t>Posicionamento dos objetos (GPS e bússola).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578377-E27C-428E-A0CB-2F123C31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23E2084-1719-4607-9586-18EB30A7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Sugestões para extensão:</a:t>
            </a:r>
          </a:p>
          <a:p>
            <a:pPr lvl="1"/>
            <a:r>
              <a:rPr lang="pt-BR" sz="2400" dirty="0"/>
              <a:t>Importar outros formatos de arquivos;</a:t>
            </a:r>
          </a:p>
          <a:p>
            <a:pPr lvl="1"/>
            <a:r>
              <a:rPr lang="pt-BR" sz="2400" dirty="0"/>
              <a:t>Importar materiais e animações para os modelos;</a:t>
            </a:r>
          </a:p>
          <a:p>
            <a:pPr lvl="1"/>
            <a:r>
              <a:rPr lang="pt-BR" sz="2400" dirty="0"/>
              <a:t>Posicionar os modelos em cena através da câmera;</a:t>
            </a:r>
          </a:p>
          <a:p>
            <a:pPr lvl="1"/>
            <a:r>
              <a:rPr lang="pt-BR" sz="2400" dirty="0"/>
              <a:t>Calibrar a rotação da câmera com o norte de forma periódicas.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9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importação da computação gráfica;</a:t>
            </a:r>
          </a:p>
          <a:p>
            <a:r>
              <a:rPr lang="pt-BR" dirty="0"/>
              <a:t>A popularização da realidade aumentada;</a:t>
            </a:r>
          </a:p>
          <a:p>
            <a:r>
              <a:rPr lang="pt-BR" dirty="0"/>
              <a:t>Aplicação da realidade aumentada;</a:t>
            </a:r>
          </a:p>
          <a:p>
            <a:r>
              <a:rPr lang="pt-BR" dirty="0"/>
              <a:t>O uso da realidade aumentada por desenvolvedores que não possuem conhecimento/vivência com RA.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B41FB2A-7CDD-45F8-B4C8-13E008DD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872208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7527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O objetivo geral deste trabalho é desenvolver uma biblioteca para a criação de aplicativos móveis que permitam o compartilhamento de objetos 3D entre os usuários;</a:t>
            </a:r>
          </a:p>
          <a:p>
            <a:r>
              <a:rPr lang="pt-BR" sz="2400" dirty="0"/>
              <a:t>Objetivos específicos:</a:t>
            </a:r>
          </a:p>
          <a:p>
            <a:pPr lvl="1"/>
            <a:r>
              <a:rPr lang="pt-BR" sz="2000" dirty="0"/>
              <a:t>disponibilizar um processo para importar objetos 3D modelados por programas de terceiros para dentro de um repositório no dispositivo móvel; </a:t>
            </a:r>
          </a:p>
          <a:p>
            <a:pPr lvl="1"/>
            <a:r>
              <a:rPr lang="pt-BR" sz="2000" dirty="0"/>
              <a:t>permitir posicionar os objetos importados usando a câmera e o sistema de GPS; </a:t>
            </a:r>
          </a:p>
          <a:p>
            <a:pPr lvl="1"/>
            <a:r>
              <a:rPr lang="pt-BR" sz="2000" dirty="0"/>
              <a:t>desenvolver uma rotina que analisa coordenadas do GPS e procura por objetos posicionados nas proximidades; </a:t>
            </a:r>
          </a:p>
          <a:p>
            <a:pPr lvl="1"/>
            <a:r>
              <a:rPr lang="pt-BR" sz="2000" dirty="0"/>
              <a:t>permitir visualizar, usando realidade aumentada, os objetos localizados nas proximidades. 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Realidade aumentada</a:t>
            </a:r>
          </a:p>
          <a:p>
            <a:r>
              <a:rPr lang="pt-BR" dirty="0"/>
              <a:t>A realidade aumentada precisa seguir três propriedades: combinar objetos reais e virtuais num ambiente real; rodar interativamente, e em tempo real; e registrar objetos reais e virtuais uns com os outros (AZUMA, 2001).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CBF1C-EC55-4433-9374-4009D84B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27E9B9D-E7AA-402D-A654-4C68825C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Sistema de localização global (GPS)</a:t>
            </a:r>
          </a:p>
          <a:p>
            <a:r>
              <a:rPr lang="pt-BR" sz="2400" dirty="0"/>
              <a:t>Funciona com um conjunto de três satélites;</a:t>
            </a:r>
          </a:p>
          <a:p>
            <a:r>
              <a:rPr lang="pt-BR" sz="2400" dirty="0"/>
              <a:t>Sinais de rádio e cálculo da distância através de triangulação.</a:t>
            </a:r>
          </a:p>
        </p:txBody>
      </p:sp>
    </p:spTree>
    <p:extLst>
      <p:ext uri="{BB962C8B-B14F-4D97-AF65-F5344CB8AC3E}">
        <p14:creationId xmlns:p14="http://schemas.microsoft.com/office/powerpoint/2010/main" val="100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DC3138-177C-4DDD-A849-4274F8AA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F396CC4-45F3-4EA7-8BAE-A6CDD4F7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5328592" cy="47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8236F9-7337-4538-A42F-DC4F276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B6E07C4-8B06-4A7B-B3E6-E525EB5A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i="1" dirty="0" err="1"/>
              <a:t>Object</a:t>
            </a:r>
            <a:r>
              <a:rPr lang="pt-BR" b="1" i="1" dirty="0"/>
              <a:t> File Format </a:t>
            </a:r>
            <a:r>
              <a:rPr lang="pt-BR" b="1" dirty="0"/>
              <a:t>(wavefront obj)</a:t>
            </a:r>
          </a:p>
          <a:p>
            <a:r>
              <a:rPr lang="pt-BR" sz="2400" dirty="0"/>
              <a:t>Os formato consiste em linhas, onde cada uma possui uma chave e vários valores;</a:t>
            </a:r>
          </a:p>
          <a:p>
            <a:r>
              <a:rPr lang="pt-BR" sz="2400" dirty="0"/>
              <a:t>Armazenamento de cores.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0090042-460B-456B-A738-A188598C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66"/>
          <a:stretch/>
        </p:blipFill>
        <p:spPr>
          <a:xfrm>
            <a:off x="2681790" y="3402615"/>
            <a:ext cx="3780420" cy="33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Augment:</a:t>
            </a:r>
          </a:p>
          <a:p>
            <a:pPr lvl="1"/>
            <a:r>
              <a:rPr lang="pt-BR" sz="2400" dirty="0"/>
              <a:t>Permitir que o usuário importe modelos 3D personalizados e o posicione em cena para visualização com realidade aumentada.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A861568-D9EC-4111-8104-DBCC41046F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336704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429</Words>
  <Application>Microsoft Office PowerPoint</Application>
  <PresentationFormat>Apresentação na tela (4:3)</PresentationFormat>
  <Paragraphs>97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Design padrão</vt:lpstr>
      <vt:lpstr>PROJETO ARL: UMA BIBLIOTECA PARA COMPARTILHAMENTO DE OBJETOS UTILIZANDO REALIDADE AUMENTADA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Trabalhos Correlatos</vt:lpstr>
      <vt:lpstr>Requisitos funcionais</vt:lpstr>
      <vt:lpstr>Requisitos não funcionais</vt:lpstr>
      <vt:lpstr>Especificação</vt:lpstr>
      <vt:lpstr>Fluxograma de posicionamento</vt:lpstr>
      <vt:lpstr>Visão geral</vt:lpstr>
      <vt:lpstr>Aplicação e biblioteca (integração)</vt:lpstr>
      <vt:lpstr>Implementação</vt:lpstr>
      <vt:lpstr>Calibragem inicial</vt:lpstr>
      <vt:lpstr>Sensores do dispositivo</vt:lpstr>
      <vt:lpstr>Posicionamento de objetos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  <vt:lpstr>Apresentação prática</vt:lpstr>
    </vt:vector>
  </TitlesOfParts>
  <Company>FURB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Maicon Santos da Silva</cp:lastModifiedBy>
  <cp:revision>124</cp:revision>
  <dcterms:created xsi:type="dcterms:W3CDTF">2012-05-08T00:10:24Z</dcterms:created>
  <dcterms:modified xsi:type="dcterms:W3CDTF">2019-12-11T21:04:18Z</dcterms:modified>
</cp:coreProperties>
</file>