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9" r:id="rId7"/>
    <p:sldId id="289" r:id="rId8"/>
    <p:sldId id="297" r:id="rId9"/>
    <p:sldId id="271" r:id="rId10"/>
    <p:sldId id="272" r:id="rId11"/>
    <p:sldId id="279" r:id="rId12"/>
    <p:sldId id="282" r:id="rId13"/>
    <p:sldId id="301" r:id="rId14"/>
    <p:sldId id="300" r:id="rId15"/>
    <p:sldId id="299" r:id="rId16"/>
    <p:sldId id="298" r:id="rId17"/>
    <p:sldId id="288" r:id="rId18"/>
    <p:sldId id="262" r:id="rId19"/>
    <p:sldId id="283" r:id="rId20"/>
    <p:sldId id="290" r:id="rId21"/>
    <p:sldId id="263" r:id="rId22"/>
    <p:sldId id="286" r:id="rId23"/>
    <p:sldId id="302" r:id="rId24"/>
    <p:sldId id="303" r:id="rId25"/>
    <p:sldId id="304" r:id="rId26"/>
    <p:sldId id="305" r:id="rId27"/>
    <p:sldId id="287" r:id="rId28"/>
    <p:sldId id="291" r:id="rId29"/>
    <p:sldId id="292" r:id="rId30"/>
    <p:sldId id="265" r:id="rId31"/>
    <p:sldId id="307" r:id="rId32"/>
    <p:sldId id="293" r:id="rId33"/>
    <p:sldId id="267" r:id="rId34"/>
    <p:sldId id="295" r:id="rId35"/>
    <p:sldId id="306" r:id="rId36"/>
    <p:sldId id="308" r:id="rId37"/>
    <p:sldId id="268" r:id="rId38"/>
    <p:sldId id="296" r:id="rId3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>
      <p:cViewPr varScale="1">
        <p:scale>
          <a:sx n="68" d="100"/>
          <a:sy n="68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apobianco Lopes" userId="e2602793-81ee-4f40-ac4e-f7a7f9d1e175" providerId="ADAL" clId="{7F704396-5C0A-4773-8443-574AD5DF6845}"/>
    <pc:docChg chg="modSld">
      <pc:chgData name="Mauricio Capobianco Lopes" userId="e2602793-81ee-4f40-ac4e-f7a7f9d1e175" providerId="ADAL" clId="{7F704396-5C0A-4773-8443-574AD5DF6845}" dt="2020-02-27T15:12:44.677" v="4" actId="20577"/>
      <pc:docMkLst>
        <pc:docMk/>
      </pc:docMkLst>
      <pc:sldChg chg="modSp">
        <pc:chgData name="Mauricio Capobianco Lopes" userId="e2602793-81ee-4f40-ac4e-f7a7f9d1e175" providerId="ADAL" clId="{7F704396-5C0A-4773-8443-574AD5DF6845}" dt="2020-02-27T15:12:35.257" v="1" actId="20577"/>
        <pc:sldMkLst>
          <pc:docMk/>
          <pc:sldMk cId="2489010789" sldId="261"/>
        </pc:sldMkLst>
        <pc:spChg chg="mod">
          <ac:chgData name="Mauricio Capobianco Lopes" userId="e2602793-81ee-4f40-ac4e-f7a7f9d1e175" providerId="ADAL" clId="{7F704396-5C0A-4773-8443-574AD5DF6845}" dt="2020-02-27T15:12:35.257" v="1" actId="20577"/>
          <ac:spMkLst>
            <pc:docMk/>
            <pc:sldMk cId="2489010789" sldId="261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7F704396-5C0A-4773-8443-574AD5DF6845}" dt="2020-02-27T15:12:44.677" v="4" actId="20577"/>
        <pc:sldMkLst>
          <pc:docMk/>
          <pc:sldMk cId="1958979546" sldId="262"/>
        </pc:sldMkLst>
        <pc:spChg chg="mod">
          <ac:chgData name="Mauricio Capobianco Lopes" userId="e2602793-81ee-4f40-ac4e-f7a7f9d1e175" providerId="ADAL" clId="{7F704396-5C0A-4773-8443-574AD5DF6845}" dt="2020-02-27T15:12:44.677" v="4" actId="20577"/>
          <ac:spMkLst>
            <pc:docMk/>
            <pc:sldMk cId="1958979546" sldId="262"/>
            <ac:spMk id="3" creationId="{00000000-0000-0000-0000-000000000000}"/>
          </ac:spMkLst>
        </pc:spChg>
      </pc:sldChg>
    </pc:docChg>
  </pc:docChgLst>
  <pc:docChgLst>
    <pc:chgData name="Mauricio Capobianco Lopes" userId="e2602793-81ee-4f40-ac4e-f7a7f9d1e175" providerId="ADAL" clId="{5E4B7503-6885-43C1-8A95-77DFDBD689BD}"/>
    <pc:docChg chg="custSel modSld">
      <pc:chgData name="Mauricio Capobianco Lopes" userId="e2602793-81ee-4f40-ac4e-f7a7f9d1e175" providerId="ADAL" clId="{5E4B7503-6885-43C1-8A95-77DFDBD689BD}" dt="2019-11-21T21:38:28.451" v="70" actId="20577"/>
      <pc:docMkLst>
        <pc:docMk/>
      </pc:docMkLst>
      <pc:sldChg chg="modSp">
        <pc:chgData name="Mauricio Capobianco Lopes" userId="e2602793-81ee-4f40-ac4e-f7a7f9d1e175" providerId="ADAL" clId="{5E4B7503-6885-43C1-8A95-77DFDBD689BD}" dt="2019-11-21T21:38:28.451" v="70" actId="20577"/>
        <pc:sldMkLst>
          <pc:docMk/>
          <pc:sldMk cId="2007070856" sldId="264"/>
        </pc:sldMkLst>
        <pc:spChg chg="mod">
          <ac:chgData name="Mauricio Capobianco Lopes" userId="e2602793-81ee-4f40-ac4e-f7a7f9d1e175" providerId="ADAL" clId="{5E4B7503-6885-43C1-8A95-77DFDBD689BD}" dt="2019-11-21T21:38:28.451" v="70" actId="20577"/>
          <ac:spMkLst>
            <pc:docMk/>
            <pc:sldMk cId="2007070856" sldId="264"/>
            <ac:spMk id="3" creationId="{00000000-0000-0000-0000-000000000000}"/>
          </ac:spMkLst>
        </pc:spChg>
      </pc:sldChg>
    </pc:docChg>
  </pc:docChgLst>
  <pc:docChgLst>
    <pc:chgData name="Mauricio Capobianco Lopes" userId="e2602793-81ee-4f40-ac4e-f7a7f9d1e175" providerId="ADAL" clId="{8F23CB59-75AD-46E0-83EB-81A7E44221B0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3665D-8DE5-4DF4-83F2-2DA2F72D9919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0F8E6-BF75-4017-B285-92F12E8F5A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603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0F8E6-BF75-4017-B285-92F12E8F5A9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35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908720"/>
            <a:ext cx="8352928" cy="2381250"/>
          </a:xfrm>
        </p:spPr>
        <p:txBody>
          <a:bodyPr/>
          <a:lstStyle/>
          <a:p>
            <a:r>
              <a:rPr lang="pt-BR" cap="small" dirty="0">
                <a:effectLst/>
              </a:rPr>
              <a:t>VISEDU-CG 5.0 VISUALIZADOR DE MATERIAL EDUCACIONAL</a:t>
            </a:r>
            <a:br>
              <a:rPr lang="pt-BR" cap="all" dirty="0">
                <a:effectLst/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5596" y="3568031"/>
            <a:ext cx="6872808" cy="1752600"/>
          </a:xfrm>
        </p:spPr>
        <p:txBody>
          <a:bodyPr>
            <a:normAutofit/>
          </a:bodyPr>
          <a:lstStyle/>
          <a:p>
            <a:r>
              <a:rPr lang="pt-BR" dirty="0"/>
              <a:t>Aluno: Peterson Boni Buttenberg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Render texture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Textura especial atualizada em tempo real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Pode ser usado em um </a:t>
            </a:r>
            <a:r>
              <a:rPr lang="pt-BR" sz="2400" dirty="0" err="1"/>
              <a:t>Raw</a:t>
            </a:r>
            <a:r>
              <a:rPr lang="pt-BR" sz="2400" dirty="0"/>
              <a:t> </a:t>
            </a:r>
            <a:r>
              <a:rPr lang="pt-BR" sz="2400" dirty="0" err="1"/>
              <a:t>Image</a:t>
            </a:r>
            <a:endParaRPr lang="pt-BR" sz="2400" dirty="0"/>
          </a:p>
          <a:p>
            <a:pPr lvl="1">
              <a:spcBef>
                <a:spcPts val="0"/>
              </a:spcBef>
            </a:pPr>
            <a:r>
              <a:rPr lang="pt-BR" sz="2400" dirty="0"/>
              <a:t>Vincular à propriedade Texture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2769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Render texture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Textura especial atualizada em tempo real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Pode ser usado em um </a:t>
            </a:r>
            <a:r>
              <a:rPr lang="pt-BR" sz="2400" dirty="0" err="1"/>
              <a:t>Raw</a:t>
            </a:r>
            <a:r>
              <a:rPr lang="pt-BR" sz="2400" dirty="0"/>
              <a:t> </a:t>
            </a:r>
            <a:r>
              <a:rPr lang="pt-BR" sz="2400" dirty="0" err="1"/>
              <a:t>Image</a:t>
            </a:r>
            <a:endParaRPr lang="pt-BR" sz="2400" dirty="0"/>
          </a:p>
          <a:p>
            <a:pPr lvl="1">
              <a:spcBef>
                <a:spcPts val="0"/>
              </a:spcBef>
            </a:pPr>
            <a:r>
              <a:rPr lang="pt-BR" sz="2400" dirty="0"/>
              <a:t>Vincular à propriedade Texture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DBC6FD-84F0-48ED-96F4-8A884AD791E5}"/>
              </a:ext>
            </a:extLst>
          </p:cNvPr>
          <p:cNvSpPr/>
          <p:nvPr/>
        </p:nvSpPr>
        <p:spPr>
          <a:xfrm>
            <a:off x="2987824" y="3573016"/>
            <a:ext cx="2546746" cy="78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RenderTexture</a:t>
            </a:r>
            <a:endParaRPr lang="pt-BR" sz="20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CCD3EF0-C7AF-4FD2-A5C5-8F9B412A9907}"/>
              </a:ext>
            </a:extLst>
          </p:cNvPr>
          <p:cNvSpPr/>
          <p:nvPr/>
        </p:nvSpPr>
        <p:spPr>
          <a:xfrm>
            <a:off x="971600" y="5224596"/>
            <a:ext cx="2546746" cy="9498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Texture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98A06D-F7A0-478D-9831-A828B0329026}"/>
              </a:ext>
            </a:extLst>
          </p:cNvPr>
          <p:cNvSpPr/>
          <p:nvPr/>
        </p:nvSpPr>
        <p:spPr>
          <a:xfrm>
            <a:off x="5220071" y="5224596"/>
            <a:ext cx="2546746" cy="9498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Target texture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E055230-496A-422B-A63A-D24FDABE4E7E}"/>
              </a:ext>
            </a:extLst>
          </p:cNvPr>
          <p:cNvSpPr txBox="1"/>
          <p:nvPr/>
        </p:nvSpPr>
        <p:spPr>
          <a:xfrm>
            <a:off x="5990742" y="483695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Câmera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67E86F-8FB7-489C-BD16-C0500AC3622C}"/>
              </a:ext>
            </a:extLst>
          </p:cNvPr>
          <p:cNvSpPr txBox="1"/>
          <p:nvPr/>
        </p:nvSpPr>
        <p:spPr>
          <a:xfrm>
            <a:off x="1569147" y="482847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Raw</a:t>
            </a:r>
            <a:r>
              <a:rPr lang="pt-BR" dirty="0"/>
              <a:t> </a:t>
            </a:r>
            <a:r>
              <a:rPr lang="pt-BR" dirty="0" err="1"/>
              <a:t>Image</a:t>
            </a:r>
            <a:endParaRPr lang="pt-BR" dirty="0"/>
          </a:p>
        </p:txBody>
      </p:sp>
      <p:sp>
        <p:nvSpPr>
          <p:cNvPr id="9" name="Seta: Curva para a Direita 8">
            <a:extLst>
              <a:ext uri="{FF2B5EF4-FFF2-40B4-BE49-F238E27FC236}">
                <a16:creationId xmlns:a16="http://schemas.microsoft.com/office/drawing/2014/main" id="{8407FFA0-27B1-4288-B0F6-C59FAD19F7EE}"/>
              </a:ext>
            </a:extLst>
          </p:cNvPr>
          <p:cNvSpPr/>
          <p:nvPr/>
        </p:nvSpPr>
        <p:spPr>
          <a:xfrm rot="2083393">
            <a:off x="791034" y="2819722"/>
            <a:ext cx="1629383" cy="3158553"/>
          </a:xfrm>
          <a:prstGeom prst="curvedRightArrow">
            <a:avLst>
              <a:gd name="adj1" fmla="val 27446"/>
              <a:gd name="adj2" fmla="val 51213"/>
              <a:gd name="adj3" fmla="val 37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: Curva para a Esquerda 10">
            <a:extLst>
              <a:ext uri="{FF2B5EF4-FFF2-40B4-BE49-F238E27FC236}">
                <a16:creationId xmlns:a16="http://schemas.microsoft.com/office/drawing/2014/main" id="{4CC5FB8B-98DA-4505-ADB3-803513E5C10B}"/>
              </a:ext>
            </a:extLst>
          </p:cNvPr>
          <p:cNvSpPr/>
          <p:nvPr/>
        </p:nvSpPr>
        <p:spPr>
          <a:xfrm rot="18533276">
            <a:off x="6014877" y="2457867"/>
            <a:ext cx="1643665" cy="33489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9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4608512" cy="4680520"/>
          </a:xfrm>
        </p:spPr>
        <p:txBody>
          <a:bodyPr>
            <a:normAutofit/>
          </a:bodyPr>
          <a:lstStyle/>
          <a:p>
            <a:r>
              <a:rPr lang="pt-BR" dirty="0"/>
              <a:t>Iluminação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Semelhante ao mundo real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Emitem sombras</a:t>
            </a:r>
            <a:endParaRPr lang="pt-BR" dirty="0"/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0702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4608512" cy="4680520"/>
          </a:xfrm>
        </p:spPr>
        <p:txBody>
          <a:bodyPr>
            <a:normAutofit/>
          </a:bodyPr>
          <a:lstStyle/>
          <a:p>
            <a:r>
              <a:rPr lang="pt-BR" dirty="0"/>
              <a:t>Iluminação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Semelhante ao mundo real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Emitem sombras</a:t>
            </a:r>
            <a:endParaRPr lang="pt-BR" dirty="0"/>
          </a:p>
          <a:p>
            <a:pPr marL="0" indent="0">
              <a:buNone/>
            </a:pPr>
            <a:endParaRPr lang="pt-BR" sz="2800" dirty="0"/>
          </a:p>
          <a:p>
            <a:r>
              <a:rPr lang="pt-BR" dirty="0"/>
              <a:t>Tipos de iluminação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Point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03845C-E473-4C11-A42B-9F215BE6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008" y="2492896"/>
            <a:ext cx="3380456" cy="271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8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4608512" cy="4680520"/>
          </a:xfrm>
        </p:spPr>
        <p:txBody>
          <a:bodyPr>
            <a:normAutofit/>
          </a:bodyPr>
          <a:lstStyle/>
          <a:p>
            <a:r>
              <a:rPr lang="pt-BR" dirty="0"/>
              <a:t>Iluminação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Semelhante ao mundo real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Emitem sombras</a:t>
            </a:r>
            <a:endParaRPr lang="pt-BR" dirty="0"/>
          </a:p>
          <a:p>
            <a:pPr marL="0" indent="0">
              <a:buNone/>
            </a:pPr>
            <a:endParaRPr lang="pt-BR" sz="2800" dirty="0"/>
          </a:p>
          <a:p>
            <a:r>
              <a:rPr lang="pt-BR" dirty="0"/>
              <a:t>Tipos de iluminação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Point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Spot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2A79B9-2440-46EE-9672-CCAD784AC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469" y="2348880"/>
            <a:ext cx="3687995" cy="295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67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4608512" cy="4680520"/>
          </a:xfrm>
        </p:spPr>
        <p:txBody>
          <a:bodyPr>
            <a:normAutofit/>
          </a:bodyPr>
          <a:lstStyle/>
          <a:p>
            <a:r>
              <a:rPr lang="pt-BR" dirty="0"/>
              <a:t>Iluminação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Semelhante ao mundo real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Emitem sombras</a:t>
            </a:r>
            <a:endParaRPr lang="pt-BR" dirty="0"/>
          </a:p>
          <a:p>
            <a:pPr marL="0" indent="0">
              <a:buNone/>
            </a:pPr>
            <a:endParaRPr lang="pt-BR" sz="2800" dirty="0"/>
          </a:p>
          <a:p>
            <a:r>
              <a:rPr lang="pt-BR" dirty="0"/>
              <a:t>Tipos de iluminação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Point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Spot</a:t>
            </a:r>
          </a:p>
          <a:p>
            <a:pPr lvl="1">
              <a:spcBef>
                <a:spcPts val="0"/>
              </a:spcBef>
            </a:pPr>
            <a:r>
              <a:rPr lang="pt-BR" sz="2400" dirty="0" err="1"/>
              <a:t>Directional</a:t>
            </a:r>
            <a:endParaRPr lang="pt-BR" sz="2400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25B97F8-42AC-4645-B917-D04DE6DD3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708920"/>
            <a:ext cx="3384376" cy="30299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695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4608512" cy="4680520"/>
          </a:xfrm>
        </p:spPr>
        <p:txBody>
          <a:bodyPr>
            <a:normAutofit/>
          </a:bodyPr>
          <a:lstStyle/>
          <a:p>
            <a:r>
              <a:rPr lang="pt-BR" dirty="0"/>
              <a:t>Iluminação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Semelhante ao mundo real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Emitem sombras</a:t>
            </a:r>
            <a:endParaRPr lang="pt-BR" dirty="0"/>
          </a:p>
          <a:p>
            <a:pPr marL="0" indent="0">
              <a:buNone/>
            </a:pPr>
            <a:endParaRPr lang="pt-BR" sz="2800" dirty="0"/>
          </a:p>
          <a:p>
            <a:r>
              <a:rPr lang="pt-BR" dirty="0"/>
              <a:t>Tipos de iluminação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Point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Spot</a:t>
            </a:r>
          </a:p>
          <a:p>
            <a:pPr lvl="1">
              <a:spcBef>
                <a:spcPts val="0"/>
              </a:spcBef>
            </a:pPr>
            <a:r>
              <a:rPr lang="pt-BR" sz="2400" dirty="0" err="1"/>
              <a:t>Directional</a:t>
            </a:r>
            <a:endParaRPr lang="pt-BR" sz="2400" dirty="0"/>
          </a:p>
          <a:p>
            <a:pPr lvl="1">
              <a:spcBef>
                <a:spcPts val="0"/>
              </a:spcBef>
            </a:pPr>
            <a:r>
              <a:rPr lang="pt-BR" sz="2400" dirty="0" err="1"/>
              <a:t>Area</a:t>
            </a:r>
            <a:endParaRPr lang="pt-BR" sz="24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405FA4-22F5-4662-9BAC-82D5AB7F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595770"/>
            <a:ext cx="4212301" cy="287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30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Câmera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Visão do espaço de cena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Principais propriedades</a:t>
            </a:r>
          </a:p>
          <a:p>
            <a:pPr lvl="2">
              <a:spcBef>
                <a:spcPts val="0"/>
              </a:spcBef>
            </a:pPr>
            <a:r>
              <a:rPr lang="pt-BR" sz="2000" dirty="0" err="1"/>
              <a:t>Near</a:t>
            </a:r>
            <a:endParaRPr lang="pt-BR" sz="2000" dirty="0"/>
          </a:p>
          <a:p>
            <a:pPr lvl="2">
              <a:spcBef>
                <a:spcPts val="0"/>
              </a:spcBef>
            </a:pPr>
            <a:r>
              <a:rPr lang="pt-BR" sz="2000" dirty="0" err="1"/>
              <a:t>Far</a:t>
            </a:r>
            <a:endParaRPr lang="pt-BR" sz="2000" dirty="0"/>
          </a:p>
          <a:p>
            <a:pPr lvl="2">
              <a:spcBef>
                <a:spcPts val="0"/>
              </a:spcBef>
            </a:pPr>
            <a:r>
              <a:rPr lang="pt-BR" sz="2000" dirty="0"/>
              <a:t>FOV (Field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View</a:t>
            </a:r>
            <a:r>
              <a:rPr lang="pt-BR" sz="2000" dirty="0"/>
              <a:t>)</a:t>
            </a:r>
            <a:endParaRPr lang="pt-BR" sz="2400" dirty="0"/>
          </a:p>
          <a:p>
            <a:pPr lvl="1">
              <a:spcBef>
                <a:spcPts val="0"/>
              </a:spcBef>
            </a:pPr>
            <a:r>
              <a:rPr lang="pt-BR" sz="2400" dirty="0"/>
              <a:t>Câmera em perspectiva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Câmera em ortográfica</a:t>
            </a:r>
          </a:p>
          <a:p>
            <a:pPr lvl="1">
              <a:spcBef>
                <a:spcPts val="0"/>
              </a:spcBef>
            </a:pPr>
            <a:endParaRPr lang="pt-BR" sz="2400" dirty="0"/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1686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Versão Anterior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VisEdu</a:t>
            </a:r>
            <a:r>
              <a:rPr lang="pt-BR" dirty="0"/>
              <a:t>-CG 4.0</a:t>
            </a:r>
          </a:p>
          <a:p>
            <a:pPr marL="0" indent="0">
              <a:buNone/>
            </a:pPr>
            <a:r>
              <a:rPr lang="pt-BR" sz="1400" dirty="0"/>
              <a:t>         (KOEHLER, 2015)</a:t>
            </a:r>
          </a:p>
          <a:p>
            <a:pPr lvl="1"/>
            <a:r>
              <a:rPr lang="pt-BR" dirty="0"/>
              <a:t>Sistema atualmente utilizado em sala</a:t>
            </a:r>
          </a:p>
          <a:p>
            <a:pPr lvl="1"/>
            <a:r>
              <a:rPr lang="pt-BR" dirty="0"/>
              <a:t>Ensinar conceitos básicos de computação gráfica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AduboGL</a:t>
            </a:r>
            <a:endParaRPr lang="pt-BR" dirty="0"/>
          </a:p>
          <a:p>
            <a:pPr marL="0" indent="0">
              <a:buNone/>
            </a:pPr>
            <a:r>
              <a:rPr lang="pt-BR" sz="1400" dirty="0"/>
              <a:t>       (ARAÚJO, 2012)</a:t>
            </a:r>
          </a:p>
          <a:p>
            <a:pPr lvl="1"/>
            <a:r>
              <a:rPr lang="pt-BR" dirty="0"/>
              <a:t>Desktop</a:t>
            </a:r>
          </a:p>
          <a:p>
            <a:r>
              <a:rPr lang="pt-BR" dirty="0" err="1"/>
              <a:t>AduboGL</a:t>
            </a:r>
            <a:r>
              <a:rPr lang="pt-BR" dirty="0"/>
              <a:t> 2.0</a:t>
            </a:r>
          </a:p>
          <a:p>
            <a:pPr marL="0" indent="0">
              <a:buNone/>
            </a:pPr>
            <a:r>
              <a:rPr lang="pt-BR" sz="1400" dirty="0"/>
              <a:t>       (SCHRAMM, 2012)</a:t>
            </a:r>
          </a:p>
          <a:p>
            <a:pPr lvl="1"/>
            <a:r>
              <a:rPr lang="pt-BR" dirty="0"/>
              <a:t>iPad</a:t>
            </a:r>
          </a:p>
          <a:p>
            <a:r>
              <a:rPr lang="pt-BR" dirty="0" err="1"/>
              <a:t>VisEdu</a:t>
            </a:r>
            <a:r>
              <a:rPr lang="pt-BR" dirty="0"/>
              <a:t>-CG  </a:t>
            </a:r>
          </a:p>
          <a:p>
            <a:pPr marL="0" indent="0">
              <a:buNone/>
            </a:pPr>
            <a:r>
              <a:rPr lang="pt-BR" sz="1400" dirty="0"/>
              <a:t>       (MONTIBELER, 2014)</a:t>
            </a:r>
          </a:p>
          <a:p>
            <a:r>
              <a:rPr lang="pt-BR" dirty="0" err="1"/>
              <a:t>VisEdu</a:t>
            </a:r>
            <a:r>
              <a:rPr lang="pt-BR" dirty="0"/>
              <a:t>-CG 3.0</a:t>
            </a:r>
          </a:p>
          <a:p>
            <a:pPr marL="0" indent="0">
              <a:buNone/>
            </a:pPr>
            <a:r>
              <a:rPr lang="pt-BR" sz="1500" dirty="0"/>
              <a:t>       (NUNES, 2014)</a:t>
            </a:r>
            <a:endParaRPr lang="pt-BR" dirty="0"/>
          </a:p>
          <a:p>
            <a:pPr lvl="1"/>
            <a:r>
              <a:rPr lang="pt-BR" dirty="0"/>
              <a:t>Web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361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Versão anterior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Requisitos</a:t>
            </a:r>
          </a:p>
          <a:p>
            <a:r>
              <a:rPr lang="pt-BR" dirty="0"/>
              <a:t>Visão geral/Implementação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Conclusões</a:t>
            </a:r>
          </a:p>
          <a:p>
            <a:r>
              <a:rPr lang="pt-BR" dirty="0"/>
              <a:t>Sugestões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76A69CF-86AF-481D-828B-9FFFFA839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547923"/>
              </p:ext>
            </p:extLst>
          </p:nvPr>
        </p:nvGraphicFramePr>
        <p:xfrm>
          <a:off x="323528" y="1412875"/>
          <a:ext cx="8363272" cy="421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713908147"/>
                    </a:ext>
                  </a:extLst>
                </a:gridCol>
                <a:gridCol w="1358119">
                  <a:extLst>
                    <a:ext uri="{9D8B030D-6E8A-4147-A177-3AD203B41FA5}">
                      <a16:colId xmlns:a16="http://schemas.microsoft.com/office/drawing/2014/main" val="1523690491"/>
                    </a:ext>
                  </a:extLst>
                </a:gridCol>
                <a:gridCol w="1683085">
                  <a:extLst>
                    <a:ext uri="{9D8B030D-6E8A-4147-A177-3AD203B41FA5}">
                      <a16:colId xmlns:a16="http://schemas.microsoft.com/office/drawing/2014/main" val="2952548981"/>
                    </a:ext>
                  </a:extLst>
                </a:gridCol>
                <a:gridCol w="1536730">
                  <a:extLst>
                    <a:ext uri="{9D8B030D-6E8A-4147-A177-3AD203B41FA5}">
                      <a16:colId xmlns:a16="http://schemas.microsoft.com/office/drawing/2014/main" val="1223370892"/>
                    </a:ext>
                  </a:extLst>
                </a:gridCol>
                <a:gridCol w="1913130">
                  <a:extLst>
                    <a:ext uri="{9D8B030D-6E8A-4147-A177-3AD203B41FA5}">
                      <a16:colId xmlns:a16="http://schemas.microsoft.com/office/drawing/2014/main" val="29853368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Trabalhos / Características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AduboGL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(ARAÚJO, 2012)</a:t>
                      </a: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AduboGL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 2.0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(SCHRAMM, 2012)</a:t>
                      </a:r>
                    </a:p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VisEdu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-CG 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(MONTIBELER, 2014)</a:t>
                      </a: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VisEdu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-CG 3.0 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(NUNES, 2014)</a:t>
                      </a: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86682"/>
                  </a:ext>
                </a:extLst>
              </a:tr>
              <a:tr h="650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Transformações geométricas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+mj-lt"/>
                        </a:rPr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+mj-lt"/>
                        </a:rPr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+mj-lt"/>
                        </a:rPr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</a:p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5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Programação visual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+mj-lt"/>
                        </a:rPr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+mj-lt"/>
                        </a:rPr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+mj-lt"/>
                        </a:rPr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</a:p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89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 de visualização 3D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Sim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+mj-lt"/>
                        </a:rPr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</a:p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</a:p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6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Visão de câmera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+mj-lt"/>
                        </a:rPr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</a:p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</a:p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1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Trabalha on-line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+mj-lt"/>
                        </a:rPr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+mj-lt"/>
                        </a:rPr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</a:p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</a:p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26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023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DAD1350-AB47-4B91-BC71-D70138A7CFE9}"/>
              </a:ext>
            </a:extLst>
          </p:cNvPr>
          <p:cNvSpPr txBox="1">
            <a:spLocks/>
          </p:cNvSpPr>
          <p:nvPr/>
        </p:nvSpPr>
        <p:spPr bwMode="auto">
          <a:xfrm>
            <a:off x="611560" y="1556792"/>
            <a:ext cx="82296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b="1" kern="0" dirty="0"/>
              <a:t>Requisitos funcionais:</a:t>
            </a:r>
          </a:p>
          <a:p>
            <a:pPr lvl="1" algn="just">
              <a:lnSpc>
                <a:spcPct val="120000"/>
              </a:lnSpc>
            </a:pPr>
            <a:r>
              <a:rPr lang="pt-BR" sz="2000" b="1" kern="0" dirty="0"/>
              <a:t>RF01</a:t>
            </a:r>
            <a:r>
              <a:rPr lang="pt-BR" sz="2000" kern="0" dirty="0"/>
              <a:t>: Permitir a escolha entre trabalhar em um espaço bidimensional ou tridimensional</a:t>
            </a:r>
          </a:p>
          <a:p>
            <a:pPr lvl="1" algn="just">
              <a:lnSpc>
                <a:spcPct val="120000"/>
              </a:lnSpc>
            </a:pPr>
            <a:r>
              <a:rPr lang="pt-BR" sz="2000" b="1" kern="0" dirty="0"/>
              <a:t>RF02</a:t>
            </a:r>
            <a:r>
              <a:rPr lang="pt-BR" sz="2000" kern="0" dirty="0"/>
              <a:t>: Desenhar componentes do tipo cubo</a:t>
            </a:r>
          </a:p>
          <a:p>
            <a:pPr lvl="1" algn="just">
              <a:lnSpc>
                <a:spcPct val="120000"/>
              </a:lnSpc>
              <a:spcBef>
                <a:spcPts val="1200"/>
              </a:spcBef>
            </a:pPr>
            <a:r>
              <a:rPr lang="pt-BR" sz="2000" b="1" kern="0" dirty="0"/>
              <a:t>RF03</a:t>
            </a:r>
            <a:r>
              <a:rPr lang="pt-BR" sz="2000" kern="0" dirty="0"/>
              <a:t>: Disponibilizar um tutorial de ajuda inicial ao usuário</a:t>
            </a:r>
          </a:p>
          <a:p>
            <a:pPr lvl="1" algn="just">
              <a:lnSpc>
                <a:spcPct val="120000"/>
              </a:lnSpc>
              <a:spcBef>
                <a:spcPts val="1200"/>
              </a:spcBef>
            </a:pPr>
            <a:r>
              <a:rPr lang="pt-BR" sz="2000" b="1" kern="0" dirty="0"/>
              <a:t>RF04</a:t>
            </a:r>
            <a:r>
              <a:rPr lang="pt-BR" sz="2000" kern="0" dirty="0"/>
              <a:t>: Permitir utilizar o conceito de câmera</a:t>
            </a:r>
          </a:p>
          <a:p>
            <a:pPr lvl="1" algn="just">
              <a:lnSpc>
                <a:spcPct val="120000"/>
              </a:lnSpc>
              <a:spcBef>
                <a:spcPts val="1200"/>
              </a:spcBef>
            </a:pPr>
            <a:endParaRPr lang="pt-BR" sz="2000" kern="0" dirty="0"/>
          </a:p>
          <a:p>
            <a:pPr lvl="1" algn="just">
              <a:lnSpc>
                <a:spcPct val="120000"/>
              </a:lnSpc>
              <a:spcBef>
                <a:spcPts val="1200"/>
              </a:spcBef>
            </a:pPr>
            <a:endParaRPr lang="pt-BR" sz="2000" kern="0" dirty="0"/>
          </a:p>
          <a:p>
            <a:endParaRPr lang="pt-BR" sz="2200" kern="0" dirty="0"/>
          </a:p>
          <a:p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3276AE3-5B00-4143-A92A-CDDB33942333}"/>
              </a:ext>
            </a:extLst>
          </p:cNvPr>
          <p:cNvSpPr txBox="1">
            <a:spLocks/>
          </p:cNvSpPr>
          <p:nvPr/>
        </p:nvSpPr>
        <p:spPr bwMode="auto">
          <a:xfrm>
            <a:off x="611560" y="1556792"/>
            <a:ext cx="82296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b="1" dirty="0"/>
              <a:t>Requisitos não funcionais:</a:t>
            </a:r>
          </a:p>
          <a:p>
            <a:pPr lvl="1" algn="just">
              <a:lnSpc>
                <a:spcPct val="120000"/>
              </a:lnSpc>
              <a:spcBef>
                <a:spcPts val="1200"/>
              </a:spcBef>
            </a:pPr>
            <a:r>
              <a:rPr lang="pt-BR" sz="2000" b="1" dirty="0"/>
              <a:t>RNF01</a:t>
            </a:r>
            <a:r>
              <a:rPr lang="pt-BR" sz="2000" dirty="0"/>
              <a:t>: S</a:t>
            </a:r>
            <a:r>
              <a:rPr lang="pt-BR" sz="2000" kern="0" dirty="0"/>
              <a:t>er desenvolvido na linguagem C#</a:t>
            </a:r>
            <a:endParaRPr lang="pt-BR" sz="2000" dirty="0"/>
          </a:p>
          <a:p>
            <a:pPr lvl="1" algn="just">
              <a:lnSpc>
                <a:spcPct val="120000"/>
              </a:lnSpc>
              <a:spcBef>
                <a:spcPts val="1200"/>
              </a:spcBef>
            </a:pPr>
            <a:r>
              <a:rPr lang="pt-BR" sz="2000" b="1" dirty="0"/>
              <a:t>RNF02</a:t>
            </a:r>
            <a:r>
              <a:rPr lang="pt-BR" sz="2000" dirty="0"/>
              <a:t>: </a:t>
            </a:r>
            <a:r>
              <a:rPr lang="pt-BR" sz="2000" kern="0" dirty="0"/>
              <a:t>Utilizar o motor de jogos Unity</a:t>
            </a:r>
            <a:endParaRPr lang="pt-BR" sz="2000" dirty="0"/>
          </a:p>
          <a:p>
            <a:pPr lvl="1" algn="just">
              <a:lnSpc>
                <a:spcPct val="120000"/>
              </a:lnSpc>
              <a:spcBef>
                <a:spcPts val="1200"/>
              </a:spcBef>
            </a:pPr>
            <a:endParaRPr lang="pt-BR" sz="2000" kern="0" dirty="0"/>
          </a:p>
          <a:p>
            <a:pPr lvl="1" algn="just">
              <a:lnSpc>
                <a:spcPct val="120000"/>
              </a:lnSpc>
              <a:spcBef>
                <a:spcPts val="1200"/>
              </a:spcBef>
            </a:pPr>
            <a:endParaRPr lang="pt-BR" sz="2000" kern="0" dirty="0"/>
          </a:p>
          <a:p>
            <a:endParaRPr lang="pt-BR" sz="2200" kern="0" dirty="0"/>
          </a:p>
          <a:p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4232751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80A53C-2AD8-46AA-8B6F-7E8016489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25" y="2060848"/>
            <a:ext cx="7467349" cy="421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0072237-D927-4C85-8F5E-FC4A260FFAC5}"/>
              </a:ext>
            </a:extLst>
          </p:cNvPr>
          <p:cNvSpPr txBox="1"/>
          <p:nvPr/>
        </p:nvSpPr>
        <p:spPr>
          <a:xfrm>
            <a:off x="971600" y="126876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pt-BR" dirty="0"/>
              <a:t>Fabrica de peças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DD89A5-424C-4ABB-B4CC-EBD373D7F0F5}"/>
              </a:ext>
            </a:extLst>
          </p:cNvPr>
          <p:cNvSpPr/>
          <p:nvPr/>
        </p:nvSpPr>
        <p:spPr>
          <a:xfrm>
            <a:off x="683568" y="1915091"/>
            <a:ext cx="3600400" cy="23780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C483CA9-4F1B-43F1-9A5A-EA0664BB4E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"/>
          <a:stretch/>
        </p:blipFill>
        <p:spPr>
          <a:xfrm>
            <a:off x="251520" y="5857875"/>
            <a:ext cx="8902824" cy="99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43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80A53C-2AD8-46AA-8B6F-7E8016489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25" y="2060848"/>
            <a:ext cx="7467349" cy="421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0072237-D927-4C85-8F5E-FC4A260FFAC5}"/>
              </a:ext>
            </a:extLst>
          </p:cNvPr>
          <p:cNvSpPr txBox="1"/>
          <p:nvPr/>
        </p:nvSpPr>
        <p:spPr>
          <a:xfrm>
            <a:off x="971600" y="126876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pt-BR" dirty="0"/>
              <a:t>Fabrica de peças</a:t>
            </a:r>
          </a:p>
          <a:p>
            <a:pPr marL="342900" indent="-342900">
              <a:buAutoNum type="alphaLcParenR"/>
            </a:pPr>
            <a:r>
              <a:rPr lang="pt-BR" dirty="0" err="1"/>
              <a:t>Renderer</a:t>
            </a:r>
            <a:endParaRPr lang="pt-BR" dirty="0"/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DAC5264-D85F-4554-9C7A-FA3A80028C04}"/>
              </a:ext>
            </a:extLst>
          </p:cNvPr>
          <p:cNvSpPr/>
          <p:nvPr/>
        </p:nvSpPr>
        <p:spPr>
          <a:xfrm>
            <a:off x="683568" y="4003323"/>
            <a:ext cx="3600400" cy="23780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824C06-DCA8-42EC-9E4C-E16B96790F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"/>
          <a:stretch/>
        </p:blipFill>
        <p:spPr>
          <a:xfrm>
            <a:off x="251520" y="5857875"/>
            <a:ext cx="8902824" cy="99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73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80A53C-2AD8-46AA-8B6F-7E8016489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25" y="2060848"/>
            <a:ext cx="7467349" cy="421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0072237-D927-4C85-8F5E-FC4A260FFAC5}"/>
              </a:ext>
            </a:extLst>
          </p:cNvPr>
          <p:cNvSpPr txBox="1"/>
          <p:nvPr/>
        </p:nvSpPr>
        <p:spPr>
          <a:xfrm>
            <a:off x="971600" y="126876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pt-BR" dirty="0"/>
              <a:t>Fabrica de peças</a:t>
            </a:r>
          </a:p>
          <a:p>
            <a:pPr marL="342900" indent="-342900">
              <a:buAutoNum type="alphaLcParenR"/>
            </a:pPr>
            <a:r>
              <a:rPr lang="pt-BR" dirty="0" err="1"/>
              <a:t>Renderer</a:t>
            </a:r>
            <a:endParaRPr lang="pt-BR" dirty="0"/>
          </a:p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CD9A77F-A08F-47C6-8B99-FAC9946E05A5}"/>
              </a:ext>
            </a:extLst>
          </p:cNvPr>
          <p:cNvSpPr/>
          <p:nvPr/>
        </p:nvSpPr>
        <p:spPr>
          <a:xfrm>
            <a:off x="4146846" y="126876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c)   Ambiente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998FD8B-3079-4FBA-98A5-9F6A71B8C71B}"/>
              </a:ext>
            </a:extLst>
          </p:cNvPr>
          <p:cNvSpPr/>
          <p:nvPr/>
        </p:nvSpPr>
        <p:spPr>
          <a:xfrm>
            <a:off x="3995937" y="1915091"/>
            <a:ext cx="4443011" cy="23780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4E52192-0E15-4A17-9754-D1FAAFEFF0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"/>
          <a:stretch/>
        </p:blipFill>
        <p:spPr>
          <a:xfrm>
            <a:off x="251520" y="5857875"/>
            <a:ext cx="8902824" cy="99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80A53C-2AD8-46AA-8B6F-7E8016489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25" y="2060848"/>
            <a:ext cx="7467349" cy="421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0072237-D927-4C85-8F5E-FC4A260FFAC5}"/>
              </a:ext>
            </a:extLst>
          </p:cNvPr>
          <p:cNvSpPr txBox="1"/>
          <p:nvPr/>
        </p:nvSpPr>
        <p:spPr>
          <a:xfrm>
            <a:off x="971600" y="126876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pt-BR" dirty="0"/>
              <a:t>Fabrica de peças</a:t>
            </a:r>
          </a:p>
          <a:p>
            <a:pPr marL="342900" indent="-342900">
              <a:buAutoNum type="alphaLcParenR"/>
            </a:pPr>
            <a:r>
              <a:rPr lang="pt-BR" dirty="0" err="1"/>
              <a:t>Renderer</a:t>
            </a:r>
            <a:endParaRPr lang="pt-BR" dirty="0"/>
          </a:p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CD9A77F-A08F-47C6-8B99-FAC9946E05A5}"/>
              </a:ext>
            </a:extLst>
          </p:cNvPr>
          <p:cNvSpPr/>
          <p:nvPr/>
        </p:nvSpPr>
        <p:spPr>
          <a:xfrm>
            <a:off x="4146846" y="12687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c)   Ambiente gráfico</a:t>
            </a:r>
          </a:p>
          <a:p>
            <a:r>
              <a:rPr lang="pt-BR" dirty="0"/>
              <a:t>d)   Visualizador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7B7FBFC-CEC8-4FDF-AF1F-86D863E72700}"/>
              </a:ext>
            </a:extLst>
          </p:cNvPr>
          <p:cNvSpPr/>
          <p:nvPr/>
        </p:nvSpPr>
        <p:spPr>
          <a:xfrm>
            <a:off x="3995937" y="4020044"/>
            <a:ext cx="4443011" cy="23780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5DE551-0136-4CC5-A434-0BF79AD1EC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"/>
          <a:stretch/>
        </p:blipFill>
        <p:spPr>
          <a:xfrm>
            <a:off x="251520" y="5857875"/>
            <a:ext cx="8902824" cy="99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71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4B26590-FE79-42DB-BE99-43999C61B767}"/>
              </a:ext>
            </a:extLst>
          </p:cNvPr>
          <p:cNvSpPr txBox="1">
            <a:spLocks/>
          </p:cNvSpPr>
          <p:nvPr/>
        </p:nvSpPr>
        <p:spPr bwMode="auto">
          <a:xfrm>
            <a:off x="611560" y="1196752"/>
            <a:ext cx="82296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algn="just">
              <a:lnSpc>
                <a:spcPct val="120000"/>
              </a:lnSpc>
              <a:spcBef>
                <a:spcPts val="1200"/>
              </a:spcBef>
            </a:pPr>
            <a:r>
              <a:rPr lang="pt-BR" kern="0" dirty="0"/>
              <a:t>Fluxo de usabilidade</a:t>
            </a:r>
            <a:endParaRPr lang="pt-BR" sz="2000" kern="0" dirty="0"/>
          </a:p>
          <a:p>
            <a:endParaRPr lang="pt-BR" sz="2200" kern="0" dirty="0"/>
          </a:p>
          <a:p>
            <a:endParaRPr lang="pt-BR" kern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0F117F-0EBC-44D3-AEDF-69DB027FC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64" y="1700808"/>
            <a:ext cx="7920880" cy="482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ACAD6F5-462D-4040-8B69-9614AED6B2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"/>
          <a:stretch/>
        </p:blipFill>
        <p:spPr>
          <a:xfrm>
            <a:off x="251520" y="5857875"/>
            <a:ext cx="8902824" cy="99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57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B1D7AFB-637A-40CD-9990-E2647AE7A0F1}"/>
              </a:ext>
            </a:extLst>
          </p:cNvPr>
          <p:cNvSpPr txBox="1">
            <a:spLocks/>
          </p:cNvSpPr>
          <p:nvPr/>
        </p:nvSpPr>
        <p:spPr bwMode="auto">
          <a:xfrm>
            <a:off x="611560" y="1196752"/>
            <a:ext cx="82296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algn="just">
              <a:lnSpc>
                <a:spcPct val="120000"/>
              </a:lnSpc>
              <a:spcBef>
                <a:spcPts val="1200"/>
              </a:spcBef>
            </a:pPr>
            <a:r>
              <a:rPr lang="pt-BR" kern="0" dirty="0"/>
              <a:t>Propriedades das peças</a:t>
            </a:r>
          </a:p>
          <a:p>
            <a:pPr lvl="1" algn="just">
              <a:lnSpc>
                <a:spcPct val="120000"/>
              </a:lnSpc>
              <a:spcBef>
                <a:spcPts val="1200"/>
              </a:spcBef>
            </a:pPr>
            <a:endParaRPr lang="pt-BR" sz="2000" kern="0" dirty="0"/>
          </a:p>
          <a:p>
            <a:endParaRPr lang="pt-BR" sz="2200" kern="0" dirty="0"/>
          </a:p>
          <a:p>
            <a:endParaRPr lang="pt-BR" kern="0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900FB412-3987-499A-B95B-FF201AD03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81610"/>
            <a:ext cx="5688632" cy="487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236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D0DE9F16-7D9F-4298-BAA3-19EC757A0099}"/>
              </a:ext>
            </a:extLst>
          </p:cNvPr>
          <p:cNvSpPr txBox="1">
            <a:spLocks/>
          </p:cNvSpPr>
          <p:nvPr/>
        </p:nvSpPr>
        <p:spPr bwMode="auto">
          <a:xfrm>
            <a:off x="611560" y="1196752"/>
            <a:ext cx="82296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algn="just">
              <a:lnSpc>
                <a:spcPct val="120000"/>
              </a:lnSpc>
              <a:spcBef>
                <a:spcPts val="1200"/>
              </a:spcBef>
            </a:pPr>
            <a:r>
              <a:rPr lang="pt-BR" kern="0" dirty="0"/>
              <a:t>Propriedades das iluminações</a:t>
            </a:r>
          </a:p>
          <a:p>
            <a:pPr lvl="1" algn="just">
              <a:lnSpc>
                <a:spcPct val="120000"/>
              </a:lnSpc>
              <a:spcBef>
                <a:spcPts val="1200"/>
              </a:spcBef>
            </a:pPr>
            <a:endParaRPr lang="pt-BR" sz="2000" kern="0" dirty="0"/>
          </a:p>
          <a:p>
            <a:endParaRPr lang="pt-BR" sz="2200" kern="0" dirty="0"/>
          </a:p>
          <a:p>
            <a:endParaRPr lang="pt-BR" kern="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34A6F2-2FBA-451B-8679-89679CF31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9" t="1262" r="4819" b="2780"/>
          <a:stretch/>
        </p:blipFill>
        <p:spPr bwMode="auto">
          <a:xfrm>
            <a:off x="827584" y="1844825"/>
            <a:ext cx="7067487" cy="446449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582F4970-CB85-4BAE-BDC8-994F09BE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Visão geral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2A90DF2-9455-48CF-B894-0F36E8E539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"/>
          <a:stretch/>
        </p:blipFill>
        <p:spPr>
          <a:xfrm>
            <a:off x="251520" y="5857875"/>
            <a:ext cx="8902824" cy="99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2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Avanço de ferramentas interativas que ajudam no ensino e aprendizagem</a:t>
            </a:r>
          </a:p>
          <a:p>
            <a:r>
              <a:rPr lang="pt-BR" sz="3000" dirty="0"/>
              <a:t>Computação gráfica</a:t>
            </a:r>
          </a:p>
          <a:p>
            <a:r>
              <a:rPr lang="pt-BR" sz="3000" dirty="0" err="1"/>
              <a:t>VisEdu</a:t>
            </a:r>
            <a:r>
              <a:rPr lang="pt-BR" sz="3000" dirty="0"/>
              <a:t>-CG na disciplina de computação gráfica</a:t>
            </a:r>
          </a:p>
          <a:p>
            <a:r>
              <a:rPr lang="pt-BR" sz="3000" dirty="0"/>
              <a:t>Ferramenta de desenvolvimento 3D - Unity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Tutorial dinâmico</a:t>
            </a:r>
          </a:p>
          <a:p>
            <a:r>
              <a:rPr lang="pt-BR" dirty="0"/>
              <a:t>Deslocamento das peças</a:t>
            </a:r>
          </a:p>
          <a:p>
            <a:r>
              <a:rPr lang="pt-BR" dirty="0"/>
              <a:t>Câmera</a:t>
            </a:r>
          </a:p>
          <a:p>
            <a:r>
              <a:rPr lang="pt-BR" dirty="0"/>
              <a:t>Objeto Gráfico</a:t>
            </a:r>
          </a:p>
          <a:p>
            <a:r>
              <a:rPr lang="pt-BR" dirty="0"/>
              <a:t>Cubo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Transformações geométricas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AD712E-65CA-4ECE-9FB3-22B797E7D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07" y="2060848"/>
            <a:ext cx="7072786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301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pt-BR" dirty="0"/>
              <a:t>Iluminação</a:t>
            </a:r>
          </a:p>
          <a:p>
            <a:pPr lvl="1">
              <a:spcBef>
                <a:spcPts val="800"/>
              </a:spcBef>
            </a:pPr>
            <a:r>
              <a:rPr lang="pt-BR" dirty="0"/>
              <a:t>Ambiente</a:t>
            </a:r>
          </a:p>
          <a:p>
            <a:pPr lvl="1">
              <a:spcBef>
                <a:spcPts val="800"/>
              </a:spcBef>
            </a:pPr>
            <a:r>
              <a:rPr lang="pt-BR" dirty="0" err="1"/>
              <a:t>Directional</a:t>
            </a:r>
            <a:endParaRPr lang="pt-BR" dirty="0"/>
          </a:p>
          <a:p>
            <a:pPr lvl="1">
              <a:spcBef>
                <a:spcPts val="800"/>
              </a:spcBef>
            </a:pPr>
            <a:r>
              <a:rPr lang="pt-BR" dirty="0"/>
              <a:t>Point</a:t>
            </a:r>
          </a:p>
          <a:p>
            <a:pPr lvl="1">
              <a:spcBef>
                <a:spcPts val="800"/>
              </a:spcBef>
            </a:pPr>
            <a:r>
              <a:rPr lang="pt-BR" dirty="0"/>
              <a:t>Spot</a:t>
            </a:r>
          </a:p>
          <a:p>
            <a:pPr>
              <a:spcBef>
                <a:spcPts val="800"/>
              </a:spcBef>
            </a:pPr>
            <a:r>
              <a:rPr lang="pt-BR" dirty="0"/>
              <a:t>Lixeira</a:t>
            </a:r>
          </a:p>
          <a:p>
            <a:pPr>
              <a:spcBef>
                <a:spcPts val="800"/>
              </a:spcBef>
            </a:pPr>
            <a:r>
              <a:rPr lang="pt-BR" dirty="0"/>
              <a:t>Visualização 2D</a:t>
            </a:r>
          </a:p>
          <a:p>
            <a:pPr>
              <a:spcBef>
                <a:spcPts val="800"/>
              </a:spcBef>
            </a:pPr>
            <a:r>
              <a:rPr lang="pt-BR" dirty="0"/>
              <a:t>Painel Visualizador</a:t>
            </a:r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2806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Movimentação das peças;</a:t>
            </a:r>
          </a:p>
          <a:p>
            <a:r>
              <a:rPr lang="pt-BR" dirty="0"/>
              <a:t>Encaixe das peças;</a:t>
            </a:r>
          </a:p>
          <a:p>
            <a:r>
              <a:rPr lang="pt-BR" dirty="0"/>
              <a:t>Exclusão das peças;</a:t>
            </a:r>
          </a:p>
          <a:p>
            <a:r>
              <a:rPr lang="pt-BR" dirty="0"/>
              <a:t>Visualização no Ambiente gráfico;</a:t>
            </a:r>
          </a:p>
          <a:p>
            <a:r>
              <a:rPr lang="pt-BR" dirty="0"/>
              <a:t>Iluminação.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0186311-51A3-43A3-BE7C-8BD64F2ED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86748"/>
              </p:ext>
            </p:extLst>
          </p:nvPr>
        </p:nvGraphicFramePr>
        <p:xfrm>
          <a:off x="446856" y="1202178"/>
          <a:ext cx="8085585" cy="2082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872">
                  <a:extLst>
                    <a:ext uri="{9D8B030D-6E8A-4147-A177-3AD203B41FA5}">
                      <a16:colId xmlns:a16="http://schemas.microsoft.com/office/drawing/2014/main" val="4065813945"/>
                    </a:ext>
                  </a:extLst>
                </a:gridCol>
                <a:gridCol w="1557362">
                  <a:extLst>
                    <a:ext uri="{9D8B030D-6E8A-4147-A177-3AD203B41FA5}">
                      <a16:colId xmlns:a16="http://schemas.microsoft.com/office/drawing/2014/main" val="2409687848"/>
                    </a:ext>
                  </a:extLst>
                </a:gridCol>
                <a:gridCol w="1617117">
                  <a:extLst>
                    <a:ext uri="{9D8B030D-6E8A-4147-A177-3AD203B41FA5}">
                      <a16:colId xmlns:a16="http://schemas.microsoft.com/office/drawing/2014/main" val="2017982750"/>
                    </a:ext>
                  </a:extLst>
                </a:gridCol>
                <a:gridCol w="1617117">
                  <a:extLst>
                    <a:ext uri="{9D8B030D-6E8A-4147-A177-3AD203B41FA5}">
                      <a16:colId xmlns:a16="http://schemas.microsoft.com/office/drawing/2014/main" val="3637862247"/>
                    </a:ext>
                  </a:extLst>
                </a:gridCol>
                <a:gridCol w="1617117">
                  <a:extLst>
                    <a:ext uri="{9D8B030D-6E8A-4147-A177-3AD203B41FA5}">
                      <a16:colId xmlns:a16="http://schemas.microsoft.com/office/drawing/2014/main" val="1566784691"/>
                    </a:ext>
                  </a:extLst>
                </a:gridCol>
              </a:tblGrid>
              <a:tr h="227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Peça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Cenário 1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Cenário 2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Cenário 3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Cenário 4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938877040"/>
                  </a:ext>
                </a:extLst>
              </a:tr>
              <a:tr h="227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Câmera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552556503"/>
                  </a:ext>
                </a:extLst>
              </a:tr>
              <a:tr h="2649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Objeto Gráfico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62345177"/>
                  </a:ext>
                </a:extLst>
              </a:tr>
              <a:tr h="227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Cubo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962923498"/>
                  </a:ext>
                </a:extLst>
              </a:tr>
              <a:tr h="227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Transladar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114691959"/>
                  </a:ext>
                </a:extLst>
              </a:tr>
              <a:tr h="227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Rotacionar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896946450"/>
                  </a:ext>
                </a:extLst>
              </a:tr>
              <a:tr h="227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Escalar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4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444861117"/>
                  </a:ext>
                </a:extLst>
              </a:tr>
              <a:tr h="227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Iluminação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224649518"/>
                  </a:ext>
                </a:extLst>
              </a:tr>
              <a:tr h="227231">
                <a:tc>
                  <a:txBody>
                    <a:bodyPr/>
                    <a:lstStyle/>
                    <a:p>
                      <a:endParaRPr lang="pt-BR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7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13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25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37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733103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866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100565FF-2C25-4BBA-A3B5-E23B2F96D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98076"/>
            <a:ext cx="6264696" cy="335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350FC09-F1CC-468E-AD94-5D68EC88B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934000"/>
              </p:ext>
            </p:extLst>
          </p:nvPr>
        </p:nvGraphicFramePr>
        <p:xfrm>
          <a:off x="446856" y="1202178"/>
          <a:ext cx="8085585" cy="2082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872">
                  <a:extLst>
                    <a:ext uri="{9D8B030D-6E8A-4147-A177-3AD203B41FA5}">
                      <a16:colId xmlns:a16="http://schemas.microsoft.com/office/drawing/2014/main" val="4065813945"/>
                    </a:ext>
                  </a:extLst>
                </a:gridCol>
                <a:gridCol w="1557362">
                  <a:extLst>
                    <a:ext uri="{9D8B030D-6E8A-4147-A177-3AD203B41FA5}">
                      <a16:colId xmlns:a16="http://schemas.microsoft.com/office/drawing/2014/main" val="2409687848"/>
                    </a:ext>
                  </a:extLst>
                </a:gridCol>
                <a:gridCol w="1617117">
                  <a:extLst>
                    <a:ext uri="{9D8B030D-6E8A-4147-A177-3AD203B41FA5}">
                      <a16:colId xmlns:a16="http://schemas.microsoft.com/office/drawing/2014/main" val="2017982750"/>
                    </a:ext>
                  </a:extLst>
                </a:gridCol>
                <a:gridCol w="1617117">
                  <a:extLst>
                    <a:ext uri="{9D8B030D-6E8A-4147-A177-3AD203B41FA5}">
                      <a16:colId xmlns:a16="http://schemas.microsoft.com/office/drawing/2014/main" val="3637862247"/>
                    </a:ext>
                  </a:extLst>
                </a:gridCol>
                <a:gridCol w="1617117">
                  <a:extLst>
                    <a:ext uri="{9D8B030D-6E8A-4147-A177-3AD203B41FA5}">
                      <a16:colId xmlns:a16="http://schemas.microsoft.com/office/drawing/2014/main" val="1566784691"/>
                    </a:ext>
                  </a:extLst>
                </a:gridCol>
              </a:tblGrid>
              <a:tr h="227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Peça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Cenário 1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Cenário 2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Cenário 3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Cenário 4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938877040"/>
                  </a:ext>
                </a:extLst>
              </a:tr>
              <a:tr h="227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Câmera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552556503"/>
                  </a:ext>
                </a:extLst>
              </a:tr>
              <a:tr h="2649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Objeto Gráfico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62345177"/>
                  </a:ext>
                </a:extLst>
              </a:tr>
              <a:tr h="227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Cubo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962923498"/>
                  </a:ext>
                </a:extLst>
              </a:tr>
              <a:tr h="227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Transladar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114691959"/>
                  </a:ext>
                </a:extLst>
              </a:tr>
              <a:tr h="227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Rotacionar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896946450"/>
                  </a:ext>
                </a:extLst>
              </a:tr>
              <a:tr h="227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Escalar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4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444861117"/>
                  </a:ext>
                </a:extLst>
              </a:tr>
              <a:tr h="227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Iluminação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224649518"/>
                  </a:ext>
                </a:extLst>
              </a:tr>
              <a:tr h="227231">
                <a:tc>
                  <a:txBody>
                    <a:bodyPr/>
                    <a:lstStyle/>
                    <a:p>
                      <a:endParaRPr lang="pt-BR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7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13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25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37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733103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537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7BF1652-D0D3-40AE-BDFB-A2442CBF3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r>
              <a:rPr lang="pt-BR" dirty="0"/>
              <a:t>Responsividade</a:t>
            </a:r>
          </a:p>
          <a:p>
            <a:pPr lvl="1"/>
            <a:r>
              <a:rPr lang="pt-BR"/>
              <a:t>Resoluções verticais</a:t>
            </a:r>
            <a:r>
              <a:rPr lang="pt-BR" dirty="0"/>
              <a:t>: 1280 x 720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9684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Conversão da ferramenta </a:t>
            </a:r>
            <a:r>
              <a:rPr lang="pt-BR" dirty="0" err="1"/>
              <a:t>VisEdu</a:t>
            </a:r>
            <a:r>
              <a:rPr lang="pt-BR" dirty="0"/>
              <a:t> 4.0 para o motor de jogos Unity</a:t>
            </a:r>
          </a:p>
          <a:p>
            <a:r>
              <a:rPr lang="pt-BR" dirty="0"/>
              <a:t>Tutorial dinâmico</a:t>
            </a:r>
          </a:p>
          <a:p>
            <a:r>
              <a:rPr lang="pt-BR" dirty="0"/>
              <a:t>Utilização da representação visual com peças de encaixe</a:t>
            </a:r>
          </a:p>
          <a:p>
            <a:r>
              <a:rPr lang="pt-BR" dirty="0"/>
              <a:t>Disponibilização funções gráficas</a:t>
            </a: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Desenvolver a função de look </a:t>
            </a:r>
            <a:r>
              <a:rPr lang="pt-BR" dirty="0" err="1"/>
              <a:t>at</a:t>
            </a:r>
            <a:r>
              <a:rPr lang="pt-BR" dirty="0"/>
              <a:t>, </a:t>
            </a:r>
            <a:r>
              <a:rPr lang="pt-BR" dirty="0" err="1"/>
              <a:t>near</a:t>
            </a:r>
            <a:r>
              <a:rPr lang="pt-BR" dirty="0"/>
              <a:t> e </a:t>
            </a:r>
            <a:r>
              <a:rPr lang="pt-BR" dirty="0" err="1"/>
              <a:t>far</a:t>
            </a:r>
            <a:r>
              <a:rPr lang="pt-BR" dirty="0"/>
              <a:t> da câmera</a:t>
            </a:r>
          </a:p>
          <a:p>
            <a:r>
              <a:rPr lang="pt-BR" dirty="0"/>
              <a:t>Implementar as funcionalidades das peças polígono e </a:t>
            </a:r>
            <a:r>
              <a:rPr lang="pt-BR" dirty="0" err="1"/>
              <a:t>spline</a:t>
            </a:r>
            <a:endParaRPr lang="pt-BR" dirty="0"/>
          </a:p>
          <a:p>
            <a:r>
              <a:rPr lang="pt-BR" dirty="0"/>
              <a:t>Ajustar a hierarquia do objeto gráfico para que possa ser encaixado um objeto gráfico filho</a:t>
            </a:r>
          </a:p>
          <a:p>
            <a:r>
              <a:rPr lang="pt-BR" dirty="0"/>
              <a:t>Criar a exportação do cenário construído;</a:t>
            </a:r>
          </a:p>
          <a:p>
            <a:r>
              <a:rPr lang="pt-BR" dirty="0"/>
              <a:t>Desenvolver um painel de ajuda</a:t>
            </a:r>
          </a:p>
        </p:txBody>
      </p:sp>
    </p:spTree>
    <p:extLst>
      <p:ext uri="{BB962C8B-B14F-4D97-AF65-F5344CB8AC3E}">
        <p14:creationId xmlns:p14="http://schemas.microsoft.com/office/powerpoint/2010/main" val="425898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791" y="1700808"/>
            <a:ext cx="8229600" cy="4680520"/>
          </a:xfrm>
        </p:spPr>
        <p:txBody>
          <a:bodyPr>
            <a:normAutofit/>
          </a:bodyPr>
          <a:lstStyle/>
          <a:p>
            <a:r>
              <a:rPr lang="pt-BR" sz="2400" b="1" dirty="0"/>
              <a:t>Objetivos específicos:</a:t>
            </a:r>
          </a:p>
          <a:p>
            <a:pPr lvl="1"/>
            <a:r>
              <a:rPr lang="pt-BR" sz="2000" dirty="0"/>
              <a:t>Converter a ferramenta de visualização gráfica atual para o motor de jogos </a:t>
            </a:r>
            <a:r>
              <a:rPr lang="pt-BR" sz="2000" dirty="0" err="1"/>
              <a:t>unity</a:t>
            </a:r>
            <a:endParaRPr lang="pt-BR" sz="2000" dirty="0"/>
          </a:p>
          <a:p>
            <a:pPr lvl="1"/>
            <a:r>
              <a:rPr lang="pt-BR" sz="2000" dirty="0"/>
              <a:t>Apresentar uma interface de ajuda em forma de tutorial informando os passos a serem seguidos</a:t>
            </a:r>
          </a:p>
          <a:p>
            <a:pPr lvl="1"/>
            <a:r>
              <a:rPr lang="pt-BR" sz="2000" dirty="0"/>
              <a:t>Utilizar representação visual usando peças de encaixe para gerar uma cena gráfica</a:t>
            </a:r>
          </a:p>
          <a:p>
            <a:pPr lvl="1"/>
            <a:r>
              <a:rPr lang="pt-BR" sz="2000" dirty="0"/>
              <a:t>Disponibilizar as funções gráficas: câmera, transformações geométricas e iluminação</a:t>
            </a:r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Render texture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Textura especial atualizada em tempo real</a:t>
            </a:r>
          </a:p>
          <a:p>
            <a:pPr lvl="1">
              <a:spcBef>
                <a:spcPts val="0"/>
              </a:spcBef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B4D799-058A-4B9A-A05B-9CF89209A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01" y="2420888"/>
            <a:ext cx="6611909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Render texture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Textura especial atualizada em tempo real</a:t>
            </a:r>
          </a:p>
          <a:p>
            <a:pPr lvl="1">
              <a:spcBef>
                <a:spcPts val="0"/>
              </a:spcBef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B4D799-058A-4B9A-A05B-9CF89209A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01" y="2420888"/>
            <a:ext cx="6611909" cy="324036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CE5F198-49B7-42B7-9306-14C3D6718DB2}"/>
              </a:ext>
            </a:extLst>
          </p:cNvPr>
          <p:cNvSpPr/>
          <p:nvPr/>
        </p:nvSpPr>
        <p:spPr>
          <a:xfrm>
            <a:off x="971600" y="3717032"/>
            <a:ext cx="79208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960B95-0CD1-4B7D-95A2-AD89B572F18D}"/>
              </a:ext>
            </a:extLst>
          </p:cNvPr>
          <p:cNvSpPr txBox="1"/>
          <p:nvPr/>
        </p:nvSpPr>
        <p:spPr>
          <a:xfrm>
            <a:off x="7810746" y="2636912"/>
            <a:ext cx="1245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Campo de visão da câmera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6058D5-599C-4BCB-ADB6-385BACBDA0EC}"/>
              </a:ext>
            </a:extLst>
          </p:cNvPr>
          <p:cNvSpPr txBox="1"/>
          <p:nvPr/>
        </p:nvSpPr>
        <p:spPr>
          <a:xfrm>
            <a:off x="7255910" y="22139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Legenda: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9C18FC5-C2D3-4291-9D81-15CCB0AAB7B3}"/>
              </a:ext>
            </a:extLst>
          </p:cNvPr>
          <p:cNvSpPr/>
          <p:nvPr/>
        </p:nvSpPr>
        <p:spPr>
          <a:xfrm>
            <a:off x="7362108" y="2818439"/>
            <a:ext cx="427933" cy="369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8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Render texture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Textura especial atualizada em tempo real</a:t>
            </a:r>
          </a:p>
          <a:p>
            <a:pPr lvl="1">
              <a:spcBef>
                <a:spcPts val="0"/>
              </a:spcBef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B4D799-058A-4B9A-A05B-9CF89209A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01" y="2420888"/>
            <a:ext cx="6611909" cy="324036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CE5F198-49B7-42B7-9306-14C3D6718DB2}"/>
              </a:ext>
            </a:extLst>
          </p:cNvPr>
          <p:cNvSpPr/>
          <p:nvPr/>
        </p:nvSpPr>
        <p:spPr>
          <a:xfrm>
            <a:off x="971600" y="3717032"/>
            <a:ext cx="79208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960B95-0CD1-4B7D-95A2-AD89B572F18D}"/>
              </a:ext>
            </a:extLst>
          </p:cNvPr>
          <p:cNvSpPr txBox="1"/>
          <p:nvPr/>
        </p:nvSpPr>
        <p:spPr>
          <a:xfrm>
            <a:off x="7810746" y="2636912"/>
            <a:ext cx="1245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Campo de visão da câmera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6058D5-599C-4BCB-ADB6-385BACBDA0EC}"/>
              </a:ext>
            </a:extLst>
          </p:cNvPr>
          <p:cNvSpPr txBox="1"/>
          <p:nvPr/>
        </p:nvSpPr>
        <p:spPr>
          <a:xfrm>
            <a:off x="7255910" y="22139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Legenda: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ADC3A4-2353-4319-A61B-3AC6CAC97850}"/>
              </a:ext>
            </a:extLst>
          </p:cNvPr>
          <p:cNvSpPr/>
          <p:nvPr/>
        </p:nvSpPr>
        <p:spPr>
          <a:xfrm>
            <a:off x="1187624" y="2708920"/>
            <a:ext cx="1584176" cy="10801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6462A0E-84F1-41C4-BD29-1B3871265470}"/>
              </a:ext>
            </a:extLst>
          </p:cNvPr>
          <p:cNvSpPr txBox="1"/>
          <p:nvPr/>
        </p:nvSpPr>
        <p:spPr>
          <a:xfrm>
            <a:off x="7810746" y="3565423"/>
            <a:ext cx="1245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Cubo com textura especial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6D5B84F-E550-46D8-8249-2A2AE0CE8AE4}"/>
              </a:ext>
            </a:extLst>
          </p:cNvPr>
          <p:cNvSpPr/>
          <p:nvPr/>
        </p:nvSpPr>
        <p:spPr>
          <a:xfrm>
            <a:off x="7362108" y="3670239"/>
            <a:ext cx="427933" cy="3693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93941B-0261-42FD-96CF-72F5778A3186}"/>
              </a:ext>
            </a:extLst>
          </p:cNvPr>
          <p:cNvSpPr/>
          <p:nvPr/>
        </p:nvSpPr>
        <p:spPr>
          <a:xfrm>
            <a:off x="7362108" y="2818439"/>
            <a:ext cx="427933" cy="369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23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Render texture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Textura especial atualizada em tempo real</a:t>
            </a:r>
          </a:p>
          <a:p>
            <a:pPr lvl="1">
              <a:spcBef>
                <a:spcPts val="0"/>
              </a:spcBef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B4D799-058A-4B9A-A05B-9CF89209A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01" y="2420888"/>
            <a:ext cx="6611909" cy="324036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CE5F198-49B7-42B7-9306-14C3D6718DB2}"/>
              </a:ext>
            </a:extLst>
          </p:cNvPr>
          <p:cNvSpPr/>
          <p:nvPr/>
        </p:nvSpPr>
        <p:spPr>
          <a:xfrm>
            <a:off x="971600" y="3717032"/>
            <a:ext cx="79208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960B95-0CD1-4B7D-95A2-AD89B572F18D}"/>
              </a:ext>
            </a:extLst>
          </p:cNvPr>
          <p:cNvSpPr txBox="1"/>
          <p:nvPr/>
        </p:nvSpPr>
        <p:spPr>
          <a:xfrm>
            <a:off x="7810746" y="2636912"/>
            <a:ext cx="1245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Campo de visão da câmera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6058D5-599C-4BCB-ADB6-385BACBDA0EC}"/>
              </a:ext>
            </a:extLst>
          </p:cNvPr>
          <p:cNvSpPr txBox="1"/>
          <p:nvPr/>
        </p:nvSpPr>
        <p:spPr>
          <a:xfrm>
            <a:off x="7255910" y="22139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Legenda: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ADC3A4-2353-4319-A61B-3AC6CAC97850}"/>
              </a:ext>
            </a:extLst>
          </p:cNvPr>
          <p:cNvSpPr/>
          <p:nvPr/>
        </p:nvSpPr>
        <p:spPr>
          <a:xfrm>
            <a:off x="1187624" y="2708920"/>
            <a:ext cx="1584176" cy="10801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A04A841-73D5-4A28-A80C-CE164041305F}"/>
              </a:ext>
            </a:extLst>
          </p:cNvPr>
          <p:cNvSpPr/>
          <p:nvPr/>
        </p:nvSpPr>
        <p:spPr>
          <a:xfrm>
            <a:off x="6010546" y="4725144"/>
            <a:ext cx="1245364" cy="10801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6462A0E-84F1-41C4-BD29-1B3871265470}"/>
              </a:ext>
            </a:extLst>
          </p:cNvPr>
          <p:cNvSpPr txBox="1"/>
          <p:nvPr/>
        </p:nvSpPr>
        <p:spPr>
          <a:xfrm>
            <a:off x="7810746" y="3565423"/>
            <a:ext cx="1245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Cubo com textura especial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C7A0BCE-0EF5-4267-9BD0-1F87D2BA71F3}"/>
              </a:ext>
            </a:extLst>
          </p:cNvPr>
          <p:cNvSpPr txBox="1"/>
          <p:nvPr/>
        </p:nvSpPr>
        <p:spPr>
          <a:xfrm>
            <a:off x="7812360" y="4586309"/>
            <a:ext cx="1245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Visão da câmera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74BED78-316A-4CBE-92C6-CCA80ADEC219}"/>
              </a:ext>
            </a:extLst>
          </p:cNvPr>
          <p:cNvSpPr/>
          <p:nvPr/>
        </p:nvSpPr>
        <p:spPr>
          <a:xfrm>
            <a:off x="7362108" y="4709958"/>
            <a:ext cx="427933" cy="3693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6D5B84F-E550-46D8-8249-2A2AE0CE8AE4}"/>
              </a:ext>
            </a:extLst>
          </p:cNvPr>
          <p:cNvSpPr/>
          <p:nvPr/>
        </p:nvSpPr>
        <p:spPr>
          <a:xfrm>
            <a:off x="7362108" y="3670239"/>
            <a:ext cx="427933" cy="3693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93941B-0261-42FD-96CF-72F5778A3186}"/>
              </a:ext>
            </a:extLst>
          </p:cNvPr>
          <p:cNvSpPr/>
          <p:nvPr/>
        </p:nvSpPr>
        <p:spPr>
          <a:xfrm>
            <a:off x="7362108" y="2818439"/>
            <a:ext cx="427933" cy="369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6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Render texture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Textura especial atualizada em tempo real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Pode ser usado em um </a:t>
            </a:r>
            <a:r>
              <a:rPr lang="pt-BR" sz="2400" dirty="0" err="1"/>
              <a:t>Raw</a:t>
            </a:r>
            <a:r>
              <a:rPr lang="pt-BR" sz="2400" dirty="0"/>
              <a:t> </a:t>
            </a:r>
            <a:r>
              <a:rPr lang="pt-BR" sz="2400" dirty="0" err="1"/>
              <a:t>Image</a:t>
            </a:r>
            <a:endParaRPr lang="pt-BR" sz="2400" dirty="0"/>
          </a:p>
          <a:p>
            <a:pPr lvl="1">
              <a:spcBef>
                <a:spcPts val="0"/>
              </a:spcBef>
            </a:pP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246884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813</Words>
  <Application>Microsoft Office PowerPoint</Application>
  <PresentationFormat>Apresentação na tela (4:3)</PresentationFormat>
  <Paragraphs>330</Paragraphs>
  <Slides>38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Times New Roman</vt:lpstr>
      <vt:lpstr>Design padrão</vt:lpstr>
      <vt:lpstr>VISEDU-CG 5.0 VISUALIZADOR DE MATERIAL EDUCACIONAL </vt:lpstr>
      <vt:lpstr>Roteiro</vt:lpstr>
      <vt:lpstr>Introdução</vt:lpstr>
      <vt:lpstr>Objetivos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Versão Anterior</vt:lpstr>
      <vt:lpstr>Trabalhos Correlatos</vt:lpstr>
      <vt:lpstr>Trabalhos Correlatos</vt:lpstr>
      <vt:lpstr>Requisitos</vt:lpstr>
      <vt:lpstr>Requisitos</vt:lpstr>
      <vt:lpstr>Visão geral</vt:lpstr>
      <vt:lpstr>Visão geral</vt:lpstr>
      <vt:lpstr>Visão geral</vt:lpstr>
      <vt:lpstr>Visão geral</vt:lpstr>
      <vt:lpstr>Visão geral</vt:lpstr>
      <vt:lpstr>Visão geral</vt:lpstr>
      <vt:lpstr>Visão geral</vt:lpstr>
      <vt:lpstr>Implementação</vt:lpstr>
      <vt:lpstr>Implementação</vt:lpstr>
      <vt:lpstr>Implementação</vt:lpstr>
      <vt:lpstr>Análise dos Resultados</vt:lpstr>
      <vt:lpstr>Análise dos Resultados</vt:lpstr>
      <vt:lpstr>Análise dos Resultados</vt:lpstr>
      <vt:lpstr>Análise dos Resultados</vt:lpstr>
      <vt:lpstr>Conclusões</vt:lpstr>
      <vt:lpstr>Sugestões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VISEDU-CG 5.0 VISUALIZADOR DE MATERIAL EDUCACIONAL </dc:title>
  <dc:creator>Peterson Boni Buttenberg</dc:creator>
  <cp:lastModifiedBy>Peterson Boni Buttenberg</cp:lastModifiedBy>
  <cp:revision>27</cp:revision>
  <dcterms:created xsi:type="dcterms:W3CDTF">2020-07-09T02:32:34Z</dcterms:created>
  <dcterms:modified xsi:type="dcterms:W3CDTF">2020-07-14T16:39:42Z</dcterms:modified>
</cp:coreProperties>
</file>