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73" r:id="rId6"/>
    <p:sldId id="261" r:id="rId7"/>
    <p:sldId id="274" r:id="rId8"/>
    <p:sldId id="275" r:id="rId9"/>
    <p:sldId id="262" r:id="rId10"/>
    <p:sldId id="269" r:id="rId11"/>
    <p:sldId id="270" r:id="rId12"/>
    <p:sldId id="276" r:id="rId13"/>
    <p:sldId id="263" r:id="rId14"/>
    <p:sldId id="277" r:id="rId15"/>
    <p:sldId id="278" r:id="rId16"/>
    <p:sldId id="264" r:id="rId17"/>
    <p:sldId id="284" r:id="rId18"/>
    <p:sldId id="265" r:id="rId19"/>
    <p:sldId id="285" r:id="rId20"/>
    <p:sldId id="266" r:id="rId21"/>
    <p:sldId id="280" r:id="rId22"/>
    <p:sldId id="267" r:id="rId23"/>
    <p:sldId id="286" r:id="rId24"/>
    <p:sldId id="287" r:id="rId25"/>
    <p:sldId id="288" r:id="rId26"/>
    <p:sldId id="268" r:id="rId27"/>
    <p:sldId id="282" r:id="rId28"/>
    <p:sldId id="272" r:id="rId29"/>
    <p:sldId id="283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69"/>
  </p:normalViewPr>
  <p:slideViewPr>
    <p:cSldViewPr>
      <p:cViewPr varScale="1">
        <p:scale>
          <a:sx n="87" d="100"/>
          <a:sy n="87" d="100"/>
        </p:scale>
        <p:origin x="18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F2C62C-C18E-354C-B668-54D71299C4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D21D-62CA-D642-927D-829772F1E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0DBA0-2A5E-934F-AFB6-CE0A428C4F0C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6D6AA-2799-CA43-940F-6D44A0DEAD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EC709-034F-2A43-9A22-58AFE1D6FF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EF20B-5F7D-364B-8658-1A6A1914C3F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EC45F-8D64-BC4E-9D79-2D93D087B1C1}"/>
              </a:ext>
            </a:extLst>
          </p:cNvPr>
          <p:cNvSpPr txBox="1"/>
          <p:nvPr/>
        </p:nvSpPr>
        <p:spPr>
          <a:xfrm rot="5400000">
            <a:off x="5308215" y="4281683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6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E2F7-640C-064B-9A80-C6E726BCF742}" type="datetimeFigureOut">
              <a:rPr lang="en-US" smtClean="0"/>
              <a:t>7/10/19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8179-957A-0D41-B147-BE7F3D78F1C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A73F-9B0E-264D-A6A8-ABA85EDF9929}"/>
              </a:ext>
            </a:extLst>
          </p:cNvPr>
          <p:cNvSpPr txBox="1"/>
          <p:nvPr/>
        </p:nvSpPr>
        <p:spPr>
          <a:xfrm rot="5400000">
            <a:off x="4682540" y="6016109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39232"/>
            <a:ext cx="7772400" cy="14700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335126-1852-404A-A6A5-0657D004519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04" y="5851518"/>
            <a:ext cx="9144000" cy="1006482"/>
          </a:xfrm>
          <a:prstGeom prst="rect">
            <a:avLst/>
          </a:prstGeom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93A6A-4509-6E42-B4A2-5AD5E583D10B}"/>
              </a:ext>
            </a:extLst>
          </p:cNvPr>
          <p:cNvSpPr txBox="1"/>
          <p:nvPr userDrawn="1"/>
        </p:nvSpPr>
        <p:spPr>
          <a:xfrm rot="5400000">
            <a:off x="7594051" y="3519377"/>
            <a:ext cx="265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TecEdu</a:t>
            </a:r>
            <a:r>
              <a:rPr lang="en-US" dirty="0"/>
              <a:t> - </a:t>
            </a:r>
            <a:r>
              <a:rPr lang="en-US" dirty="0" err="1"/>
              <a:t>tecedu.inf.furb.br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>
                <a:effectLst/>
              </a:rPr>
              <a:t>QUESTMETER: AMBIENTE DE APRENDIZAGEM COM GAMIFICAÇÃO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584176"/>
          </a:xfrm>
        </p:spPr>
        <p:txBody>
          <a:bodyPr>
            <a:normAutofit fontScale="92500"/>
          </a:bodyPr>
          <a:lstStyle/>
          <a:p>
            <a:r>
              <a:rPr lang="pt-BR" dirty="0"/>
              <a:t>Aluna: Pâmela Carolina Vieira</a:t>
            </a:r>
          </a:p>
          <a:p>
            <a:endParaRPr lang="pt-BR" sz="1200" dirty="0"/>
          </a:p>
          <a:p>
            <a:r>
              <a:rPr lang="pt-BR" dirty="0"/>
              <a:t>Orientador: prof. Dalton S.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GoConqr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Ambiente para gerenciar seus cursos, disciplinas, conteúdos e grupos de estudantes</a:t>
            </a:r>
          </a:p>
          <a:p>
            <a:pPr lvl="1"/>
            <a:r>
              <a:rPr lang="pt-BR" dirty="0"/>
              <a:t>Objetivo: compartilhar conteúdo educativo</a:t>
            </a:r>
          </a:p>
          <a:p>
            <a:pPr lvl="1"/>
            <a:r>
              <a:rPr lang="pt-BR" dirty="0"/>
              <a:t>Criar conteúdo de maneiras diversificadas como slides, </a:t>
            </a:r>
            <a:r>
              <a:rPr lang="pt-BR" i="1" dirty="0" err="1"/>
              <a:t>flashcards</a:t>
            </a:r>
            <a:r>
              <a:rPr lang="pt-BR" dirty="0"/>
              <a:t>, mapas mentais, notas, </a:t>
            </a:r>
            <a:r>
              <a:rPr lang="pt-BR" dirty="0" err="1"/>
              <a:t>quizzes</a:t>
            </a:r>
            <a:r>
              <a:rPr lang="pt-BR" dirty="0"/>
              <a:t> com diferentes recursos e fluxogramas</a:t>
            </a:r>
          </a:p>
        </p:txBody>
      </p:sp>
    </p:spTree>
    <p:extLst>
      <p:ext uri="{BB962C8B-B14F-4D97-AF65-F5344CB8AC3E}">
        <p14:creationId xmlns:p14="http://schemas.microsoft.com/office/powerpoint/2010/main" val="300968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Questlab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Plataforma para criar seminários e cursos com elementos e padrões de jogos</a:t>
            </a:r>
          </a:p>
          <a:p>
            <a:pPr lvl="1"/>
            <a:r>
              <a:rPr lang="pt-BR" dirty="0"/>
              <a:t>Objetivo: aumentar a motivação dos estudantes</a:t>
            </a:r>
          </a:p>
          <a:p>
            <a:pPr lvl="1"/>
            <a:r>
              <a:rPr lang="pt-BR" dirty="0"/>
              <a:t>Temática de jogos de Role </a:t>
            </a:r>
            <a:r>
              <a:rPr lang="pt-BR" dirty="0" err="1"/>
              <a:t>Playing</a:t>
            </a:r>
            <a:r>
              <a:rPr lang="pt-BR" dirty="0"/>
              <a:t> Game</a:t>
            </a:r>
            <a:r>
              <a:rPr lang="pt-BR" i="1" dirty="0"/>
              <a:t> </a:t>
            </a:r>
            <a:r>
              <a:rPr lang="pt-BR" dirty="0"/>
              <a:t>(RPG) </a:t>
            </a:r>
          </a:p>
          <a:p>
            <a:pPr lvl="1"/>
            <a:r>
              <a:rPr lang="pt-BR" dirty="0"/>
              <a:t>Elementos de </a:t>
            </a:r>
            <a:r>
              <a:rPr lang="pt-BR" dirty="0" err="1"/>
              <a:t>gamificação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1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Mentimeter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Aplicativo para criar apresentações, workshops e reuniões interativas </a:t>
            </a:r>
          </a:p>
          <a:p>
            <a:pPr lvl="1"/>
            <a:r>
              <a:rPr lang="pt-BR" dirty="0"/>
              <a:t>Objetivo: fazer com que essas pessoas possam interagir, engajar e divertir o seu público</a:t>
            </a:r>
          </a:p>
          <a:p>
            <a:pPr lvl="1"/>
            <a:r>
              <a:rPr lang="pt-BR" dirty="0" err="1"/>
              <a:t>Quizzes</a:t>
            </a:r>
            <a:r>
              <a:rPr lang="pt-BR" dirty="0"/>
              <a:t>, enquetes, nuvens de palavras, imagens e </a:t>
            </a:r>
            <a:r>
              <a:rPr lang="pt-BR" dirty="0" err="1"/>
              <a:t>GIFs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61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(RF)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Disponibilizar uma interface para elaboração de atividades com questões de múltipla escolha</a:t>
            </a:r>
          </a:p>
          <a:p>
            <a:r>
              <a:rPr lang="pt-BR" sz="2000" dirty="0"/>
              <a:t>Gerenciar turmas e alunos que possuem permissão para acessar a atividade</a:t>
            </a:r>
          </a:p>
          <a:p>
            <a:r>
              <a:rPr lang="pt-BR" sz="2000" dirty="0"/>
              <a:t>Disponibilizar uma interface que possibilite a apresentação da atividade em sala</a:t>
            </a:r>
          </a:p>
          <a:p>
            <a:r>
              <a:rPr lang="pt-BR" sz="2000" dirty="0"/>
              <a:t>Permitir que o aluno se cadastre no ambiente</a:t>
            </a:r>
          </a:p>
          <a:p>
            <a:r>
              <a:rPr lang="pt-BR" sz="2000" dirty="0"/>
              <a:t>Permitir que aluno faça parte de uma ou mais atividades</a:t>
            </a:r>
          </a:p>
          <a:p>
            <a:r>
              <a:rPr lang="pt-BR" sz="2000" dirty="0"/>
              <a:t>Disponibilizar uma interface para resolver as atividades escolhendo uma das opções disponíveis na atividade </a:t>
            </a:r>
          </a:p>
          <a:p>
            <a:r>
              <a:rPr lang="pt-BR" sz="2000" dirty="0"/>
              <a:t>Disponibilizar uma interface para visualizar a atividade realizada, contendo as questões, respostas corretas, incorretas e suas respectivas pontuações</a:t>
            </a:r>
          </a:p>
        </p:txBody>
      </p:sp>
    </p:spTree>
    <p:extLst>
      <p:ext uri="{BB962C8B-B14F-4D97-AF65-F5344CB8AC3E}">
        <p14:creationId xmlns:p14="http://schemas.microsoft.com/office/powerpoint/2010/main" val="199764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(RNF)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Possuir dois papéis distintos de usuário: professor e aluno</a:t>
            </a:r>
          </a:p>
          <a:p>
            <a:r>
              <a:rPr lang="pt-BR" sz="2000" dirty="0"/>
              <a:t>Disponibilizar ao aluno informações de progresso: níveis, pontuações e rankings</a:t>
            </a:r>
          </a:p>
          <a:p>
            <a:r>
              <a:rPr lang="pt-BR" sz="2000" dirty="0"/>
              <a:t>Possibilitar que o ambiente seja usado em qualquer área de conhecimento</a:t>
            </a:r>
          </a:p>
          <a:p>
            <a:r>
              <a:rPr lang="pt-BR" sz="2000" dirty="0"/>
              <a:t>Ser desenvolvido utilizando o framework </a:t>
            </a:r>
            <a:r>
              <a:rPr lang="pt-BR" sz="2000" dirty="0" err="1"/>
              <a:t>Ionic</a:t>
            </a:r>
            <a:r>
              <a:rPr lang="pt-BR" sz="2000" dirty="0"/>
              <a:t> para que a aplicação possa ser utilizada em múltiplas plataformas, como iOS, </a:t>
            </a:r>
            <a:r>
              <a:rPr lang="pt-BR" sz="2000" dirty="0" err="1"/>
              <a:t>Android</a:t>
            </a:r>
            <a:r>
              <a:rPr lang="pt-BR" sz="2000" dirty="0"/>
              <a:t> e Web</a:t>
            </a:r>
          </a:p>
          <a:p>
            <a:r>
              <a:rPr lang="pt-BR" sz="2000" dirty="0"/>
              <a:t>Possibilitar a realização das atividades como se fosse uma apresentação interativa</a:t>
            </a:r>
          </a:p>
          <a:p>
            <a:r>
              <a:rPr lang="pt-BR" sz="2000" dirty="0"/>
              <a:t>Fornecer feedback da apresentação do questionário através de gráficos</a:t>
            </a:r>
          </a:p>
        </p:txBody>
      </p:sp>
    </p:spTree>
    <p:extLst>
      <p:ext uri="{BB962C8B-B14F-4D97-AF65-F5344CB8AC3E}">
        <p14:creationId xmlns:p14="http://schemas.microsoft.com/office/powerpoint/2010/main" val="77139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ACD0779-1DFF-404B-B749-09E0CE04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" y="2255352"/>
            <a:ext cx="9041513" cy="237626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26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315416"/>
            <a:ext cx="8229600" cy="1143000"/>
          </a:xfrm>
        </p:spPr>
        <p:txBody>
          <a:bodyPr/>
          <a:lstStyle/>
          <a:p>
            <a:pPr algn="l"/>
            <a:r>
              <a:rPr lang="pt-BR" sz="2000" dirty="0"/>
              <a:t>Especificação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E1FF96-5425-0E4B-9A03-F4B9248F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48680"/>
            <a:ext cx="8784976" cy="597666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707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BF11B91-78DE-304D-BA73-F6173500B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1" y="1414368"/>
            <a:ext cx="6624738" cy="402926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836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Framework </a:t>
            </a:r>
            <a:r>
              <a:rPr lang="pt-BR" sz="3000" dirty="0" err="1"/>
              <a:t>Ionic</a:t>
            </a:r>
            <a:r>
              <a:rPr lang="pt-BR" sz="3000" dirty="0"/>
              <a:t> </a:t>
            </a:r>
          </a:p>
          <a:p>
            <a:r>
              <a:rPr lang="pt-BR" sz="3000" dirty="0"/>
              <a:t>Visual Studio </a:t>
            </a:r>
            <a:r>
              <a:rPr lang="pt-BR" sz="3000" dirty="0" err="1"/>
              <a:t>Code</a:t>
            </a:r>
            <a:endParaRPr lang="pt-BR" sz="3000" dirty="0"/>
          </a:p>
          <a:p>
            <a:r>
              <a:rPr lang="pt-BR" sz="3000" dirty="0" err="1"/>
              <a:t>Firebase</a:t>
            </a:r>
            <a:r>
              <a:rPr lang="pt-BR" sz="3000" dirty="0"/>
              <a:t>: </a:t>
            </a:r>
          </a:p>
          <a:p>
            <a:pPr lvl="1"/>
            <a:r>
              <a:rPr lang="pt-BR" sz="2600" dirty="0" err="1"/>
              <a:t>Cloud</a:t>
            </a:r>
            <a:r>
              <a:rPr lang="pt-BR" sz="2600" dirty="0"/>
              <a:t> </a:t>
            </a:r>
            <a:r>
              <a:rPr lang="pt-BR" sz="2600" dirty="0" err="1"/>
              <a:t>Firestore</a:t>
            </a:r>
            <a:endParaRPr lang="pt-BR" sz="2600" dirty="0"/>
          </a:p>
          <a:p>
            <a:pPr lvl="1"/>
            <a:r>
              <a:rPr lang="pt-BR" sz="2600" dirty="0" err="1"/>
              <a:t>Authentication</a:t>
            </a:r>
            <a:endParaRPr lang="pt-BR" sz="2600" dirty="0"/>
          </a:p>
          <a:p>
            <a:pPr lvl="1"/>
            <a:r>
              <a:rPr lang="pt-BR" sz="2600" dirty="0" err="1"/>
              <a:t>Storage</a:t>
            </a:r>
            <a:endParaRPr lang="pt-BR" sz="2600" dirty="0"/>
          </a:p>
          <a:p>
            <a:r>
              <a:rPr lang="pt-BR" sz="3000" dirty="0"/>
              <a:t>AngularFire2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32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3D6A83-2147-C949-89F0-91F486562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 com conceitos de </a:t>
            </a:r>
            <a:r>
              <a:rPr lang="pt-BR" dirty="0" err="1"/>
              <a:t>gamificação</a:t>
            </a:r>
            <a:r>
              <a:rPr lang="pt-BR" dirty="0"/>
              <a:t> e de </a:t>
            </a:r>
            <a:r>
              <a:rPr lang="pt-BR" dirty="0" err="1"/>
              <a:t>Clickers</a:t>
            </a:r>
            <a:endParaRPr lang="pt-BR" dirty="0"/>
          </a:p>
          <a:p>
            <a:r>
              <a:rPr lang="pt-BR" dirty="0"/>
              <a:t>Realizar atividades em sala de aula</a:t>
            </a:r>
          </a:p>
          <a:p>
            <a:r>
              <a:rPr lang="pt-BR" dirty="0"/>
              <a:t>Questionários de perguntas e respostas com pontuação (</a:t>
            </a:r>
            <a:r>
              <a:rPr lang="pt-BR" dirty="0" err="1"/>
              <a:t>Quiz</a:t>
            </a:r>
            <a:r>
              <a:rPr lang="pt-BR" dirty="0"/>
              <a:t>)</a:t>
            </a:r>
          </a:p>
          <a:p>
            <a:r>
              <a:rPr lang="pt-BR" dirty="0"/>
              <a:t>Engajamento e participação dos alunos </a:t>
            </a:r>
          </a:p>
        </p:txBody>
      </p:sp>
    </p:spTree>
    <p:extLst>
      <p:ext uri="{BB962C8B-B14F-4D97-AF65-F5344CB8AC3E}">
        <p14:creationId xmlns:p14="http://schemas.microsoft.com/office/powerpoint/2010/main" val="26192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Trabalhos Correlatos</a:t>
            </a:r>
          </a:p>
          <a:p>
            <a:r>
              <a:rPr lang="pt-BR" dirty="0"/>
              <a:t>Requisitos e Especificação</a:t>
            </a:r>
          </a:p>
          <a:p>
            <a:r>
              <a:rPr lang="pt-BR" dirty="0"/>
              <a:t>Implementação</a:t>
            </a:r>
          </a:p>
          <a:p>
            <a:r>
              <a:rPr lang="pt-BR" dirty="0"/>
              <a:t>Operacionalidade</a:t>
            </a:r>
          </a:p>
          <a:p>
            <a:r>
              <a:rPr lang="pt-BR" dirty="0"/>
              <a:t>Resultados</a:t>
            </a:r>
          </a:p>
          <a:p>
            <a:r>
              <a:rPr lang="pt-BR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512E6DA-C094-6D48-810B-33D31E8F5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8880"/>
            <a:ext cx="8928992" cy="288032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747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Operacionalidade da Implementação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6EFA5A1-D79C-234F-A28D-8B5894859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912768" cy="3754192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91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31640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Objetivo dos testes</a:t>
            </a:r>
          </a:p>
          <a:p>
            <a:r>
              <a:rPr lang="pt-BR" sz="2800" dirty="0"/>
              <a:t>Testes com usuários (2 professores/33 alunos)</a:t>
            </a:r>
          </a:p>
          <a:p>
            <a:r>
              <a:rPr lang="pt-BR" sz="2800" dirty="0"/>
              <a:t>2 formulários para os professores</a:t>
            </a:r>
          </a:p>
          <a:p>
            <a:r>
              <a:rPr lang="pt-BR" sz="2800" dirty="0"/>
              <a:t>1 formulário para os alunos</a:t>
            </a:r>
          </a:p>
          <a:p>
            <a:r>
              <a:rPr lang="pt-BR" sz="2800" dirty="0"/>
              <a:t>Perfil dos professores e alunos</a:t>
            </a:r>
          </a:p>
          <a:p>
            <a:r>
              <a:rPr lang="pt-BR" sz="2800" dirty="0"/>
              <a:t>Passo a passo</a:t>
            </a:r>
          </a:p>
          <a:p>
            <a:r>
              <a:rPr lang="pt-BR" sz="2800" dirty="0"/>
              <a:t>Resultados de usabilidade e engajamento</a:t>
            </a:r>
          </a:p>
          <a:p>
            <a:r>
              <a:rPr lang="pt-BR" sz="2800" dirty="0"/>
              <a:t>Observações durante os testes</a:t>
            </a:r>
          </a:p>
        </p:txBody>
      </p:sp>
    </p:spTree>
    <p:extLst>
      <p:ext uri="{BB962C8B-B14F-4D97-AF65-F5344CB8AC3E}">
        <p14:creationId xmlns:p14="http://schemas.microsoft.com/office/powerpoint/2010/main" val="3487219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7408937-5F2F-3C49-B6EB-C84475C6F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931234"/>
              </p:ext>
            </p:extLst>
          </p:nvPr>
        </p:nvGraphicFramePr>
        <p:xfrm>
          <a:off x="302840" y="1219200"/>
          <a:ext cx="8229600" cy="438418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068556">
                  <a:extLst>
                    <a:ext uri="{9D8B030D-6E8A-4147-A177-3AD203B41FA5}">
                      <a16:colId xmlns:a16="http://schemas.microsoft.com/office/drawing/2014/main" val="4032145641"/>
                    </a:ext>
                  </a:extLst>
                </a:gridCol>
                <a:gridCol w="4161044">
                  <a:extLst>
                    <a:ext uri="{9D8B030D-6E8A-4147-A177-3AD203B41FA5}">
                      <a16:colId xmlns:a16="http://schemas.microsoft.com/office/drawing/2014/main" val="2037031963"/>
                    </a:ext>
                  </a:extLst>
                </a:gridCol>
              </a:tblGrid>
              <a:tr h="769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Quantos passos você concluiu sem nenhum auxílio externo?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nenhum a todos (1 a 7):</a:t>
                      </a:r>
                      <a:endParaRPr lang="pt-BR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100% concluiu 6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154469"/>
                  </a:ext>
                </a:extLst>
              </a:tr>
              <a:tr h="781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você classifica a usabilidade da ferramenta?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péssima a ótima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50% classificou com 3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50% classificou com 4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2097053"/>
                  </a:ext>
                </a:extLst>
              </a:tr>
              <a:tr h="781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você classifica a utilidade da ferramenta em sala de aula?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péssima a ótima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100%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390460"/>
                  </a:ext>
                </a:extLst>
              </a:tr>
              <a:tr h="781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você classifica a interação da turma com a ferramenta?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péssima a ótima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100%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83986"/>
                  </a:ext>
                </a:extLst>
              </a:tr>
              <a:tr h="3648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Você acha que a turma participou mais que o habitual?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50% sim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50% não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333571"/>
                  </a:ext>
                </a:extLst>
              </a:tr>
              <a:tr h="7817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você classifica a participação da turma ao utilizar a ferramenta?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péssima a ótima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100%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176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56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BE07E81-5292-6548-9D9E-9FC94C18E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2946"/>
              </p:ext>
            </p:extLst>
          </p:nvPr>
        </p:nvGraphicFramePr>
        <p:xfrm>
          <a:off x="251520" y="1356360"/>
          <a:ext cx="8352928" cy="408886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129528">
                  <a:extLst>
                    <a:ext uri="{9D8B030D-6E8A-4147-A177-3AD203B41FA5}">
                      <a16:colId xmlns:a16="http://schemas.microsoft.com/office/drawing/2014/main" val="1741256001"/>
                    </a:ext>
                  </a:extLst>
                </a:gridCol>
                <a:gridCol w="4223400">
                  <a:extLst>
                    <a:ext uri="{9D8B030D-6E8A-4147-A177-3AD203B41FA5}">
                      <a16:colId xmlns:a16="http://schemas.microsoft.com/office/drawing/2014/main" val="1398250458"/>
                    </a:ext>
                  </a:extLst>
                </a:gridCol>
              </a:tblGrid>
              <a:tr h="1277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foi utilizar a ferramenta?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fácil a difícil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54,5% classificou com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12,1% classificou com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15,2% classificou com 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9,1% classificou com 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9,1% classificou com 5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094315"/>
                  </a:ext>
                </a:extLst>
              </a:tr>
              <a:tr h="511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Você precisou de auxílio externo para interagir com a ferramenta?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84,8% sim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15,2% não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126645"/>
                  </a:ext>
                </a:extLst>
              </a:tr>
              <a:tr h="10222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Quantos dos passos anteriores você concluiu sem nenhum auxílio externo?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21,2% concluiu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18,2% concluiu 2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21,2% concluiu 3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39,4% concluiu 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1393001"/>
                  </a:ext>
                </a:extLst>
              </a:tr>
              <a:tr h="12777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Como você classifica a usabilidade do </a:t>
                      </a:r>
                      <a:r>
                        <a:rPr lang="pt-BR" sz="1600" dirty="0" err="1">
                          <a:effectLst/>
                        </a:rPr>
                        <a:t>Questmeter</a:t>
                      </a:r>
                      <a:r>
                        <a:rPr lang="pt-BR" sz="1600" dirty="0">
                          <a:effectLst/>
                        </a:rPr>
                        <a:t>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péssima a ótima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3% classificou com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3% classificou com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21,2% classificou com 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36,4% classificou com 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36,4%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890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47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e Discussões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7B34A6C-A241-F943-BEC1-51A0BA468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405149"/>
              </p:ext>
            </p:extLst>
          </p:nvPr>
        </p:nvGraphicFramePr>
        <p:xfrm>
          <a:off x="251520" y="1331640"/>
          <a:ext cx="8229600" cy="4032447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068557">
                  <a:extLst>
                    <a:ext uri="{9D8B030D-6E8A-4147-A177-3AD203B41FA5}">
                      <a16:colId xmlns:a16="http://schemas.microsoft.com/office/drawing/2014/main" val="2201205544"/>
                    </a:ext>
                  </a:extLst>
                </a:gridCol>
                <a:gridCol w="4161043">
                  <a:extLst>
                    <a:ext uri="{9D8B030D-6E8A-4147-A177-3AD203B41FA5}">
                      <a16:colId xmlns:a16="http://schemas.microsoft.com/office/drawing/2014/main" val="1317601097"/>
                    </a:ext>
                  </a:extLst>
                </a:gridCol>
              </a:tblGrid>
              <a:tr h="1344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Qual o seu interesse em utilizar ferramentas como o </a:t>
                      </a:r>
                      <a:r>
                        <a:rPr lang="pt-BR" sz="1600" dirty="0" err="1">
                          <a:effectLst/>
                        </a:rPr>
                        <a:t>Questmeter</a:t>
                      </a:r>
                      <a:r>
                        <a:rPr lang="pt-BR" sz="1600" dirty="0">
                          <a:effectLst/>
                        </a:rPr>
                        <a:t> em sala?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nenhum a gostaria de usar mais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6,1% classificou com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6,1% classificou com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27,2% classificou com 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18,2% classificou com 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0" dirty="0">
                          <a:effectLst/>
                        </a:rPr>
                        <a:t>42,4% classificou com 5</a:t>
                      </a:r>
                      <a:endParaRPr lang="pt-BR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4019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Você se sentiu motivado a realizar a atividade?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pouco a muito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9,1% classificou com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21,2% classificou com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27,3% classificou com 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21,2% classificou com 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21,2%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207028"/>
                  </a:ext>
                </a:extLst>
              </a:tr>
              <a:tr h="13441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Você acha que os gráficos e a maneira de responder as perguntas motivaram você a realizar a atividade?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 pouco a muito (1 a 5):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0% classificou com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12,1% classificou com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36,4% classificou com 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27,3% classificou com 4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24,2% classificou com 5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64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6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Cumpriu com todos os objetivos especificados</a:t>
            </a:r>
          </a:p>
          <a:p>
            <a:r>
              <a:rPr lang="pt-BR" sz="2800" dirty="0"/>
              <a:t>Alunos: resultados de usabilidade, engajamento e motivação razoáveis (de médio a bom)</a:t>
            </a:r>
          </a:p>
          <a:p>
            <a:r>
              <a:rPr lang="pt-BR" sz="2800" dirty="0"/>
              <a:t>Professores: demonstram que o ambiente cumpriu com o objetivo de motivar e engajar os alunos em sala de aula </a:t>
            </a:r>
          </a:p>
          <a:p>
            <a:r>
              <a:rPr lang="pt-BR" sz="2800" dirty="0"/>
              <a:t>Feedbacks positivos</a:t>
            </a:r>
          </a:p>
          <a:p>
            <a:r>
              <a:rPr lang="pt-BR" sz="2800" dirty="0"/>
              <a:t>Melhorar pesquisa</a:t>
            </a:r>
          </a:p>
        </p:txBody>
      </p:sp>
    </p:spTree>
    <p:extLst>
      <p:ext uri="{BB962C8B-B14F-4D97-AF65-F5344CB8AC3E}">
        <p14:creationId xmlns:p14="http://schemas.microsoft.com/office/powerpoint/2010/main" val="279353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e Sugestões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Sugestões:</a:t>
            </a:r>
          </a:p>
          <a:p>
            <a:pPr lvl="1"/>
            <a:r>
              <a:rPr lang="pt-BR" sz="2500" dirty="0"/>
              <a:t>Melhorar a performance</a:t>
            </a:r>
          </a:p>
          <a:p>
            <a:pPr lvl="1"/>
            <a:r>
              <a:rPr lang="pt-BR" sz="2500" dirty="0"/>
              <a:t>Melhorar o ranking existente e criar rankings públicos para incentivar a competição</a:t>
            </a:r>
          </a:p>
          <a:p>
            <a:pPr lvl="1"/>
            <a:r>
              <a:rPr lang="pt-BR" sz="2500" dirty="0"/>
              <a:t>Acrescentar mais elementos de </a:t>
            </a:r>
            <a:r>
              <a:rPr lang="pt-BR" sz="2500" dirty="0" err="1"/>
              <a:t>gamificação</a:t>
            </a:r>
            <a:r>
              <a:rPr lang="pt-BR" sz="2500" dirty="0"/>
              <a:t>, como emblemas (ou conquistas)</a:t>
            </a:r>
          </a:p>
          <a:p>
            <a:pPr lvl="1"/>
            <a:r>
              <a:rPr lang="pt-BR" sz="2500" dirty="0"/>
              <a:t>Deixar as informações de evolução mais chamativas</a:t>
            </a:r>
          </a:p>
          <a:p>
            <a:pPr lvl="1"/>
            <a:r>
              <a:rPr lang="pt-BR" sz="2500" dirty="0"/>
              <a:t>Implementar uma barra de progresso na apresentação da atividade</a:t>
            </a:r>
          </a:p>
          <a:p>
            <a:pPr lvl="1"/>
            <a:r>
              <a:rPr lang="pt-BR" sz="2500" dirty="0"/>
              <a:t>Possibilitar a definição de um temporizador para as questões</a:t>
            </a:r>
          </a:p>
          <a:p>
            <a:pPr lvl="1"/>
            <a:r>
              <a:rPr lang="pt-BR" sz="2500" dirty="0"/>
              <a:t>Randomizar as respostas para os alunos</a:t>
            </a:r>
          </a:p>
        </p:txBody>
      </p:sp>
    </p:spTree>
    <p:extLst>
      <p:ext uri="{BB962C8B-B14F-4D97-AF65-F5344CB8AC3E}">
        <p14:creationId xmlns:p14="http://schemas.microsoft.com/office/powerpoint/2010/main" val="2261196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2204864"/>
            <a:ext cx="8352928" cy="1470025"/>
          </a:xfrm>
        </p:spPr>
        <p:txBody>
          <a:bodyPr/>
          <a:lstStyle/>
          <a:p>
            <a:r>
              <a:rPr lang="pt-BR" dirty="0"/>
              <a:t>Apresentação Prática</a:t>
            </a:r>
          </a:p>
        </p:txBody>
      </p:sp>
    </p:spTree>
    <p:extLst>
      <p:ext uri="{BB962C8B-B14F-4D97-AF65-F5344CB8AC3E}">
        <p14:creationId xmlns:p14="http://schemas.microsoft.com/office/powerpoint/2010/main" val="379953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340768"/>
            <a:ext cx="8352928" cy="1470025"/>
          </a:xfrm>
        </p:spPr>
        <p:txBody>
          <a:bodyPr/>
          <a:lstStyle/>
          <a:p>
            <a:r>
              <a:rPr lang="pt-BR" dirty="0">
                <a:effectLst/>
              </a:rPr>
              <a:t>QUESTMETER: AMBIENTE DE APRENDIZAGEM COM GAMIFICAÇÃO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584176"/>
          </a:xfrm>
        </p:spPr>
        <p:txBody>
          <a:bodyPr>
            <a:normAutofit fontScale="92500"/>
          </a:bodyPr>
          <a:lstStyle/>
          <a:p>
            <a:r>
              <a:rPr lang="pt-BR" dirty="0"/>
              <a:t>Aluna: Pâmela Carolina Vieira</a:t>
            </a:r>
          </a:p>
          <a:p>
            <a:endParaRPr lang="pt-BR" sz="1200" dirty="0"/>
          </a:p>
          <a:p>
            <a:r>
              <a:rPr lang="pt-BR" dirty="0"/>
              <a:t>Orientador: prof. Dalton S. dos Reis</a:t>
            </a:r>
          </a:p>
        </p:txBody>
      </p:sp>
    </p:spTree>
    <p:extLst>
      <p:ext uri="{BB962C8B-B14F-4D97-AF65-F5344CB8AC3E}">
        <p14:creationId xmlns:p14="http://schemas.microsoft.com/office/powerpoint/2010/main" val="2876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Educação</a:t>
            </a:r>
          </a:p>
          <a:p>
            <a:r>
              <a:rPr lang="pt-BR" dirty="0"/>
              <a:t>Como surgiu? </a:t>
            </a:r>
          </a:p>
          <a:p>
            <a:r>
              <a:rPr lang="pt-BR" dirty="0"/>
              <a:t>Motivação e engajamento</a:t>
            </a:r>
          </a:p>
          <a:p>
            <a:r>
              <a:rPr lang="pt-BR" dirty="0"/>
              <a:t>Ambientes Virtuais de Aprendizagem (</a:t>
            </a:r>
            <a:r>
              <a:rPr lang="pt-BR" dirty="0" err="1"/>
              <a:t>AVAs</a:t>
            </a:r>
            <a:r>
              <a:rPr lang="pt-BR" dirty="0"/>
              <a:t>)</a:t>
            </a:r>
          </a:p>
          <a:p>
            <a:r>
              <a:rPr lang="pt-BR" dirty="0" err="1"/>
              <a:t>Gamificação</a:t>
            </a:r>
            <a:endParaRPr lang="pt-BR" dirty="0"/>
          </a:p>
          <a:p>
            <a:r>
              <a:rPr lang="pt-BR" dirty="0" err="1"/>
              <a:t>Clickers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Desenvolver um AVA para auxiliar professores no desenvolvimento de atividades em sala de aula com o propósito de tentar engajar e motivar os alunos através de ferramentas de </a:t>
            </a:r>
            <a:r>
              <a:rPr lang="pt-BR" dirty="0" err="1"/>
              <a:t>gamificação</a:t>
            </a:r>
            <a:r>
              <a:rPr lang="pt-BR" dirty="0"/>
              <a:t>, de </a:t>
            </a:r>
            <a:r>
              <a:rPr lang="pt-BR" dirty="0" err="1"/>
              <a:t>Clickers</a:t>
            </a:r>
            <a:r>
              <a:rPr lang="pt-BR" dirty="0"/>
              <a:t> e da diversificação das atividades feitas em sala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pt-BR" dirty="0"/>
              <a:t>Disponibilizar ambiente </a:t>
            </a:r>
            <a:r>
              <a:rPr lang="pt-BR" dirty="0" err="1"/>
              <a:t>multiplataforma</a:t>
            </a:r>
            <a:endParaRPr lang="pt-BR" dirty="0"/>
          </a:p>
          <a:p>
            <a:pPr lvl="0"/>
            <a:r>
              <a:rPr lang="pt-BR" dirty="0"/>
              <a:t>Professores: </a:t>
            </a:r>
          </a:p>
          <a:p>
            <a:pPr lvl="1"/>
            <a:r>
              <a:rPr lang="pt-BR" dirty="0"/>
              <a:t>Criar atividades de múltipla escolha</a:t>
            </a:r>
          </a:p>
          <a:p>
            <a:pPr lvl="0"/>
            <a:r>
              <a:rPr lang="pt-BR" dirty="0"/>
              <a:t>Alunos: </a:t>
            </a:r>
          </a:p>
          <a:p>
            <a:pPr lvl="1"/>
            <a:r>
              <a:rPr lang="pt-BR" dirty="0"/>
              <a:t>Interface para realizar as atividades</a:t>
            </a:r>
          </a:p>
          <a:p>
            <a:pPr lvl="1"/>
            <a:r>
              <a:rPr lang="pt-BR" dirty="0"/>
              <a:t>Informações de progresso através de ferramentas de </a:t>
            </a:r>
            <a:r>
              <a:rPr lang="pt-BR" dirty="0" err="1"/>
              <a:t>gamificação</a:t>
            </a:r>
            <a:r>
              <a:rPr lang="pt-BR" dirty="0"/>
              <a:t> como níveis, pontuações e rankings</a:t>
            </a:r>
          </a:p>
        </p:txBody>
      </p:sp>
    </p:spTree>
    <p:extLst>
      <p:ext uri="{BB962C8B-B14F-4D97-AF65-F5344CB8AC3E}">
        <p14:creationId xmlns:p14="http://schemas.microsoft.com/office/powerpoint/2010/main" val="39745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Ambientes Virtuais de Aprendizagem:</a:t>
            </a:r>
          </a:p>
          <a:p>
            <a:pPr lvl="1"/>
            <a:r>
              <a:rPr lang="pt-BR" dirty="0"/>
              <a:t>Sistemas educativos </a:t>
            </a:r>
            <a:r>
              <a:rPr lang="pt-BR" i="1" dirty="0"/>
              <a:t>online</a:t>
            </a:r>
          </a:p>
          <a:p>
            <a:pPr lvl="1"/>
            <a:r>
              <a:rPr lang="pt-BR" dirty="0"/>
              <a:t>Armazenar conteúdos de aula</a:t>
            </a:r>
          </a:p>
          <a:p>
            <a:pPr lvl="1"/>
            <a:r>
              <a:rPr lang="pt-BR" dirty="0"/>
              <a:t>Disponibilizar meios mais dinâmicos de apresentação e criação de conteúdo </a:t>
            </a:r>
          </a:p>
          <a:p>
            <a:pPr lvl="1"/>
            <a:r>
              <a:rPr lang="pt-BR" dirty="0"/>
              <a:t>Inserir novos recursos no processo educacional, enriquecendo a metodologia de ensino e possibilitando mais envolvimento dos alunos </a:t>
            </a:r>
          </a:p>
        </p:txBody>
      </p:sp>
    </p:spTree>
    <p:extLst>
      <p:ext uri="{BB962C8B-B14F-4D97-AF65-F5344CB8AC3E}">
        <p14:creationId xmlns:p14="http://schemas.microsoft.com/office/powerpoint/2010/main" val="24890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Gamificação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Utilização de mecânicas e elementos de jogos em contextos diferentes de jogos</a:t>
            </a:r>
          </a:p>
          <a:p>
            <a:pPr lvl="1"/>
            <a:r>
              <a:rPr lang="pt-BR" dirty="0"/>
              <a:t>Promove a interatividade, a resolução de problemas, o alcance de objetivos, a familiaridade com a tecnologia e o trabalho em equipe</a:t>
            </a:r>
          </a:p>
          <a:p>
            <a:pPr lvl="1"/>
            <a:r>
              <a:rPr lang="pt-BR" dirty="0"/>
              <a:t>Aulas mais atrativas e produtivas</a:t>
            </a:r>
          </a:p>
        </p:txBody>
      </p:sp>
    </p:spTree>
    <p:extLst>
      <p:ext uri="{BB962C8B-B14F-4D97-AF65-F5344CB8AC3E}">
        <p14:creationId xmlns:p14="http://schemas.microsoft.com/office/powerpoint/2010/main" val="313032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Clickers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Dispositivos de mão usados por estudantes em sala de aula para responder perguntas em formas de </a:t>
            </a:r>
            <a:r>
              <a:rPr lang="pt-BR" dirty="0" err="1"/>
              <a:t>quizzes</a:t>
            </a:r>
            <a:r>
              <a:rPr lang="pt-BR" dirty="0"/>
              <a:t> ou realizar avaliações</a:t>
            </a:r>
          </a:p>
          <a:p>
            <a:pPr lvl="1"/>
            <a:r>
              <a:rPr lang="pt-BR" dirty="0"/>
              <a:t>Dispositivos móveis e </a:t>
            </a:r>
            <a:r>
              <a:rPr lang="pt-BR" dirty="0" err="1"/>
              <a:t>Mentimeter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Feedback imediato</a:t>
            </a:r>
          </a:p>
          <a:p>
            <a:pPr lvl="1"/>
            <a:r>
              <a:rPr lang="pt-BR" dirty="0"/>
              <a:t>Avaliar os conhecimentos prévios, validar conteúdos, reforçar um conteúdo, iniciar um novo assunto em sala e realizar testes ou avaliações rápidas </a:t>
            </a:r>
          </a:p>
        </p:txBody>
      </p:sp>
    </p:spTree>
    <p:extLst>
      <p:ext uri="{BB962C8B-B14F-4D97-AF65-F5344CB8AC3E}">
        <p14:creationId xmlns:p14="http://schemas.microsoft.com/office/powerpoint/2010/main" val="76844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Correlatos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Duolingo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Objetivo: aprender idiomas como se estivesse jogando um jogo</a:t>
            </a:r>
          </a:p>
          <a:p>
            <a:pPr lvl="1"/>
            <a:r>
              <a:rPr lang="pt-BR" dirty="0"/>
              <a:t>Lições com questões de conversação, compreensão, tradução e desafios de múltipla escolha</a:t>
            </a:r>
          </a:p>
          <a:p>
            <a:pPr lvl="1"/>
            <a:r>
              <a:rPr lang="pt-BR" dirty="0" err="1"/>
              <a:t>Gamificação</a:t>
            </a:r>
            <a:r>
              <a:rPr lang="pt-BR" dirty="0"/>
              <a:t>: etapas bem definidas, metas de estudo, níveis, pontuações, rankings e conquistas ou emblemas </a:t>
            </a:r>
          </a:p>
        </p:txBody>
      </p:sp>
    </p:spTree>
    <p:extLst>
      <p:ext uri="{BB962C8B-B14F-4D97-AF65-F5344CB8AC3E}">
        <p14:creationId xmlns:p14="http://schemas.microsoft.com/office/powerpoint/2010/main" val="195897954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1261</Words>
  <Application>Microsoft Macintosh PowerPoint</Application>
  <PresentationFormat>Apresentação na tela (4:3)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Design padrão</vt:lpstr>
      <vt:lpstr>QUESTMETER: AMBIENTE DE APRENDIZAGEM COM GAMIFICAÇÃO</vt:lpstr>
      <vt:lpstr>Roteiro</vt:lpstr>
      <vt:lpstr>Introdução</vt:lpstr>
      <vt:lpstr>Objetivos</vt:lpstr>
      <vt:lpstr>Objetivos</vt:lpstr>
      <vt:lpstr>Fundamentação Teórica</vt:lpstr>
      <vt:lpstr>Fundamentação Teórica</vt:lpstr>
      <vt:lpstr>Fundamentação Teórica</vt:lpstr>
      <vt:lpstr>Trabalhos Correlatos 1</vt:lpstr>
      <vt:lpstr>Trabalhos Correlatos 2</vt:lpstr>
      <vt:lpstr>Trabalhos Correlatos 3</vt:lpstr>
      <vt:lpstr>Trabalhos Correlatos 4</vt:lpstr>
      <vt:lpstr>Requisitos (RF)</vt:lpstr>
      <vt:lpstr>Requisitos (RNF)</vt:lpstr>
      <vt:lpstr>Especificação</vt:lpstr>
      <vt:lpstr>Especificação</vt:lpstr>
      <vt:lpstr>Especificação</vt:lpstr>
      <vt:lpstr>Implementação</vt:lpstr>
      <vt:lpstr>Implementação</vt:lpstr>
      <vt:lpstr>Operacionalidade da Implementação</vt:lpstr>
      <vt:lpstr>Operacionalidade da Implementação</vt:lpstr>
      <vt:lpstr>Resultados e Discussões</vt:lpstr>
      <vt:lpstr>Resultados e Discussões</vt:lpstr>
      <vt:lpstr>Resultados e Discussões</vt:lpstr>
      <vt:lpstr>Resultados e Discussões</vt:lpstr>
      <vt:lpstr>Conclusões e Sugestões</vt:lpstr>
      <vt:lpstr>Conclusões e Sugestões</vt:lpstr>
      <vt:lpstr>Apresentação Prática</vt:lpstr>
      <vt:lpstr>QUESTMETER: AMBIENTE DE APRENDIZAGEM COM GAMIFICAÇÃO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Pâmela Carolina Vieira</cp:lastModifiedBy>
  <cp:revision>191</cp:revision>
  <cp:lastPrinted>2019-07-06T02:15:28Z</cp:lastPrinted>
  <dcterms:created xsi:type="dcterms:W3CDTF">2012-05-08T00:10:24Z</dcterms:created>
  <dcterms:modified xsi:type="dcterms:W3CDTF">2019-07-10T21:21:51Z</dcterms:modified>
</cp:coreProperties>
</file>