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2"/>
    <p:sldId id="258" r:id="rId3"/>
    <p:sldId id="259" r:id="rId4"/>
    <p:sldId id="260" r:id="rId5"/>
    <p:sldId id="261" r:id="rId6"/>
    <p:sldId id="273" r:id="rId7"/>
    <p:sldId id="274" r:id="rId8"/>
    <p:sldId id="275" r:id="rId9"/>
    <p:sldId id="262" r:id="rId10"/>
    <p:sldId id="269" r:id="rId11"/>
    <p:sldId id="270" r:id="rId12"/>
    <p:sldId id="263" r:id="rId13"/>
    <p:sldId id="276" r:id="rId14"/>
    <p:sldId id="264" r:id="rId15"/>
    <p:sldId id="277" r:id="rId16"/>
    <p:sldId id="265" r:id="rId17"/>
    <p:sldId id="278" r:id="rId18"/>
    <p:sldId id="279" r:id="rId19"/>
    <p:sldId id="266" r:id="rId20"/>
    <p:sldId id="267" r:id="rId21"/>
    <p:sldId id="282" r:id="rId22"/>
    <p:sldId id="283" r:id="rId23"/>
    <p:sldId id="268" r:id="rId24"/>
    <p:sldId id="280" r:id="rId25"/>
    <p:sldId id="272" r:id="rId26"/>
    <p:sldId id="281" r:id="rId2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47CCB7-00DA-014E-AAB1-FEA374A70F84}" v="375" dt="2019-07-03T16:46:03.604"/>
  </p1510:revLst>
</p1510:revInfo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 autoAdjust="0"/>
    <p:restoredTop sz="94619"/>
  </p:normalViewPr>
  <p:slideViewPr>
    <p:cSldViewPr>
      <p:cViewPr>
        <p:scale>
          <a:sx n="53" d="100"/>
          <a:sy n="53" d="100"/>
        </p:scale>
        <p:origin x="2314" y="71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F2C62C-C18E-354C-B668-54D71299C4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8D21D-62CA-D642-927D-829772F1E3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0DBA0-2A5E-934F-AFB6-CE0A428C4F0C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6D6AA-2799-CA43-940F-6D44A0DEAD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EC709-034F-2A43-9A22-58AFE1D6FF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EF20B-5F7D-364B-8658-1A6A1914C3F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0EC45F-8D64-BC4E-9D79-2D93D087B1C1}"/>
              </a:ext>
            </a:extLst>
          </p:cNvPr>
          <p:cNvSpPr txBox="1"/>
          <p:nvPr/>
        </p:nvSpPr>
        <p:spPr>
          <a:xfrm rot="5400000">
            <a:off x="5308215" y="4281683"/>
            <a:ext cx="265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TecEdu</a:t>
            </a:r>
            <a:r>
              <a:rPr lang="en-US" dirty="0"/>
              <a:t> - </a:t>
            </a:r>
            <a:r>
              <a:rPr lang="en-US" dirty="0" err="1"/>
              <a:t>tecedu.inf.furb.br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062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BE2F7-640C-064B-9A80-C6E726BCF742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B8179-957A-0D41-B147-BE7F3D78F1C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6A73F-9B0E-264D-A6A8-ABA85EDF9929}"/>
              </a:ext>
            </a:extLst>
          </p:cNvPr>
          <p:cNvSpPr txBox="1"/>
          <p:nvPr/>
        </p:nvSpPr>
        <p:spPr>
          <a:xfrm rot="5400000">
            <a:off x="4682540" y="6016109"/>
            <a:ext cx="265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TecEdu</a:t>
            </a:r>
            <a:r>
              <a:rPr lang="en-US" dirty="0"/>
              <a:t> - </a:t>
            </a:r>
            <a:r>
              <a:rPr lang="en-US" dirty="0" err="1"/>
              <a:t>tecedu.inf.furb.br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3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B8179-957A-0D41-B147-BE7F3D78F1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50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39232"/>
            <a:ext cx="7772400" cy="1470025"/>
          </a:xfr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645024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335126-1852-404A-A6A5-0657D004519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204" y="5851518"/>
            <a:ext cx="9144000" cy="1006482"/>
          </a:xfrm>
          <a:prstGeom prst="rect">
            <a:avLst/>
          </a:prstGeom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‹#›</a:t>
            </a:fld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993A6A-4509-6E42-B4A2-5AD5E583D10B}"/>
              </a:ext>
            </a:extLst>
          </p:cNvPr>
          <p:cNvSpPr txBox="1"/>
          <p:nvPr userDrawn="1"/>
        </p:nvSpPr>
        <p:spPr>
          <a:xfrm rot="5400000">
            <a:off x="7594051" y="3519377"/>
            <a:ext cx="265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TecEdu</a:t>
            </a:r>
            <a:r>
              <a:rPr lang="en-US" dirty="0"/>
              <a:t> - </a:t>
            </a:r>
            <a:r>
              <a:rPr lang="en-US" dirty="0" err="1"/>
              <a:t>tecedu.inf.furb.br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340768"/>
            <a:ext cx="8352928" cy="1944216"/>
          </a:xfrm>
        </p:spPr>
        <p:txBody>
          <a:bodyPr/>
          <a:lstStyle/>
          <a:p>
            <a:r>
              <a:rPr lang="pt-BR" dirty="0" smtClean="0">
                <a:effectLst/>
              </a:rPr>
              <a:t>EcosAR</a:t>
            </a:r>
            <a:r>
              <a:rPr lang="pt-BR" dirty="0">
                <a:effectLst/>
              </a:rPr>
              <a:t> – </a:t>
            </a:r>
            <a:r>
              <a:rPr lang="pt-BR" dirty="0" smtClean="0">
                <a:effectLst/>
              </a:rPr>
              <a:t>Simulador de Ecossistemas Utilizando Realidade Aumentada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59632" y="3645024"/>
            <a:ext cx="7088832" cy="1584176"/>
          </a:xfrm>
        </p:spPr>
        <p:txBody>
          <a:bodyPr>
            <a:noAutofit/>
          </a:bodyPr>
          <a:lstStyle/>
          <a:p>
            <a:r>
              <a:rPr lang="pt-BR" sz="2000" dirty="0" smtClean="0"/>
              <a:t>Aluno: Rodrigo Wernke Pereira</a:t>
            </a:r>
            <a:endParaRPr lang="pt-BR" sz="2000" dirty="0"/>
          </a:p>
          <a:p>
            <a:endParaRPr lang="pt-BR" sz="2000" dirty="0"/>
          </a:p>
          <a:p>
            <a:r>
              <a:rPr lang="pt-BR" sz="2000" dirty="0" smtClean="0"/>
              <a:t>          Orientadores: Dalton Solano </a:t>
            </a:r>
            <a:r>
              <a:rPr lang="pt-BR" sz="2000" dirty="0"/>
              <a:t>dos </a:t>
            </a:r>
            <a:r>
              <a:rPr lang="pt-BR" sz="2000" dirty="0" smtClean="0"/>
              <a:t>Reis</a:t>
            </a:r>
          </a:p>
          <a:p>
            <a:r>
              <a:rPr lang="pt-BR" sz="2000" dirty="0" smtClean="0"/>
              <a:t>		           Roberta Andressa Pereira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1143000"/>
          </a:xfrm>
        </p:spPr>
        <p:txBody>
          <a:bodyPr/>
          <a:lstStyle/>
          <a:p>
            <a:r>
              <a:rPr lang="pt-BR" sz="2800" dirty="0"/>
              <a:t>VISEDU – AQUÁRIO VIRTUAL: SIMULADOR DE ECOSSISTEMA UTILIZANDO ANIMAÇÃO COMPORTAMENTAL </a:t>
            </a:r>
            <a:endParaRPr lang="pt-BR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924944"/>
            <a:ext cx="3301817" cy="16181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2924944"/>
            <a:ext cx="3960490" cy="179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Weather</a:t>
            </a:r>
            <a:endParaRPr lang="pt-BR" dirty="0"/>
          </a:p>
        </p:txBody>
      </p:sp>
      <p:pic>
        <p:nvPicPr>
          <p:cNvPr id="1026" name="Picture 2" descr="Image result for weather tinyb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20888"/>
            <a:ext cx="3158330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weather tinybop"/>
          <p:cNvSpPr>
            <a:spLocks noChangeAspect="1" noChangeArrowheads="1"/>
          </p:cNvSpPr>
          <p:nvPr/>
        </p:nvSpPr>
        <p:spPr bwMode="auto">
          <a:xfrm>
            <a:off x="155575" y="-1919288"/>
            <a:ext cx="7124700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0" name="Picture 6" descr="Image result for weather tinyb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345" y="2420888"/>
            <a:ext cx="3302024" cy="267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1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pt-BR" altLang="pt-BR" dirty="0"/>
              <a:t>Permitir a visualização da cena com Realidade Aumentada.</a:t>
            </a:r>
          </a:p>
          <a:p>
            <a:pPr marL="342900" lvl="1" indent="-342900">
              <a:buFontTx/>
              <a:buChar char="•"/>
            </a:pPr>
            <a:r>
              <a:rPr lang="pt-BR" altLang="pt-BR" dirty="0"/>
              <a:t>Permitir a interação com o software através do uso de Interface de Usuário Tangível</a:t>
            </a:r>
            <a:r>
              <a:rPr lang="pt-BR" altLang="pt-BR" dirty="0" smtClean="0"/>
              <a:t>.</a:t>
            </a:r>
          </a:p>
          <a:p>
            <a:pPr marL="342900" lvl="1" indent="-342900">
              <a:buFontTx/>
              <a:buChar char="•"/>
            </a:pPr>
            <a:r>
              <a:rPr lang="pt-BR" altLang="pt-BR" dirty="0" smtClean="0"/>
              <a:t>Permitir a manipulação de elementos da simulação.</a:t>
            </a:r>
            <a:endParaRPr lang="pt-BR" altLang="pt-BR" dirty="0"/>
          </a:p>
          <a:p>
            <a:pPr marL="342900" lvl="1" indent="-342900">
              <a:buFontTx/>
              <a:buChar char="•"/>
            </a:pPr>
            <a:r>
              <a:rPr lang="pt-BR" altLang="pt-BR" dirty="0"/>
              <a:t>Exibir </a:t>
            </a:r>
            <a:r>
              <a:rPr lang="pt-BR" altLang="pt-BR" dirty="0" smtClean="0"/>
              <a:t>as manipulações de temperatura e velocidade do vento com </a:t>
            </a:r>
            <a:r>
              <a:rPr lang="pt-BR" altLang="pt-BR" dirty="0"/>
              <a:t>Animação Comportamental.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Não-Funcionais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pt-BR" altLang="pt-BR" dirty="0"/>
              <a:t>Ser implementado na linguagem C# no ambiente de desenvolvimento Visual Studio com o motor gráfico Unity.</a:t>
            </a:r>
          </a:p>
          <a:p>
            <a:pPr marL="342900" lvl="1" indent="-342900">
              <a:buFontTx/>
              <a:buChar char="•"/>
            </a:pPr>
            <a:r>
              <a:rPr lang="pt-BR" altLang="pt-BR" dirty="0" smtClean="0"/>
              <a:t>Utilizar </a:t>
            </a:r>
            <a:r>
              <a:rPr lang="pt-BR" altLang="pt-BR" dirty="0"/>
              <a:t>a plataforma Vuforia para implementação da Realidade Aumentada</a:t>
            </a:r>
            <a:r>
              <a:rPr lang="pt-BR" altLang="pt-BR" dirty="0" smtClean="0"/>
              <a:t>.</a:t>
            </a:r>
          </a:p>
          <a:p>
            <a:pPr marL="342900" lvl="1" indent="-342900">
              <a:buFontTx/>
              <a:buChar char="•"/>
            </a:pPr>
            <a:r>
              <a:rPr lang="pt-BR" altLang="pt-BR" dirty="0" smtClean="0"/>
              <a:t>Utilizar o Adobe Photoshop CC 2019 como editor de imagem para os marcadores.</a:t>
            </a:r>
          </a:p>
          <a:p>
            <a:pPr marL="342900" lvl="1" indent="-342900">
              <a:buFontTx/>
              <a:buChar char="•"/>
            </a:pPr>
            <a:r>
              <a:rPr lang="pt-BR" altLang="pt-BR" dirty="0" smtClean="0"/>
              <a:t>Utilizar a câmera do dispositivo para a captura dos marcadores.</a:t>
            </a:r>
            <a:endParaRPr lang="pt-BR" alt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007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pt-BR" dirty="0"/>
              <a:t>Especificação</a:t>
            </a:r>
          </a:p>
        </p:txBody>
      </p:sp>
    </p:spTree>
    <p:extLst>
      <p:ext uri="{BB962C8B-B14F-4D97-AF65-F5344CB8AC3E}">
        <p14:creationId xmlns:p14="http://schemas.microsoft.com/office/powerpoint/2010/main" val="200707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8640"/>
            <a:ext cx="7316443" cy="554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33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(Focar nas principais técnicas e/ou algoritmos implementados)</a:t>
            </a:r>
          </a:p>
          <a:p>
            <a:r>
              <a:rPr lang="pt-BR" dirty="0"/>
              <a:t>(Tempo estimado – 4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332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Marcadores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290" y="1331640"/>
            <a:ext cx="4170108" cy="430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1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Marcadores</a:t>
            </a:r>
            <a:endParaRPr lang="pt-BR" dirty="0"/>
          </a:p>
        </p:txBody>
      </p:sp>
      <p:pic>
        <p:nvPicPr>
          <p:cNvPr id="7170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96" y="2060848"/>
            <a:ext cx="7894695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618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Operacionalidade da 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(Apresentar algumas (poucas) telas do software – quando houver. Lembre-se que você irá apresentar o software em funcionamento)</a:t>
            </a:r>
          </a:p>
          <a:p>
            <a:r>
              <a:rPr lang="pt-BR" dirty="0"/>
              <a:t>(Tempo estimado – 2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74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32048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Objetivos</a:t>
            </a:r>
          </a:p>
          <a:p>
            <a:r>
              <a:rPr lang="pt-BR" dirty="0"/>
              <a:t>Fundamentação Teórica</a:t>
            </a:r>
          </a:p>
          <a:p>
            <a:r>
              <a:rPr lang="pt-BR" dirty="0"/>
              <a:t>Trabalhos Correlatos</a:t>
            </a:r>
          </a:p>
          <a:p>
            <a:r>
              <a:rPr lang="pt-BR" dirty="0"/>
              <a:t>Requisitos e Especificação</a:t>
            </a:r>
          </a:p>
          <a:p>
            <a:r>
              <a:rPr lang="pt-BR" dirty="0"/>
              <a:t>Implementação</a:t>
            </a:r>
          </a:p>
          <a:p>
            <a:r>
              <a:rPr lang="pt-BR" dirty="0"/>
              <a:t>Operacionalidade</a:t>
            </a:r>
          </a:p>
          <a:p>
            <a:r>
              <a:rPr lang="pt-BR" dirty="0"/>
              <a:t>Resultados</a:t>
            </a:r>
          </a:p>
          <a:p>
            <a:r>
              <a:rPr lang="pt-BR" dirty="0"/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8944" y="1196752"/>
            <a:ext cx="8686800" cy="468052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Testes realizados com uma turma de bolsistas do curso de Ciências Biológicas.</a:t>
            </a:r>
          </a:p>
          <a:p>
            <a:r>
              <a:rPr lang="pt-BR" dirty="0" smtClean="0"/>
              <a:t>Avaliação do aplicativo com um questionário.</a:t>
            </a:r>
          </a:p>
          <a:p>
            <a:endParaRPr lang="pt-BR" dirty="0"/>
          </a:p>
          <a:p>
            <a:r>
              <a:rPr lang="pt-BR" dirty="0" smtClean="0"/>
              <a:t>Etapas do questionário:</a:t>
            </a:r>
          </a:p>
          <a:p>
            <a:pPr lvl="1"/>
            <a:r>
              <a:rPr lang="pt-BR" dirty="0" smtClean="0"/>
              <a:t>Perfil dos entrevistados.</a:t>
            </a:r>
          </a:p>
          <a:p>
            <a:pPr lvl="1"/>
            <a:r>
              <a:rPr lang="pt-BR" dirty="0" smtClean="0"/>
              <a:t>Passo a passo com todas as funcionalidades.</a:t>
            </a:r>
          </a:p>
          <a:p>
            <a:pPr lvl="1"/>
            <a:r>
              <a:rPr lang="pt-BR" dirty="0" smtClean="0"/>
              <a:t>Modo livre.</a:t>
            </a:r>
          </a:p>
          <a:p>
            <a:pPr lvl="1"/>
            <a:r>
              <a:rPr lang="pt-BR" dirty="0" smtClean="0"/>
              <a:t>Avaliação geral.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721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Perfil dos Entrevistados</a:t>
            </a:r>
            <a:endParaRPr lang="pt-BR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010687"/>
              </p:ext>
            </p:extLst>
          </p:nvPr>
        </p:nvGraphicFramePr>
        <p:xfrm>
          <a:off x="1706166" y="1331640"/>
          <a:ext cx="5752356" cy="4389120"/>
        </p:xfrm>
        <a:graphic>
          <a:graphicData uri="http://schemas.openxmlformats.org/drawingml/2006/table">
            <a:tbl>
              <a:tblPr firstRow="1" firstCol="1" bandRow="1"/>
              <a:tblGrid>
                <a:gridCol w="1941654">
                  <a:extLst>
                    <a:ext uri="{9D8B030D-6E8A-4147-A177-3AD203B41FA5}">
                      <a16:colId xmlns:a16="http://schemas.microsoft.com/office/drawing/2014/main" val="2993942251"/>
                    </a:ext>
                  </a:extLst>
                </a:gridCol>
                <a:gridCol w="1833119">
                  <a:extLst>
                    <a:ext uri="{9D8B030D-6E8A-4147-A177-3AD203B41FA5}">
                      <a16:colId xmlns:a16="http://schemas.microsoft.com/office/drawing/2014/main" val="3778588748"/>
                    </a:ext>
                  </a:extLst>
                </a:gridCol>
                <a:gridCol w="1977583">
                  <a:extLst>
                    <a:ext uri="{9D8B030D-6E8A-4147-A177-3AD203B41FA5}">
                      <a16:colId xmlns:a16="http://schemas.microsoft.com/office/drawing/2014/main" val="92641049"/>
                    </a:ext>
                  </a:extLst>
                </a:gridCol>
              </a:tblGrid>
              <a:tr h="3782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Sexo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Feminino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Masculino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77,8%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22,2%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705032"/>
                  </a:ext>
                </a:extLst>
              </a:tr>
              <a:tr h="12609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Idade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18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11,1%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11,1%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44,4%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11,1%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11,1%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11,1%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219058"/>
                  </a:ext>
                </a:extLst>
              </a:tr>
              <a:tr h="3782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Grau de escolaridade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Ensino superior incompleto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Ensino superior completo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88,9% 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11,1% 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37751"/>
                  </a:ext>
                </a:extLst>
              </a:tr>
              <a:tr h="4203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Utiliza dispositivos móveis com frequência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Frequentemente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100%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042179"/>
                  </a:ext>
                </a:extLst>
              </a:tr>
              <a:tr h="4203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Já utilizou aplicações com Realidade Aumentada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55,6%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44,4%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47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6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pt-BR" dirty="0"/>
              <a:t>Opinião dos entrevistados sobre o aplicativo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120330"/>
              </p:ext>
            </p:extLst>
          </p:nvPr>
        </p:nvGraphicFramePr>
        <p:xfrm>
          <a:off x="539552" y="2132856"/>
          <a:ext cx="7941568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2717804">
                  <a:extLst>
                    <a:ext uri="{9D8B030D-6E8A-4147-A177-3AD203B41FA5}">
                      <a16:colId xmlns:a16="http://schemas.microsoft.com/office/drawing/2014/main" val="3646506280"/>
                    </a:ext>
                  </a:extLst>
                </a:gridCol>
                <a:gridCol w="2576230">
                  <a:extLst>
                    <a:ext uri="{9D8B030D-6E8A-4147-A177-3AD203B41FA5}">
                      <a16:colId xmlns:a16="http://schemas.microsoft.com/office/drawing/2014/main" val="659390818"/>
                    </a:ext>
                  </a:extLst>
                </a:gridCol>
                <a:gridCol w="2647534">
                  <a:extLst>
                    <a:ext uri="{9D8B030D-6E8A-4147-A177-3AD203B41FA5}">
                      <a16:colId xmlns:a16="http://schemas.microsoft.com/office/drawing/2014/main" val="1908125645"/>
                    </a:ext>
                  </a:extLst>
                </a:gridCol>
              </a:tblGrid>
              <a:tr h="4584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Usabilidade de manipular a cena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11,1%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33,3%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55,6%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907487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Usabilidade do aplicativo em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geral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11,1%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88,9%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112785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Cumpriu seu objetivo de desenvolver um simulador de ecossistemas para dispositivos móveis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11,1%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11,1%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77,8%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320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48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8680" y="1124744"/>
            <a:ext cx="8795320" cy="4680520"/>
          </a:xfrm>
        </p:spPr>
        <p:txBody>
          <a:bodyPr>
            <a:normAutofit/>
          </a:bodyPr>
          <a:lstStyle/>
          <a:p>
            <a:r>
              <a:rPr lang="pt-BR" dirty="0"/>
              <a:t>Ferramentas utilizadas foram adequadas (Unity e Vuforia</a:t>
            </a:r>
            <a:r>
              <a:rPr lang="pt-BR" dirty="0" smtClean="0"/>
              <a:t>).</a:t>
            </a:r>
          </a:p>
          <a:p>
            <a:r>
              <a:rPr lang="pt-BR" dirty="0"/>
              <a:t>O objetivo de desenvolver um simulador de ecossistemas para dispositivos móveis foi </a:t>
            </a:r>
            <a:r>
              <a:rPr lang="pt-BR" dirty="0" smtClean="0"/>
              <a:t>atingido.</a:t>
            </a:r>
          </a:p>
          <a:p>
            <a:r>
              <a:rPr lang="pt-BR" dirty="0" smtClean="0"/>
              <a:t>Usuários </a:t>
            </a:r>
            <a:r>
              <a:rPr lang="pt-BR" dirty="0"/>
              <a:t>mostraram grande </a:t>
            </a:r>
            <a:r>
              <a:rPr lang="pt-BR" dirty="0" smtClean="0"/>
              <a:t>interesse na manipulação da cena.</a:t>
            </a:r>
          </a:p>
          <a:p>
            <a:r>
              <a:rPr lang="pt-BR" dirty="0" smtClean="0"/>
              <a:t>Uma ferramenta para auxiliar o ensino.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Extensões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8680" y="1124744"/>
            <a:ext cx="8795320" cy="4680520"/>
          </a:xfrm>
        </p:spPr>
        <p:txBody>
          <a:bodyPr>
            <a:normAutofit/>
          </a:bodyPr>
          <a:lstStyle/>
          <a:p>
            <a:r>
              <a:rPr lang="pt-BR" dirty="0" smtClean="0"/>
              <a:t>Adicionar </a:t>
            </a:r>
            <a:r>
              <a:rPr lang="pt-BR" dirty="0"/>
              <a:t>animais na simulação</a:t>
            </a:r>
            <a:r>
              <a:rPr lang="pt-BR" dirty="0" smtClean="0"/>
              <a:t>.</a:t>
            </a:r>
          </a:p>
          <a:p>
            <a:r>
              <a:rPr lang="pt-BR" dirty="0" smtClean="0"/>
              <a:t>Incrementar </a:t>
            </a:r>
            <a:r>
              <a:rPr lang="pt-BR" dirty="0"/>
              <a:t>a quantidade de terrenos </a:t>
            </a:r>
            <a:r>
              <a:rPr lang="pt-BR" dirty="0" smtClean="0"/>
              <a:t>possíveis.</a:t>
            </a:r>
          </a:p>
          <a:p>
            <a:r>
              <a:rPr lang="pt-BR" dirty="0" smtClean="0"/>
              <a:t>Simular </a:t>
            </a:r>
            <a:r>
              <a:rPr lang="pt-BR" dirty="0"/>
              <a:t>outras características do </a:t>
            </a:r>
            <a:r>
              <a:rPr lang="pt-BR" dirty="0" smtClean="0"/>
              <a:t>clima.</a:t>
            </a:r>
          </a:p>
          <a:p>
            <a:r>
              <a:rPr lang="pt-BR" dirty="0" smtClean="0"/>
              <a:t>Aumentar </a:t>
            </a:r>
            <a:r>
              <a:rPr lang="pt-BR" dirty="0"/>
              <a:t>a variedade de plantas na </a:t>
            </a:r>
            <a:r>
              <a:rPr lang="pt-BR" dirty="0" smtClean="0"/>
              <a:t>simulação.</a:t>
            </a:r>
          </a:p>
          <a:p>
            <a:r>
              <a:rPr lang="pt-BR" dirty="0" smtClean="0"/>
              <a:t>Incluir </a:t>
            </a:r>
            <a:r>
              <a:rPr lang="pt-BR" dirty="0"/>
              <a:t>novos meios de controle com </a:t>
            </a:r>
            <a:r>
              <a:rPr lang="pt-BR" dirty="0" smtClean="0"/>
              <a:t>IUT.</a:t>
            </a:r>
          </a:p>
          <a:p>
            <a:r>
              <a:rPr lang="pt-BR" dirty="0" smtClean="0"/>
              <a:t>Implementar </a:t>
            </a:r>
            <a:r>
              <a:rPr lang="pt-BR" dirty="0"/>
              <a:t>controles para a duração do </a:t>
            </a:r>
            <a:r>
              <a:rPr lang="pt-BR" dirty="0" smtClean="0"/>
              <a:t>dia.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523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352928" cy="1470025"/>
          </a:xfrm>
        </p:spPr>
        <p:txBody>
          <a:bodyPr/>
          <a:lstStyle/>
          <a:p>
            <a:r>
              <a:rPr lang="pt-BR" dirty="0"/>
              <a:t>Apresentação Prática</a:t>
            </a:r>
          </a:p>
        </p:txBody>
      </p:sp>
    </p:spTree>
    <p:extLst>
      <p:ext uri="{BB962C8B-B14F-4D97-AF65-F5344CB8AC3E}">
        <p14:creationId xmlns:p14="http://schemas.microsoft.com/office/powerpoint/2010/main" val="3799530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340768"/>
            <a:ext cx="8352928" cy="1944216"/>
          </a:xfrm>
        </p:spPr>
        <p:txBody>
          <a:bodyPr/>
          <a:lstStyle/>
          <a:p>
            <a:r>
              <a:rPr lang="pt-BR" dirty="0" smtClean="0">
                <a:effectLst/>
              </a:rPr>
              <a:t>EcosAR</a:t>
            </a:r>
            <a:r>
              <a:rPr lang="pt-BR" dirty="0">
                <a:effectLst/>
              </a:rPr>
              <a:t> – </a:t>
            </a:r>
            <a:r>
              <a:rPr lang="pt-BR" dirty="0" smtClean="0">
                <a:effectLst/>
              </a:rPr>
              <a:t>Simulador de Ecossistemas Utilizando Realidade Aumentada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59632" y="3645024"/>
            <a:ext cx="7088832" cy="1584176"/>
          </a:xfrm>
        </p:spPr>
        <p:txBody>
          <a:bodyPr>
            <a:noAutofit/>
          </a:bodyPr>
          <a:lstStyle/>
          <a:p>
            <a:r>
              <a:rPr lang="pt-BR" sz="2000" dirty="0" smtClean="0"/>
              <a:t>Aluno: Rodrigo Wernke Pereira</a:t>
            </a:r>
            <a:endParaRPr lang="pt-BR" sz="2000" dirty="0"/>
          </a:p>
          <a:p>
            <a:endParaRPr lang="pt-BR" sz="2000" dirty="0"/>
          </a:p>
          <a:p>
            <a:r>
              <a:rPr lang="pt-BR" sz="2000" dirty="0" smtClean="0"/>
              <a:t>          Orientadores: Dalton Solano </a:t>
            </a:r>
            <a:r>
              <a:rPr lang="pt-BR" sz="2000" dirty="0"/>
              <a:t>dos </a:t>
            </a:r>
            <a:r>
              <a:rPr lang="pt-BR" sz="2000" dirty="0" smtClean="0"/>
              <a:t>Reis</a:t>
            </a:r>
          </a:p>
          <a:p>
            <a:r>
              <a:rPr lang="pt-BR" sz="2000" dirty="0" smtClean="0"/>
              <a:t>		           Roberta Andressa Pereira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21026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46374" y="1355197"/>
            <a:ext cx="8446106" cy="344195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sz="2800" dirty="0" smtClean="0"/>
              <a:t>Várias formas de ensinar sobre o meio </a:t>
            </a:r>
            <a:r>
              <a:rPr lang="pt-BR" sz="2800" dirty="0" smtClean="0"/>
              <a:t>ambiente.</a:t>
            </a:r>
            <a:endParaRPr lang="pt-BR" sz="2800" dirty="0" smtClean="0"/>
          </a:p>
          <a:p>
            <a:pPr lvl="1" eaLnBrk="1" hangingPunct="1">
              <a:defRPr/>
            </a:pPr>
            <a:r>
              <a:rPr lang="pt-BR" sz="2400" dirty="0" smtClean="0"/>
              <a:t>Como utilizar a tecnologia para o ensino.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pt-BR" sz="2400" dirty="0" smtClean="0"/>
              <a:t>	</a:t>
            </a:r>
          </a:p>
          <a:p>
            <a:pPr marL="457200" lvl="1" indent="0" eaLnBrk="1" hangingPunct="1">
              <a:buFontTx/>
              <a:buNone/>
              <a:defRPr/>
            </a:pPr>
            <a:endParaRPr lang="pt-BR" sz="2400" dirty="0" smtClean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pt-BR" sz="2800" dirty="0" smtClean="0"/>
              <a:t>Realidade aumentada na </a:t>
            </a:r>
            <a:r>
              <a:rPr lang="pt-BR" sz="2800" dirty="0" smtClean="0"/>
              <a:t>educação.</a:t>
            </a:r>
            <a:endParaRPr lang="pt-BR" sz="2800" dirty="0" smtClean="0"/>
          </a:p>
          <a:p>
            <a:pPr lvl="1" eaLnBrk="1" hangingPunct="1">
              <a:defRPr/>
            </a:pPr>
            <a:r>
              <a:rPr lang="pt-BR" sz="2400" dirty="0" smtClean="0"/>
              <a:t>Aproxima o mundo real do virtual.</a:t>
            </a:r>
          </a:p>
          <a:p>
            <a:pPr lvl="1" eaLnBrk="1" hangingPunct="1">
              <a:defRPr/>
            </a:pPr>
            <a:r>
              <a:rPr lang="pt-BR" sz="2400" dirty="0" smtClean="0"/>
              <a:t>Engaja o aluno com o estudo.</a:t>
            </a:r>
          </a:p>
          <a:p>
            <a:pPr lvl="1" eaLnBrk="1" hangingPunct="1">
              <a:defRPr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pt-BR" altLang="pt-BR" sz="2800" dirty="0" smtClean="0"/>
              <a:t>Desenvolver um simulador de </a:t>
            </a:r>
            <a:r>
              <a:rPr lang="pt-BR" altLang="pt-BR" sz="2800" dirty="0" smtClean="0"/>
              <a:t>ecossistemas.</a:t>
            </a:r>
          </a:p>
          <a:p>
            <a:pPr eaLnBrk="1" hangingPunct="1"/>
            <a:r>
              <a:rPr lang="pt-BR" altLang="pt-BR" sz="2800" dirty="0" smtClean="0"/>
              <a:t>Manipular elementos.</a:t>
            </a:r>
          </a:p>
          <a:p>
            <a:pPr eaLnBrk="1" hangingPunct="1"/>
            <a:endParaRPr lang="pt-BR" altLang="pt-BR" sz="2800" dirty="0"/>
          </a:p>
          <a:p>
            <a:pPr eaLnBrk="1" hangingPunct="1"/>
            <a:endParaRPr lang="pt-BR" altLang="pt-BR" sz="2800" dirty="0" smtClean="0"/>
          </a:p>
          <a:p>
            <a:pPr marL="0" indent="0" eaLnBrk="1" hangingPunct="1">
              <a:buNone/>
            </a:pPr>
            <a:r>
              <a:rPr lang="pt-BR" altLang="pt-BR" sz="2800" dirty="0" smtClean="0"/>
              <a:t>    Objetivos específicos:</a:t>
            </a:r>
            <a:endParaRPr lang="pt-BR" altLang="pt-BR" sz="2800" dirty="0" smtClean="0"/>
          </a:p>
          <a:p>
            <a:pPr lvl="1" eaLnBrk="1" hangingPunct="1"/>
            <a:r>
              <a:rPr lang="pt-BR" altLang="pt-BR" sz="2400" dirty="0" smtClean="0"/>
              <a:t>Simular um ecossistema.</a:t>
            </a:r>
          </a:p>
          <a:p>
            <a:pPr lvl="1"/>
            <a:r>
              <a:rPr lang="pt-BR" altLang="pt-BR" sz="2400" dirty="0"/>
              <a:t>Usar a interface de usuário tangível para manipular objetos virtuais </a:t>
            </a:r>
            <a:r>
              <a:rPr lang="pt-BR" altLang="pt-BR" sz="2400" dirty="0" smtClean="0"/>
              <a:t>utilizando </a:t>
            </a:r>
            <a:r>
              <a:rPr lang="pt-BR" altLang="pt-BR" sz="2400" dirty="0"/>
              <a:t>objetos do mundo real.</a:t>
            </a:r>
          </a:p>
          <a:p>
            <a:pPr lvl="1" eaLnBrk="1" hangingPunct="1"/>
            <a:endParaRPr lang="pt-BR" alt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3299" y="2610036"/>
            <a:ext cx="8229600" cy="1143000"/>
          </a:xfrm>
        </p:spPr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34852"/>
            <a:ext cx="8229600" cy="1143000"/>
          </a:xfrm>
        </p:spPr>
        <p:txBody>
          <a:bodyPr/>
          <a:lstStyle/>
          <a:p>
            <a:r>
              <a:rPr lang="pt-BR" dirty="0" smtClean="0"/>
              <a:t>Ecossistemas</a:t>
            </a:r>
            <a:endParaRPr lang="pt-BR" dirty="0"/>
          </a:p>
        </p:txBody>
      </p:sp>
      <p:pic>
        <p:nvPicPr>
          <p:cNvPr id="4098" name="Picture 2" descr="Image result for ecossistem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835" y="1277852"/>
            <a:ext cx="5443066" cy="363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44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Realidade Aumentada</a:t>
            </a:r>
            <a:endParaRPr lang="pt-BR" dirty="0"/>
          </a:p>
        </p:txBody>
      </p:sp>
      <p:pic>
        <p:nvPicPr>
          <p:cNvPr id="5122" name="Picture 2" descr="Image result for realidade aument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05" y="1844824"/>
            <a:ext cx="7370678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74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Animação Comportamental</a:t>
            </a:r>
            <a:endParaRPr lang="pt-BR" dirty="0"/>
          </a:p>
        </p:txBody>
      </p:sp>
      <p:pic>
        <p:nvPicPr>
          <p:cNvPr id="6150" name="Picture 6" descr="https://github.com/rodrigowernke/TCC/raw/master/EcosAR-Gif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011" y="1772816"/>
            <a:ext cx="6016666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17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872208"/>
          </a:xfrm>
        </p:spPr>
        <p:txBody>
          <a:bodyPr/>
          <a:lstStyle/>
          <a:p>
            <a:r>
              <a:rPr lang="pt-BR" sz="2800" dirty="0"/>
              <a:t>Animar: Desenvolvimento de uma Ferramenta para Criação de Animações com Realidade Aumentada e Interface Tangível </a:t>
            </a:r>
            <a:endParaRPr lang="pt-BR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891118"/>
            <a:ext cx="1797621" cy="2562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911951"/>
            <a:ext cx="3235677" cy="261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863</TotalTime>
  <Words>540</Words>
  <Application>Microsoft Office PowerPoint</Application>
  <PresentationFormat>On-screen Show (4:3)</PresentationFormat>
  <Paragraphs>138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Times New Roman</vt:lpstr>
      <vt:lpstr>Design padrão</vt:lpstr>
      <vt:lpstr>EcosAR – Simulador de Ecossistemas Utilizando Realidade Aumentada </vt:lpstr>
      <vt:lpstr>Roteiro</vt:lpstr>
      <vt:lpstr>Introdução</vt:lpstr>
      <vt:lpstr>Objetivos</vt:lpstr>
      <vt:lpstr>Fundamentação Teórica</vt:lpstr>
      <vt:lpstr>Ecossistemas</vt:lpstr>
      <vt:lpstr>Realidade Aumentada</vt:lpstr>
      <vt:lpstr>Animação Comportamental</vt:lpstr>
      <vt:lpstr>Animar: Desenvolvimento de uma Ferramenta para Criação de Animações com Realidade Aumentada e Interface Tangível </vt:lpstr>
      <vt:lpstr>VISEDU – AQUÁRIO VIRTUAL: SIMULADOR DE ECOSSISTEMA UTILIZANDO ANIMAÇÃO COMPORTAMENTAL </vt:lpstr>
      <vt:lpstr>Weather</vt:lpstr>
      <vt:lpstr>Requisitos Funcionais</vt:lpstr>
      <vt:lpstr>Requisitos Não-Funcionais</vt:lpstr>
      <vt:lpstr>Especificação</vt:lpstr>
      <vt:lpstr>PowerPoint Presentation</vt:lpstr>
      <vt:lpstr>Implementação</vt:lpstr>
      <vt:lpstr>Marcadores</vt:lpstr>
      <vt:lpstr>Marcadores</vt:lpstr>
      <vt:lpstr>Operacionalidade da Implementação</vt:lpstr>
      <vt:lpstr>Resultados</vt:lpstr>
      <vt:lpstr>Perfil dos Entrevistados</vt:lpstr>
      <vt:lpstr>Opinião dos entrevistados sobre o aplicativo</vt:lpstr>
      <vt:lpstr>Conclusões</vt:lpstr>
      <vt:lpstr>Extensões</vt:lpstr>
      <vt:lpstr>Apresentação Prática</vt:lpstr>
      <vt:lpstr>EcosAR – Simulador de Ecossistemas Utilizando Realidade Aumentada 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Rodrigo Wernke Pereira</cp:lastModifiedBy>
  <cp:revision>118</cp:revision>
  <dcterms:created xsi:type="dcterms:W3CDTF">2012-05-08T00:10:24Z</dcterms:created>
  <dcterms:modified xsi:type="dcterms:W3CDTF">2019-07-04T02:49:46Z</dcterms:modified>
</cp:coreProperties>
</file>