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7" r:id="rId2"/>
    <p:sldId id="258" r:id="rId3"/>
    <p:sldId id="259" r:id="rId4"/>
    <p:sldId id="260" r:id="rId5"/>
    <p:sldId id="261" r:id="rId6"/>
    <p:sldId id="273" r:id="rId7"/>
    <p:sldId id="274" r:id="rId8"/>
    <p:sldId id="275" r:id="rId9"/>
    <p:sldId id="289" r:id="rId10"/>
    <p:sldId id="262" r:id="rId11"/>
    <p:sldId id="269" r:id="rId12"/>
    <p:sldId id="270" r:id="rId13"/>
    <p:sldId id="264" r:id="rId14"/>
    <p:sldId id="263" r:id="rId15"/>
    <p:sldId id="276" r:id="rId16"/>
    <p:sldId id="290" r:id="rId17"/>
    <p:sldId id="277" r:id="rId18"/>
    <p:sldId id="265" r:id="rId19"/>
    <p:sldId id="286" r:id="rId20"/>
    <p:sldId id="288" r:id="rId21"/>
    <p:sldId id="287" r:id="rId22"/>
    <p:sldId id="278" r:id="rId23"/>
    <p:sldId id="285" r:id="rId24"/>
    <p:sldId id="267" r:id="rId25"/>
    <p:sldId id="282" r:id="rId26"/>
    <p:sldId id="283" r:id="rId27"/>
    <p:sldId id="268" r:id="rId28"/>
    <p:sldId id="280" r:id="rId29"/>
    <p:sldId id="272" r:id="rId30"/>
    <p:sldId id="281" r:id="rId3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47CCB7-00DA-014E-AAB1-FEA374A70F84}" v="375" dt="2019-07-03T16:46:03.604"/>
  </p1510:revLst>
</p1510:revInfo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 autoAdjust="0"/>
    <p:restoredTop sz="94619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F2C62C-C18E-354C-B668-54D71299C4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8D21D-62CA-D642-927D-829772F1E3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0DBA0-2A5E-934F-AFB6-CE0A428C4F0C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6D6AA-2799-CA43-940F-6D44A0DEAD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EC709-034F-2A43-9A22-58AFE1D6FF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EF20B-5F7D-364B-8658-1A6A1914C3F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0EC45F-8D64-BC4E-9D79-2D93D087B1C1}"/>
              </a:ext>
            </a:extLst>
          </p:cNvPr>
          <p:cNvSpPr txBox="1"/>
          <p:nvPr/>
        </p:nvSpPr>
        <p:spPr>
          <a:xfrm rot="5400000">
            <a:off x="5308215" y="4281683"/>
            <a:ext cx="265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TecEdu</a:t>
            </a:r>
            <a:r>
              <a:rPr lang="en-US" dirty="0"/>
              <a:t> - </a:t>
            </a:r>
            <a:r>
              <a:rPr lang="en-US" dirty="0" err="1"/>
              <a:t>tecedu.inf.furb.br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62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BE2F7-640C-064B-9A80-C6E726BCF742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B8179-957A-0D41-B147-BE7F3D78F1C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6A73F-9B0E-264D-A6A8-ABA85EDF9929}"/>
              </a:ext>
            </a:extLst>
          </p:cNvPr>
          <p:cNvSpPr txBox="1"/>
          <p:nvPr/>
        </p:nvSpPr>
        <p:spPr>
          <a:xfrm rot="5400000">
            <a:off x="4682540" y="6016109"/>
            <a:ext cx="265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TecEdu</a:t>
            </a:r>
            <a:r>
              <a:rPr lang="en-US" dirty="0"/>
              <a:t> - </a:t>
            </a:r>
            <a:r>
              <a:rPr lang="en-US" dirty="0" err="1"/>
              <a:t>tecedu.inf.furb.br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3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B8179-957A-0D41-B147-BE7F3D78F1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50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39232"/>
            <a:ext cx="7772400" cy="1470025"/>
          </a:xfr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645024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335126-1852-404A-A6A5-0657D004519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204" y="5851518"/>
            <a:ext cx="9144000" cy="1006482"/>
          </a:xfrm>
          <a:prstGeom prst="rect">
            <a:avLst/>
          </a:prstGeom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‹#›</a:t>
            </a:fld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993A6A-4509-6E42-B4A2-5AD5E583D10B}"/>
              </a:ext>
            </a:extLst>
          </p:cNvPr>
          <p:cNvSpPr txBox="1"/>
          <p:nvPr userDrawn="1"/>
        </p:nvSpPr>
        <p:spPr>
          <a:xfrm rot="5400000">
            <a:off x="7594051" y="3519377"/>
            <a:ext cx="265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TecEdu</a:t>
            </a:r>
            <a:r>
              <a:rPr lang="en-US" dirty="0"/>
              <a:t> - </a:t>
            </a:r>
            <a:r>
              <a:rPr lang="en-US" dirty="0" err="1"/>
              <a:t>tecedu.inf.furb.br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340768"/>
            <a:ext cx="8352928" cy="1944216"/>
          </a:xfrm>
        </p:spPr>
        <p:txBody>
          <a:bodyPr/>
          <a:lstStyle/>
          <a:p>
            <a:r>
              <a:rPr lang="pt-BR" dirty="0">
                <a:effectLst/>
              </a:rPr>
              <a:t>EcosAR – Simulador de Ecossistemas Utilizando Realidade Aumentada</a:t>
            </a:r>
            <a:r>
              <a:rPr lang="pt-BR" dirty="0"/>
              <a:t>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59632" y="3645024"/>
            <a:ext cx="7088832" cy="1584176"/>
          </a:xfrm>
        </p:spPr>
        <p:txBody>
          <a:bodyPr>
            <a:noAutofit/>
          </a:bodyPr>
          <a:lstStyle/>
          <a:p>
            <a:r>
              <a:rPr lang="pt-BR" sz="2000" dirty="0"/>
              <a:t>Aluno: Rodrigo Wernke Pereira</a:t>
            </a:r>
          </a:p>
          <a:p>
            <a:endParaRPr lang="pt-BR" sz="2000" dirty="0"/>
          </a:p>
          <a:p>
            <a:r>
              <a:rPr lang="pt-BR" sz="2000" dirty="0"/>
              <a:t>          Orientadores: Dalton Solano dos Reis</a:t>
            </a:r>
          </a:p>
          <a:p>
            <a:r>
              <a:rPr lang="pt-BR" sz="2000" dirty="0"/>
              <a:t>		           Roberta Andressa Pereira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872208"/>
          </a:xfrm>
        </p:spPr>
        <p:txBody>
          <a:bodyPr/>
          <a:lstStyle/>
          <a:p>
            <a:r>
              <a:rPr lang="pt-BR" sz="2800" dirty="0"/>
              <a:t>Animar: Desenvolvimento de uma Ferramenta para Criação de Animações com Realidade Aumentada e Interface Tangível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945" y="2069145"/>
            <a:ext cx="1944215" cy="2771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137" y="2147441"/>
            <a:ext cx="3235677" cy="2615303"/>
          </a:xfrm>
          <a:prstGeom prst="rect">
            <a:avLst/>
          </a:prstGeom>
        </p:spPr>
      </p:pic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AB84ED2E-F110-4688-A002-AD294B5CE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780036"/>
              </p:ext>
            </p:extLst>
          </p:nvPr>
        </p:nvGraphicFramePr>
        <p:xfrm>
          <a:off x="516186" y="2154373"/>
          <a:ext cx="2764081" cy="3131059"/>
        </p:xfrm>
        <a:graphic>
          <a:graphicData uri="http://schemas.openxmlformats.org/drawingml/2006/table">
            <a:tbl>
              <a:tblPr firstRow="1" firstCol="1" bandRow="1"/>
              <a:tblGrid>
                <a:gridCol w="2764081">
                  <a:extLst>
                    <a:ext uri="{9D8B030D-6E8A-4147-A177-3AD203B41FA5}">
                      <a16:colId xmlns:a16="http://schemas.microsoft.com/office/drawing/2014/main" val="39394350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22222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Características</a:t>
                      </a:r>
                      <a:endParaRPr lang="pt-BR" sz="16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828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Utiliza Realidade Aumentada.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186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Utiliza um meio de Interface de Usuário Tangível.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111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Permite a manipulação de cenários e objetos virtuais.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354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Permite a criação de animações.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073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Desenvolvida com o motor gráfico </a:t>
                      </a:r>
                      <a:r>
                        <a:rPr lang="pt-BR" sz="16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Unity</a:t>
                      </a: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e a biblioteca </a:t>
                      </a:r>
                      <a:r>
                        <a:rPr lang="pt-BR" sz="16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Vuforia</a:t>
                      </a: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787928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4E0F3F00-868F-4A98-AFBA-508552C39506}"/>
              </a:ext>
            </a:extLst>
          </p:cNvPr>
          <p:cNvSpPr txBox="1"/>
          <p:nvPr/>
        </p:nvSpPr>
        <p:spPr>
          <a:xfrm>
            <a:off x="3095836" y="5257945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Autor: Ricardo Filipe </a:t>
            </a:r>
            <a:r>
              <a:rPr lang="pt-BR" dirty="0" err="1"/>
              <a:t>Reiter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1143000"/>
          </a:xfrm>
        </p:spPr>
        <p:txBody>
          <a:bodyPr/>
          <a:lstStyle/>
          <a:p>
            <a:r>
              <a:rPr lang="pt-BR" sz="2800" dirty="0"/>
              <a:t>VISEDU – AQUÁRIO VIRTUAL: SIMULADOR DE ECOSSISTEMA UTILIZANDO ANIMAÇÃO COMPORTAMENTAL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336" y="2099182"/>
            <a:ext cx="3538993" cy="1605654"/>
          </a:xfrm>
          <a:prstGeom prst="rect">
            <a:avLst/>
          </a:prstGeom>
        </p:spPr>
      </p:pic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66A2D45-CC8E-4813-B4CC-D6E4141E2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780402"/>
              </p:ext>
            </p:extLst>
          </p:nvPr>
        </p:nvGraphicFramePr>
        <p:xfrm>
          <a:off x="539552" y="2184942"/>
          <a:ext cx="3538993" cy="3362143"/>
        </p:xfrm>
        <a:graphic>
          <a:graphicData uri="http://schemas.openxmlformats.org/drawingml/2006/table">
            <a:tbl>
              <a:tblPr firstRow="1" firstCol="1" bandRow="1"/>
              <a:tblGrid>
                <a:gridCol w="3538993">
                  <a:extLst>
                    <a:ext uri="{9D8B030D-6E8A-4147-A177-3AD203B41FA5}">
                      <a16:colId xmlns:a16="http://schemas.microsoft.com/office/drawing/2014/main" val="3404702805"/>
                    </a:ext>
                  </a:extLst>
                </a:gridCol>
              </a:tblGrid>
              <a:tr h="3646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22222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Características</a:t>
                      </a:r>
                      <a:endParaRPr lang="pt-BR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042986"/>
                  </a:ext>
                </a:extLst>
              </a:tr>
              <a:tr h="3669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Utiliza o elemento </a:t>
                      </a:r>
                      <a:r>
                        <a:rPr lang="pt-BR" sz="16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canvas</a:t>
                      </a: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do HTML5.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847443"/>
                  </a:ext>
                </a:extLst>
              </a:tr>
              <a:tr h="10640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Utiliza o interpretador Jason para o desenvolvimento de agentes sob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 modelo BDI, utilizando a linguagem </a:t>
                      </a:r>
                      <a:r>
                        <a:rPr lang="pt-BR" sz="16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AgentSpeak</a:t>
                      </a: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5752759"/>
                  </a:ext>
                </a:extLst>
              </a:tr>
              <a:tr h="5221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Implementou os comportamentos explorar, fugir, perseguir e comer.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729824"/>
                  </a:ext>
                </a:extLst>
              </a:tr>
              <a:tr h="5221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Câmera secundária mostrando a visão do peixe.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281976"/>
                  </a:ext>
                </a:extLst>
              </a:tr>
              <a:tr h="5221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Desenvolvida com biblioteca gráfica </a:t>
                      </a:r>
                      <a:r>
                        <a:rPr lang="pt-BR" sz="16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ThreeJS</a:t>
                      </a: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8508541"/>
                  </a:ext>
                </a:extLst>
              </a:tr>
            </a:tbl>
          </a:graphicData>
        </a:graphic>
      </p:graphicFrame>
      <p:pic>
        <p:nvPicPr>
          <p:cNvPr id="3" name="Imagem 2">
            <a:extLst>
              <a:ext uri="{FF2B5EF4-FFF2-40B4-BE49-F238E27FC236}">
                <a16:creationId xmlns:a16="http://schemas.microsoft.com/office/drawing/2014/main" id="{3831FAB6-AC51-4794-801A-57A2ABF82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335" y="3704836"/>
            <a:ext cx="3538993" cy="172277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D4944D8-FC60-4110-A1B4-7908AA12728E}"/>
              </a:ext>
            </a:extLst>
          </p:cNvPr>
          <p:cNvSpPr txBox="1"/>
          <p:nvPr/>
        </p:nvSpPr>
        <p:spPr>
          <a:xfrm>
            <a:off x="4510334" y="5427613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Autor: Kevin Eduard </a:t>
            </a:r>
            <a:r>
              <a:rPr lang="pt-BR" dirty="0" err="1"/>
              <a:t>Piske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96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Weather</a:t>
            </a:r>
          </a:p>
        </p:txBody>
      </p:sp>
      <p:pic>
        <p:nvPicPr>
          <p:cNvPr id="1026" name="Picture 2" descr="Image result for weather tinyb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827" y="1524296"/>
            <a:ext cx="2339388" cy="202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weather tinybop"/>
          <p:cNvSpPr>
            <a:spLocks noChangeAspect="1" noChangeArrowheads="1"/>
          </p:cNvSpPr>
          <p:nvPr/>
        </p:nvSpPr>
        <p:spPr bwMode="auto">
          <a:xfrm>
            <a:off x="155575" y="-1919288"/>
            <a:ext cx="7124700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 descr="Image result for weather tinyb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828" y="3551088"/>
            <a:ext cx="2339388" cy="202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42BC287D-F598-40C2-8D9A-22AF28A09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617014"/>
              </p:ext>
            </p:extLst>
          </p:nvPr>
        </p:nvGraphicFramePr>
        <p:xfrm>
          <a:off x="541985" y="1549285"/>
          <a:ext cx="5039432" cy="3284364"/>
        </p:xfrm>
        <a:graphic>
          <a:graphicData uri="http://schemas.openxmlformats.org/drawingml/2006/table">
            <a:tbl>
              <a:tblPr firstRow="1" firstCol="1" bandRow="1"/>
              <a:tblGrid>
                <a:gridCol w="5039432">
                  <a:extLst>
                    <a:ext uri="{9D8B030D-6E8A-4147-A177-3AD203B41FA5}">
                      <a16:colId xmlns:a16="http://schemas.microsoft.com/office/drawing/2014/main" val="3689648113"/>
                    </a:ext>
                  </a:extLst>
                </a:gridCol>
              </a:tblGrid>
              <a:tr h="3556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22222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Características</a:t>
                      </a:r>
                      <a:endParaRPr lang="pt-BR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556175"/>
                  </a:ext>
                </a:extLst>
              </a:tr>
              <a:tr h="3556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Explorar os elementos do clima.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864766"/>
                  </a:ext>
                </a:extLst>
              </a:tr>
              <a:tr h="7391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Aprender como o sol, vento e a precipitação interagem.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509204"/>
                  </a:ext>
                </a:extLst>
              </a:tr>
              <a:tr h="7391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Desenhar nuvens e ver como elas mudam em diferentes altitudes.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992530"/>
                  </a:ext>
                </a:extLst>
              </a:tr>
              <a:tr h="7391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Alterar a temperatura e visualizar como o calor e o frio afetam a precipitação, as plantas e os animais.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216589"/>
                  </a:ext>
                </a:extLst>
              </a:tr>
              <a:tr h="3556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Aplicativo intuitivo, seguro e para crianças</a:t>
                      </a:r>
                      <a:r>
                        <a:rPr lang="pt-BR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pt-BR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845671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FCF42AE9-80E0-41DC-9C7E-E9BA4716A6EB}"/>
              </a:ext>
            </a:extLst>
          </p:cNvPr>
          <p:cNvSpPr txBox="1"/>
          <p:nvPr/>
        </p:nvSpPr>
        <p:spPr>
          <a:xfrm>
            <a:off x="1585537" y="505129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Autor: </a:t>
            </a:r>
            <a:r>
              <a:rPr lang="pt-BR" dirty="0" err="1"/>
              <a:t>Tinybop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01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pt-BR" dirty="0"/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pt-BR" dirty="0"/>
              <a:t>Disponibilizar um menu principal com a opção de iniciar o aplicativo.</a:t>
            </a:r>
          </a:p>
          <a:p>
            <a:pPr marL="342900" lvl="1" indent="-342900">
              <a:buFontTx/>
              <a:buChar char="•"/>
            </a:pPr>
            <a:r>
              <a:rPr lang="pt-BR" altLang="pt-BR" dirty="0"/>
              <a:t>Permitir a interação com o software através do uso de </a:t>
            </a:r>
            <a:r>
              <a:rPr lang="pt-BR" dirty="0"/>
              <a:t>marcadores</a:t>
            </a:r>
            <a:r>
              <a:rPr lang="pt-BR" altLang="pt-BR" dirty="0"/>
              <a:t>.</a:t>
            </a:r>
          </a:p>
          <a:p>
            <a:pPr marL="342900" lvl="1" indent="-342900">
              <a:buFontTx/>
              <a:buChar char="•"/>
            </a:pPr>
            <a:r>
              <a:rPr lang="pt-BR" altLang="pt-BR" dirty="0"/>
              <a:t>Permitir </a:t>
            </a:r>
            <a:r>
              <a:rPr lang="pt-BR" dirty="0"/>
              <a:t>ao usuário a manipulação de</a:t>
            </a:r>
            <a:r>
              <a:rPr lang="pt-BR" altLang="pt-BR" dirty="0"/>
              <a:t> elementos da simulação.</a:t>
            </a:r>
          </a:p>
          <a:p>
            <a:pPr marL="342900" lvl="1" indent="-342900">
              <a:buFontTx/>
              <a:buChar char="•"/>
            </a:pPr>
            <a:r>
              <a:rPr lang="pt-BR" altLang="pt-BR" dirty="0"/>
              <a:t>Possuir ao menos um ciclo.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Não-Funcionais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pt-BR" altLang="pt-BR" dirty="0"/>
              <a:t>Ser implementado na linguagem C# no ambiente de desenvolvimento Visual Studio com o motor gráfico Unity.</a:t>
            </a:r>
          </a:p>
          <a:p>
            <a:pPr marL="342900" lvl="1" indent="-342900">
              <a:buFontTx/>
              <a:buChar char="•"/>
            </a:pPr>
            <a:r>
              <a:rPr lang="pt-BR" altLang="pt-BR" dirty="0"/>
              <a:t>Utilizar a plataforma Vuforia para implementação da Realidade Aumentada.</a:t>
            </a:r>
          </a:p>
          <a:p>
            <a:pPr marL="342900" lvl="1" indent="-342900">
              <a:buFontTx/>
              <a:buChar char="•"/>
            </a:pPr>
            <a:r>
              <a:rPr lang="pt-BR" altLang="pt-BR" dirty="0"/>
              <a:t>Utilizar o Adobe Photoshop CC 2019 como editor de imagem para os marcadores.</a:t>
            </a:r>
          </a:p>
          <a:p>
            <a:pPr marL="342900" lvl="1" indent="-342900">
              <a:buFontTx/>
              <a:buChar char="•"/>
            </a:pPr>
            <a:r>
              <a:rPr lang="pt-BR" altLang="pt-BR" dirty="0"/>
              <a:t>Utilizar a câmera do dispositivo para a captura dos marcadores.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007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pt-BR" dirty="0"/>
              <a:t>Especificação</a:t>
            </a:r>
          </a:p>
        </p:txBody>
      </p:sp>
    </p:spTree>
    <p:extLst>
      <p:ext uri="{BB962C8B-B14F-4D97-AF65-F5344CB8AC3E}">
        <p14:creationId xmlns:p14="http://schemas.microsoft.com/office/powerpoint/2010/main" val="36413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8640"/>
            <a:ext cx="7316443" cy="554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3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C07F352-485B-4855-BD86-9E3363106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168" y="1484784"/>
            <a:ext cx="4557663" cy="360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2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38181D3-7746-447C-808B-09A7B1069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64" y="2204864"/>
            <a:ext cx="7596336" cy="200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1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4320480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Objetivos</a:t>
            </a:r>
          </a:p>
          <a:p>
            <a:r>
              <a:rPr lang="pt-BR" dirty="0"/>
              <a:t>Fundamentação Teórica</a:t>
            </a:r>
          </a:p>
          <a:p>
            <a:r>
              <a:rPr lang="pt-BR" dirty="0"/>
              <a:t>Trabalhos Correlatos</a:t>
            </a:r>
          </a:p>
          <a:p>
            <a:r>
              <a:rPr lang="pt-BR" dirty="0"/>
              <a:t>Requisitos e Especificação</a:t>
            </a:r>
          </a:p>
          <a:p>
            <a:r>
              <a:rPr lang="pt-BR" dirty="0"/>
              <a:t>Implementação</a:t>
            </a:r>
          </a:p>
          <a:p>
            <a:r>
              <a:rPr lang="pt-BR" dirty="0"/>
              <a:t>Operacionalidade</a:t>
            </a:r>
          </a:p>
          <a:p>
            <a:r>
              <a:rPr lang="pt-BR" dirty="0"/>
              <a:t>Resultados</a:t>
            </a:r>
          </a:p>
          <a:p>
            <a:r>
              <a:rPr lang="pt-BR" dirty="0"/>
              <a:t>Conclusões</a:t>
            </a:r>
          </a:p>
          <a:p>
            <a:r>
              <a:rPr lang="pt-BR" dirty="0"/>
              <a:t>Extenções</a:t>
            </a:r>
          </a:p>
          <a:p>
            <a:r>
              <a:rPr lang="pt-BR" dirty="0"/>
              <a:t>Apresentação Prática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760715-9C7B-4BFB-BEBA-397C69769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328" y="1349860"/>
            <a:ext cx="6526031" cy="367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7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C5DC0F2-3EB8-4BDA-8951-6FDD99749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13" y="1124744"/>
            <a:ext cx="3886174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Marcadores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44375"/>
            <a:ext cx="4228305" cy="436924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2A07324-9CC2-429B-8F31-A3A08FB45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621" y="2276872"/>
            <a:ext cx="3089523" cy="284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1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Operacionalidade da Implementação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D02CDA6-38FF-46AE-9583-1FBACB4D3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68" y="2051342"/>
            <a:ext cx="3790355" cy="225018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C868CBE-BF61-494C-B98F-776D9A5F7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031752"/>
            <a:ext cx="3826814" cy="226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9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8944" y="1196752"/>
            <a:ext cx="8686800" cy="468052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Testes realizados com uma turma de bolsistas do curso de Ciências Biológicas.</a:t>
            </a:r>
          </a:p>
          <a:p>
            <a:r>
              <a:rPr lang="pt-BR" dirty="0"/>
              <a:t>Avaliação do aplicativo com um questionário.</a:t>
            </a:r>
          </a:p>
          <a:p>
            <a:endParaRPr lang="pt-BR" dirty="0"/>
          </a:p>
          <a:p>
            <a:r>
              <a:rPr lang="pt-BR" dirty="0"/>
              <a:t>Etapas do questionário:</a:t>
            </a:r>
          </a:p>
          <a:p>
            <a:pPr lvl="1"/>
            <a:r>
              <a:rPr lang="pt-BR" dirty="0"/>
              <a:t>Perfil dos entrevistados.</a:t>
            </a:r>
          </a:p>
          <a:p>
            <a:pPr lvl="1"/>
            <a:r>
              <a:rPr lang="pt-BR" dirty="0"/>
              <a:t>Passo a passo com todas as funcionalidades.</a:t>
            </a:r>
          </a:p>
          <a:p>
            <a:pPr lvl="1"/>
            <a:r>
              <a:rPr lang="pt-BR" dirty="0"/>
              <a:t>Modo livre.</a:t>
            </a:r>
          </a:p>
          <a:p>
            <a:pPr lvl="1"/>
            <a:r>
              <a:rPr lang="pt-BR" dirty="0"/>
              <a:t>Avaliação geral.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Perfil dos Entrevistados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010687"/>
              </p:ext>
            </p:extLst>
          </p:nvPr>
        </p:nvGraphicFramePr>
        <p:xfrm>
          <a:off x="1706166" y="1331640"/>
          <a:ext cx="5752356" cy="4389120"/>
        </p:xfrm>
        <a:graphic>
          <a:graphicData uri="http://schemas.openxmlformats.org/drawingml/2006/table">
            <a:tbl>
              <a:tblPr firstRow="1" firstCol="1" bandRow="1"/>
              <a:tblGrid>
                <a:gridCol w="1941654">
                  <a:extLst>
                    <a:ext uri="{9D8B030D-6E8A-4147-A177-3AD203B41FA5}">
                      <a16:colId xmlns:a16="http://schemas.microsoft.com/office/drawing/2014/main" val="2993942251"/>
                    </a:ext>
                  </a:extLst>
                </a:gridCol>
                <a:gridCol w="1833119">
                  <a:extLst>
                    <a:ext uri="{9D8B030D-6E8A-4147-A177-3AD203B41FA5}">
                      <a16:colId xmlns:a16="http://schemas.microsoft.com/office/drawing/2014/main" val="3778588748"/>
                    </a:ext>
                  </a:extLst>
                </a:gridCol>
                <a:gridCol w="1977583">
                  <a:extLst>
                    <a:ext uri="{9D8B030D-6E8A-4147-A177-3AD203B41FA5}">
                      <a16:colId xmlns:a16="http://schemas.microsoft.com/office/drawing/2014/main" val="92641049"/>
                    </a:ext>
                  </a:extLst>
                </a:gridCol>
              </a:tblGrid>
              <a:tr h="3782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Sexo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Feminino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Masculino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77,8%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22,2%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705032"/>
                  </a:ext>
                </a:extLst>
              </a:tr>
              <a:tr h="12609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Idade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44,4%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219058"/>
                  </a:ext>
                </a:extLst>
              </a:tr>
              <a:tr h="3782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Grau de escolaridade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Ensino superior incompleto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Ensino superior completo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88,9% 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11,1% 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37751"/>
                  </a:ext>
                </a:extLst>
              </a:tr>
              <a:tr h="4203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Utiliza dispositivos móveis com frequência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Frequentemente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100%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042179"/>
                  </a:ext>
                </a:extLst>
              </a:tr>
              <a:tr h="4203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Já utilizou aplicações com Realidade Aumentada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55,6%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44,4%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47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6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pt-BR" dirty="0"/>
              <a:t>Opinião dos entrevistados sobre o aplicativo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120330"/>
              </p:ext>
            </p:extLst>
          </p:nvPr>
        </p:nvGraphicFramePr>
        <p:xfrm>
          <a:off x="539552" y="2132856"/>
          <a:ext cx="7941568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2717804">
                  <a:extLst>
                    <a:ext uri="{9D8B030D-6E8A-4147-A177-3AD203B41FA5}">
                      <a16:colId xmlns:a16="http://schemas.microsoft.com/office/drawing/2014/main" val="3646506280"/>
                    </a:ext>
                  </a:extLst>
                </a:gridCol>
                <a:gridCol w="2576230">
                  <a:extLst>
                    <a:ext uri="{9D8B030D-6E8A-4147-A177-3AD203B41FA5}">
                      <a16:colId xmlns:a16="http://schemas.microsoft.com/office/drawing/2014/main" val="659390818"/>
                    </a:ext>
                  </a:extLst>
                </a:gridCol>
                <a:gridCol w="2647534">
                  <a:extLst>
                    <a:ext uri="{9D8B030D-6E8A-4147-A177-3AD203B41FA5}">
                      <a16:colId xmlns:a16="http://schemas.microsoft.com/office/drawing/2014/main" val="1908125645"/>
                    </a:ext>
                  </a:extLst>
                </a:gridCol>
              </a:tblGrid>
              <a:tr h="4584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Usabilidade de manipular a cena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33,3%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55,6%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907487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Usabilidade do aplicativo em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geral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88,9%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112785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Cumpriu seu objetivo de desenvolver um simulador de ecossistemas para dispositivos móveis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77,8%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320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48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8680" y="1124744"/>
            <a:ext cx="8795320" cy="4680520"/>
          </a:xfrm>
        </p:spPr>
        <p:txBody>
          <a:bodyPr>
            <a:normAutofit/>
          </a:bodyPr>
          <a:lstStyle/>
          <a:p>
            <a:r>
              <a:rPr lang="pt-BR" dirty="0"/>
              <a:t>Ferramentas utilizadas foram adequadas (Unity e Vuforia).</a:t>
            </a:r>
          </a:p>
          <a:p>
            <a:r>
              <a:rPr lang="pt-BR" dirty="0"/>
              <a:t>O objetivo de desenvolver um simulador de ecossistemas para dispositivos móveis foi atingido.</a:t>
            </a:r>
          </a:p>
          <a:p>
            <a:r>
              <a:rPr lang="pt-BR" dirty="0"/>
              <a:t>Usuários mostraram grande interesse na manipulação da cena.</a:t>
            </a:r>
          </a:p>
          <a:p>
            <a:r>
              <a:rPr lang="pt-BR" dirty="0"/>
              <a:t>Uma ferramenta para auxiliar o ensino.</a:t>
            </a:r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Extensões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8680" y="1124744"/>
            <a:ext cx="8795320" cy="4680520"/>
          </a:xfrm>
        </p:spPr>
        <p:txBody>
          <a:bodyPr>
            <a:normAutofit/>
          </a:bodyPr>
          <a:lstStyle/>
          <a:p>
            <a:r>
              <a:rPr lang="pt-BR" dirty="0"/>
              <a:t>Adicionar animais na simulação.</a:t>
            </a:r>
          </a:p>
          <a:p>
            <a:r>
              <a:rPr lang="pt-BR" dirty="0"/>
              <a:t>Incrementar a quantidade de terrenos possíveis.</a:t>
            </a:r>
          </a:p>
          <a:p>
            <a:r>
              <a:rPr lang="pt-BR" dirty="0"/>
              <a:t>Simular outras características do clima.</a:t>
            </a:r>
          </a:p>
          <a:p>
            <a:r>
              <a:rPr lang="pt-BR" dirty="0"/>
              <a:t>Aumentar a variedade de plantas na simulação.</a:t>
            </a:r>
          </a:p>
          <a:p>
            <a:r>
              <a:rPr lang="pt-BR" dirty="0"/>
              <a:t>Incluir novos meios de controle com IUT.</a:t>
            </a:r>
          </a:p>
          <a:p>
            <a:r>
              <a:rPr lang="pt-BR" dirty="0"/>
              <a:t>Implementar controles para a duração do dia.</a:t>
            </a:r>
          </a:p>
        </p:txBody>
      </p:sp>
    </p:spTree>
    <p:extLst>
      <p:ext uri="{BB962C8B-B14F-4D97-AF65-F5344CB8AC3E}">
        <p14:creationId xmlns:p14="http://schemas.microsoft.com/office/powerpoint/2010/main" val="301523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352928" cy="1470025"/>
          </a:xfrm>
        </p:spPr>
        <p:txBody>
          <a:bodyPr/>
          <a:lstStyle/>
          <a:p>
            <a:r>
              <a:rPr lang="pt-BR" dirty="0"/>
              <a:t>Apresentação Prática</a:t>
            </a:r>
          </a:p>
        </p:txBody>
      </p:sp>
    </p:spTree>
    <p:extLst>
      <p:ext uri="{BB962C8B-B14F-4D97-AF65-F5344CB8AC3E}">
        <p14:creationId xmlns:p14="http://schemas.microsoft.com/office/powerpoint/2010/main" val="379953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46374" y="1355197"/>
            <a:ext cx="8446106" cy="344195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sz="2800" dirty="0"/>
              <a:t>Várias formas de ensinar sobre o meio ambiente.</a:t>
            </a:r>
          </a:p>
          <a:p>
            <a:pPr lvl="1" eaLnBrk="1" hangingPunct="1">
              <a:defRPr/>
            </a:pPr>
            <a:r>
              <a:rPr lang="pt-BR" sz="2400" dirty="0"/>
              <a:t>Como utilizar a tecnologia para o ensino.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pt-BR" sz="2400" dirty="0"/>
              <a:t>	</a:t>
            </a:r>
          </a:p>
          <a:p>
            <a:pPr marL="457200" lvl="1" indent="0" eaLnBrk="1" hangingPunct="1">
              <a:buFontTx/>
              <a:buNone/>
              <a:defRPr/>
            </a:pPr>
            <a:endParaRPr lang="pt-BR" sz="2400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pt-BR" sz="2800" dirty="0"/>
              <a:t>Tecnologia na educação.</a:t>
            </a:r>
          </a:p>
          <a:p>
            <a:pPr lvl="1" eaLnBrk="1" hangingPunct="1">
              <a:defRPr/>
            </a:pPr>
            <a:r>
              <a:rPr lang="pt-BR" sz="2400" dirty="0"/>
              <a:t>Proporciona um estudo mais divertido.</a:t>
            </a:r>
          </a:p>
          <a:p>
            <a:pPr lvl="1" eaLnBrk="1" hangingPunct="1">
              <a:defRPr/>
            </a:pPr>
            <a:r>
              <a:rPr lang="pt-BR" sz="2400" dirty="0"/>
              <a:t>Engaja o aluno com o estudo.</a:t>
            </a:r>
          </a:p>
          <a:p>
            <a:pPr lvl="1" eaLnBrk="1" hangingPunct="1">
              <a:defRPr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340768"/>
            <a:ext cx="8352928" cy="1944216"/>
          </a:xfrm>
        </p:spPr>
        <p:txBody>
          <a:bodyPr/>
          <a:lstStyle/>
          <a:p>
            <a:r>
              <a:rPr lang="pt-BR" dirty="0">
                <a:effectLst/>
              </a:rPr>
              <a:t>EcosAR – Simulador de Ecossistemas Utilizando Realidade Aumentada</a:t>
            </a:r>
            <a:r>
              <a:rPr lang="pt-BR" dirty="0"/>
              <a:t>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59632" y="3645024"/>
            <a:ext cx="7088832" cy="1584176"/>
          </a:xfrm>
        </p:spPr>
        <p:txBody>
          <a:bodyPr>
            <a:noAutofit/>
          </a:bodyPr>
          <a:lstStyle/>
          <a:p>
            <a:r>
              <a:rPr lang="pt-BR" sz="2000" dirty="0"/>
              <a:t>Aluno: Rodrigo Wernke Pereira</a:t>
            </a:r>
          </a:p>
          <a:p>
            <a:endParaRPr lang="pt-BR" sz="2000" dirty="0"/>
          </a:p>
          <a:p>
            <a:r>
              <a:rPr lang="pt-BR" sz="2000" dirty="0"/>
              <a:t>          Orientadores: Dalton Solano dos Reis</a:t>
            </a:r>
          </a:p>
          <a:p>
            <a:r>
              <a:rPr lang="pt-BR" sz="2000" dirty="0"/>
              <a:t>		           Roberta Andressa Pereira</a:t>
            </a:r>
          </a:p>
        </p:txBody>
      </p:sp>
    </p:spTree>
    <p:extLst>
      <p:ext uri="{BB962C8B-B14F-4D97-AF65-F5344CB8AC3E}">
        <p14:creationId xmlns:p14="http://schemas.microsoft.com/office/powerpoint/2010/main" val="221026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pt-BR" altLang="pt-BR" sz="2400" dirty="0"/>
              <a:t>Desenvolver um simulador de ecossistemas.</a:t>
            </a:r>
          </a:p>
          <a:p>
            <a:pPr eaLnBrk="1" hangingPunct="1"/>
            <a:r>
              <a:rPr lang="pt-BR" altLang="pt-BR" sz="2400" dirty="0"/>
              <a:t>Manipular elementos da natureza.</a:t>
            </a:r>
          </a:p>
          <a:p>
            <a:pPr eaLnBrk="1" hangingPunct="1"/>
            <a:endParaRPr lang="pt-BR" altLang="pt-BR" sz="2800" dirty="0"/>
          </a:p>
          <a:p>
            <a:pPr marL="0" indent="0" eaLnBrk="1" hangingPunct="1">
              <a:buNone/>
            </a:pPr>
            <a:r>
              <a:rPr lang="pt-BR" altLang="pt-BR" sz="2800" dirty="0"/>
              <a:t>    </a:t>
            </a:r>
            <a:r>
              <a:rPr lang="pt-BR" altLang="pt-BR" sz="2400" dirty="0"/>
              <a:t>Objetivos específicos:</a:t>
            </a:r>
          </a:p>
          <a:p>
            <a:pPr lvl="1" eaLnBrk="1" hangingPunct="1"/>
            <a:r>
              <a:rPr lang="pt-BR" sz="2400" dirty="0"/>
              <a:t>Disponibilizar um aplicativo que seja capaz de simular um ecossistema</a:t>
            </a:r>
            <a:r>
              <a:rPr lang="pt-BR" altLang="pt-BR" sz="2400" dirty="0"/>
              <a:t>.</a:t>
            </a:r>
          </a:p>
          <a:p>
            <a:pPr lvl="1"/>
            <a:r>
              <a:rPr lang="pt-BR" sz="2400" dirty="0"/>
              <a:t>Permitir o controle da simulação com algum meio de interface tangível.</a:t>
            </a: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3299" y="2610036"/>
            <a:ext cx="8229600" cy="1143000"/>
          </a:xfrm>
        </p:spPr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34852"/>
            <a:ext cx="8229600" cy="1143000"/>
          </a:xfrm>
        </p:spPr>
        <p:txBody>
          <a:bodyPr/>
          <a:lstStyle/>
          <a:p>
            <a:r>
              <a:rPr lang="pt-BR" dirty="0"/>
              <a:t>Ecossistemas</a:t>
            </a:r>
          </a:p>
        </p:txBody>
      </p:sp>
      <p:pic>
        <p:nvPicPr>
          <p:cNvPr id="4098" name="Picture 2" descr="Image result for ecossistem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708920"/>
            <a:ext cx="4255875" cy="283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1540" y="1700808"/>
            <a:ext cx="82809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+mn-lt"/>
              </a:rPr>
              <a:t>Conjunto de comunidades que vivem em um determinado local e interagem entre si e com o meio ambiente.</a:t>
            </a:r>
          </a:p>
          <a:p>
            <a:endParaRPr lang="pt-BR" sz="2800" dirty="0">
              <a:latin typeface="+mn-lt"/>
            </a:endParaRPr>
          </a:p>
          <a:p>
            <a:r>
              <a:rPr lang="pt-BR" sz="2400" dirty="0">
                <a:latin typeface="+mn-lt"/>
              </a:rPr>
              <a:t>Componentes Básicos: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latin typeface="+mn-lt"/>
              </a:rPr>
              <a:t>Biótico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latin typeface="+mn-lt"/>
              </a:rPr>
              <a:t>Abiótico</a:t>
            </a:r>
          </a:p>
          <a:p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044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Realidade Aumentada</a:t>
            </a:r>
          </a:p>
        </p:txBody>
      </p:sp>
      <p:pic>
        <p:nvPicPr>
          <p:cNvPr id="5122" name="Picture 2" descr="Image result for realidade aument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226" y="3053816"/>
            <a:ext cx="4948232" cy="21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63F504D4-A780-4A9E-AD48-3B21C3542F8F}"/>
              </a:ext>
            </a:extLst>
          </p:cNvPr>
          <p:cNvSpPr/>
          <p:nvPr/>
        </p:nvSpPr>
        <p:spPr>
          <a:xfrm>
            <a:off x="107504" y="1500365"/>
            <a:ext cx="8712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+mn-lt"/>
              </a:rPr>
              <a:t>Realidade Aumentada é uma tecnologia que permite que o mundo virtual seja misturado ao real.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436528B-A3D8-43E5-B69B-47090E12BA5F}"/>
              </a:ext>
            </a:extLst>
          </p:cNvPr>
          <p:cNvSpPr txBox="1"/>
          <p:nvPr/>
        </p:nvSpPr>
        <p:spPr>
          <a:xfrm>
            <a:off x="104316" y="2461780"/>
            <a:ext cx="3563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Componentes Básicos: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Câmera ou dispositivo capaz de transmitir o objeto virtual.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Software capaz de interpretar os dados transmitidos pela câmera ou dispositivo.</a:t>
            </a:r>
          </a:p>
        </p:txBody>
      </p:sp>
    </p:spTree>
    <p:extLst>
      <p:ext uri="{BB962C8B-B14F-4D97-AF65-F5344CB8AC3E}">
        <p14:creationId xmlns:p14="http://schemas.microsoft.com/office/powerpoint/2010/main" val="288974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Animação Comportamental</a:t>
            </a:r>
          </a:p>
        </p:txBody>
      </p:sp>
      <p:pic>
        <p:nvPicPr>
          <p:cNvPr id="6150" name="Picture 6" descr="https://github.com/rodrigowernke/TCC/raw/master/EcosAR-Gif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827" y="2687736"/>
            <a:ext cx="4551548" cy="256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BE5FB9F-DCE2-492C-B2DA-8FF071D8B797}"/>
              </a:ext>
            </a:extLst>
          </p:cNvPr>
          <p:cNvSpPr txBox="1"/>
          <p:nvPr/>
        </p:nvSpPr>
        <p:spPr>
          <a:xfrm>
            <a:off x="107504" y="1320481"/>
            <a:ext cx="9036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Animação comportamental permite que personagens virtuais possam realizar movimentações complexas independentemente, possibilitando que os personagens respondam a ações do usuário.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2A5E672-E345-433A-B030-C95B9360D858}"/>
              </a:ext>
            </a:extLst>
          </p:cNvPr>
          <p:cNvSpPr txBox="1"/>
          <p:nvPr/>
        </p:nvSpPr>
        <p:spPr>
          <a:xfrm>
            <a:off x="135443" y="2890141"/>
            <a:ext cx="3563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Componentes Básicos: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Ambiente virtual.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Personagem inserido no ambiente.</a:t>
            </a:r>
          </a:p>
        </p:txBody>
      </p:sp>
    </p:spTree>
    <p:extLst>
      <p:ext uri="{BB962C8B-B14F-4D97-AF65-F5344CB8AC3E}">
        <p14:creationId xmlns:p14="http://schemas.microsoft.com/office/powerpoint/2010/main" val="367517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de Usuário Tangível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BE5FB9F-DCE2-492C-B2DA-8FF071D8B797}"/>
              </a:ext>
            </a:extLst>
          </p:cNvPr>
          <p:cNvSpPr txBox="1"/>
          <p:nvPr/>
        </p:nvSpPr>
        <p:spPr>
          <a:xfrm>
            <a:off x="107504" y="1320481"/>
            <a:ext cx="9036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Utilizar objetos físicos como uma interface de controle para mundo virtual.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4650B59-C728-471E-BD84-79621D8C8D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616" y="2276872"/>
            <a:ext cx="4622018" cy="291345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B404F51-2866-47CC-BAB6-9CAD0542DC7B}"/>
              </a:ext>
            </a:extLst>
          </p:cNvPr>
          <p:cNvSpPr txBox="1"/>
          <p:nvPr/>
        </p:nvSpPr>
        <p:spPr>
          <a:xfrm>
            <a:off x="118344" y="2210103"/>
            <a:ext cx="37840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Componentes Básicos: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Objeto Físico.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Software capaz de interpretar os movimentos realizados no objeto.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491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1613</TotalTime>
  <Words>793</Words>
  <Application>Microsoft Office PowerPoint</Application>
  <PresentationFormat>On-screen Show (4:3)</PresentationFormat>
  <Paragraphs>181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Times New Roman</vt:lpstr>
      <vt:lpstr>Design padrão</vt:lpstr>
      <vt:lpstr>EcosAR – Simulador de Ecossistemas Utilizando Realidade Aumentada </vt:lpstr>
      <vt:lpstr>Roteiro</vt:lpstr>
      <vt:lpstr>Introdução</vt:lpstr>
      <vt:lpstr>Objetivos</vt:lpstr>
      <vt:lpstr>Fundamentação Teórica</vt:lpstr>
      <vt:lpstr>Ecossistemas</vt:lpstr>
      <vt:lpstr>Realidade Aumentada</vt:lpstr>
      <vt:lpstr>Animação Comportamental</vt:lpstr>
      <vt:lpstr>Interface de Usuário Tangível</vt:lpstr>
      <vt:lpstr>Animar: Desenvolvimento de uma Ferramenta para Criação de Animações com Realidade Aumentada e Interface Tangível </vt:lpstr>
      <vt:lpstr>VISEDU – AQUÁRIO VIRTUAL: SIMULADOR DE ECOSSISTEMA UTILIZANDO ANIMAÇÃO COMPORTAMENTAL </vt:lpstr>
      <vt:lpstr>Weather</vt:lpstr>
      <vt:lpstr>Requisitos</vt:lpstr>
      <vt:lpstr>Requisitos Funcionais</vt:lpstr>
      <vt:lpstr>Requisitos Não-Funcionais</vt:lpstr>
      <vt:lpstr>Especificação</vt:lpstr>
      <vt:lpstr>PowerPoint Presentation</vt:lpstr>
      <vt:lpstr>Implementação</vt:lpstr>
      <vt:lpstr>Implementação</vt:lpstr>
      <vt:lpstr>Implementação</vt:lpstr>
      <vt:lpstr>Implementação</vt:lpstr>
      <vt:lpstr>Marcadores</vt:lpstr>
      <vt:lpstr>Operacionalidade da Implementação</vt:lpstr>
      <vt:lpstr>Resultados</vt:lpstr>
      <vt:lpstr>Perfil dos Entrevistados</vt:lpstr>
      <vt:lpstr>Opinião dos entrevistados sobre o aplicativo</vt:lpstr>
      <vt:lpstr>Conclusões</vt:lpstr>
      <vt:lpstr>Extensões</vt:lpstr>
      <vt:lpstr>Apresentação Prática</vt:lpstr>
      <vt:lpstr>EcosAR – Simulador de Ecossistemas Utilizando Realidade Aumentada 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Rodrigo Wernke Pereira</cp:lastModifiedBy>
  <cp:revision>149</cp:revision>
  <dcterms:created xsi:type="dcterms:W3CDTF">2012-05-08T00:10:24Z</dcterms:created>
  <dcterms:modified xsi:type="dcterms:W3CDTF">2019-07-08T00:19:45Z</dcterms:modified>
</cp:coreProperties>
</file>