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9" r:id="rId7"/>
    <p:sldId id="272" r:id="rId8"/>
    <p:sldId id="273" r:id="rId9"/>
    <p:sldId id="274" r:id="rId10"/>
    <p:sldId id="275" r:id="rId11"/>
    <p:sldId id="270" r:id="rId12"/>
    <p:sldId id="276" r:id="rId13"/>
    <p:sldId id="271" r:id="rId14"/>
    <p:sldId id="262" r:id="rId15"/>
    <p:sldId id="277" r:id="rId16"/>
    <p:sldId id="278" r:id="rId17"/>
    <p:sldId id="279" r:id="rId18"/>
    <p:sldId id="263" r:id="rId19"/>
    <p:sldId id="280" r:id="rId20"/>
    <p:sldId id="264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311" r:id="rId29"/>
    <p:sldId id="288" r:id="rId30"/>
    <p:sldId id="310" r:id="rId31"/>
    <p:sldId id="265" r:id="rId32"/>
    <p:sldId id="289" r:id="rId33"/>
    <p:sldId id="304" r:id="rId34"/>
    <p:sldId id="290" r:id="rId35"/>
    <p:sldId id="305" r:id="rId36"/>
    <p:sldId id="291" r:id="rId37"/>
    <p:sldId id="306" r:id="rId38"/>
    <p:sldId id="307" r:id="rId39"/>
    <p:sldId id="308" r:id="rId40"/>
    <p:sldId id="314" r:id="rId41"/>
    <p:sldId id="309" r:id="rId42"/>
    <p:sldId id="292" r:id="rId43"/>
    <p:sldId id="293" r:id="rId44"/>
    <p:sldId id="315" r:id="rId45"/>
    <p:sldId id="267" r:id="rId46"/>
    <p:sldId id="295" r:id="rId47"/>
    <p:sldId id="296" r:id="rId48"/>
    <p:sldId id="297" r:id="rId49"/>
    <p:sldId id="298" r:id="rId50"/>
    <p:sldId id="299" r:id="rId51"/>
    <p:sldId id="300" r:id="rId52"/>
    <p:sldId id="268" r:id="rId53"/>
    <p:sldId id="301" r:id="rId54"/>
    <p:sldId id="303" r:id="rId55"/>
    <p:sldId id="302" r:id="rId56"/>
    <p:sldId id="294" r:id="rId57"/>
    <p:sldId id="312" r:id="rId58"/>
    <p:sldId id="313" r:id="rId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Rufino Feltrin" initials="GR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14749" autoAdjust="0"/>
    <p:restoredTop sz="80245" autoAdjust="0"/>
  </p:normalViewPr>
  <p:slideViewPr>
    <p:cSldViewPr>
      <p:cViewPr>
        <p:scale>
          <a:sx n="60" d="100"/>
          <a:sy n="60" d="100"/>
        </p:scale>
        <p:origin x="-1680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0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C375-D616-438B-B1AC-E702C01C6CE0}" type="datetimeFigureOut">
              <a:rPr lang="pt-BR" smtClean="0"/>
              <a:t>13/12/2014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FBB08-EC50-44F2-BE74-0DCC3B775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35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204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81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5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224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6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77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090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4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81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109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89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95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01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675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21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99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15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65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65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2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507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20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66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18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89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89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89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0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0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0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77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0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0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4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05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05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58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82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552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5561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1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87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27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81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306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670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918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9222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1710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3534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6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67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211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0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BB08-EC50-44F2-BE74-0DCC3B7759C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0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D6D9-064D-480F-AE44-1D22C9D85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382911"/>
            <a:ext cx="8352928" cy="1470025"/>
          </a:xfrm>
        </p:spPr>
        <p:txBody>
          <a:bodyPr/>
          <a:lstStyle/>
          <a:p>
            <a:r>
              <a:rPr lang="pt-BR" sz="3600" dirty="0" smtClean="0"/>
              <a:t>VISEDU-SIMULA </a:t>
            </a:r>
            <a:r>
              <a:rPr lang="pt-BR" sz="3600" dirty="0"/>
              <a:t>1.0: VISUALIZADOR DE MATERIAL EDUCACIONAL, MÓDULO DE ANIMAÇÃO </a:t>
            </a:r>
            <a:r>
              <a:rPr lang="pt-BR" sz="3600" dirty="0" smtClean="0"/>
              <a:t>COMPORTAMENTAL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944816" cy="1224136"/>
          </a:xfrm>
        </p:spPr>
        <p:txBody>
          <a:bodyPr>
            <a:normAutofit/>
          </a:bodyPr>
          <a:lstStyle/>
          <a:p>
            <a:r>
              <a:rPr lang="pt-BR" dirty="0" smtClean="0"/>
              <a:t>Gustavo Rufino Feltrin</a:t>
            </a:r>
          </a:p>
          <a:p>
            <a:r>
              <a:rPr lang="pt-BR" dirty="0" smtClean="0"/>
              <a:t>Orientador: Dalton </a:t>
            </a:r>
            <a:r>
              <a:rPr lang="pt-BR" dirty="0"/>
              <a:t>Solano dos </a:t>
            </a:r>
            <a:r>
              <a:rPr lang="pt-BR" dirty="0" smtClean="0"/>
              <a:t>Reis</a:t>
            </a:r>
            <a:endParaRPr lang="pt-BR" dirty="0"/>
          </a:p>
        </p:txBody>
      </p:sp>
      <p:sp>
        <p:nvSpPr>
          <p:cNvPr id="6" name="Shape 26"/>
          <p:cNvSpPr/>
          <p:nvPr/>
        </p:nvSpPr>
        <p:spPr>
          <a:xfrm>
            <a:off x="1297748" y="5486259"/>
            <a:ext cx="4570396" cy="96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0" tIns="63500" rIns="63500" bIns="635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BR" sz="1200" dirty="0" smtClean="0">
                <a:latin typeface="Gill Sans"/>
                <a:ea typeface="Gill Sans"/>
                <a:cs typeface="Gill Sans"/>
                <a:sym typeface="Gill Sans"/>
              </a:rPr>
              <a:t>FURB </a:t>
            </a:r>
            <a:r>
              <a:rPr lang="pt-BR" sz="1200" dirty="0">
                <a:latin typeface="Gill Sans"/>
                <a:ea typeface="Gill Sans"/>
                <a:cs typeface="Gill Sans"/>
                <a:sym typeface="Gill Sans"/>
              </a:rPr>
              <a:t>- Universidade Regional de Blumenau</a:t>
            </a:r>
            <a:endParaRPr lang="pt-BR" sz="12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 smtClean="0">
                <a:latin typeface="Gill Sans"/>
                <a:ea typeface="Gill Sans"/>
                <a:cs typeface="Gill Sans"/>
                <a:sym typeface="Gill Sans"/>
              </a:rPr>
              <a:t>DSC </a:t>
            </a:r>
            <a:r>
              <a:rPr sz="1200" dirty="0">
                <a:latin typeface="Gill Sans"/>
                <a:ea typeface="Gill Sans"/>
                <a:cs typeface="Gill Sans"/>
                <a:sym typeface="Gill Sans"/>
              </a:rPr>
              <a:t>- Departamento de Sistemas e Computação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latin typeface="Gill Sans"/>
                <a:ea typeface="Gill Sans"/>
                <a:cs typeface="Gill Sans"/>
                <a:sym typeface="Gill Sans"/>
              </a:rPr>
              <a:t>Grupo de Pesquisa em Computação Gráfica, Processamento de </a:t>
            </a:r>
            <a:endParaRPr lang="pt-BR" sz="12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 err="1" smtClean="0">
                <a:latin typeface="Gill Sans"/>
                <a:ea typeface="Gill Sans"/>
                <a:cs typeface="Gill Sans"/>
                <a:sym typeface="Gill Sans"/>
              </a:rPr>
              <a:t>Imagens</a:t>
            </a:r>
            <a:r>
              <a:rPr sz="1200" dirty="0" smtClean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sz="1200" dirty="0">
                <a:latin typeface="Gill Sans"/>
                <a:ea typeface="Gill Sans"/>
                <a:cs typeface="Gill Sans"/>
                <a:sym typeface="Gill Sans"/>
              </a:rPr>
              <a:t>e Entretenimento Digital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latin typeface="Gill Sans"/>
                <a:ea typeface="Gill Sans"/>
                <a:cs typeface="Gill Sans"/>
                <a:sym typeface="Gill Sans"/>
              </a:rPr>
              <a:t>www.inf.furb.br/gcg</a:t>
            </a:r>
          </a:p>
        </p:txBody>
      </p:sp>
      <p:pic>
        <p:nvPicPr>
          <p:cNvPr id="7" name="Insert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12" y="5414250"/>
            <a:ext cx="1111093" cy="1111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18002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Modelo BDI</a:t>
            </a:r>
          </a:p>
          <a:p>
            <a:r>
              <a:rPr lang="pt-BR" sz="2800" dirty="0" smtClean="0"/>
              <a:t>Linguagem </a:t>
            </a:r>
            <a:r>
              <a:rPr lang="pt-BR" sz="2800" dirty="0" err="1" smtClean="0"/>
              <a:t>AgentSpeak</a:t>
            </a:r>
            <a:endParaRPr lang="pt-BR" sz="2800" dirty="0" smtClean="0"/>
          </a:p>
          <a:p>
            <a:r>
              <a:rPr lang="pt-BR" sz="2800" dirty="0" smtClean="0"/>
              <a:t>Interpretador</a:t>
            </a:r>
          </a:p>
        </p:txBody>
      </p:sp>
      <p:pic>
        <p:nvPicPr>
          <p:cNvPr id="1026" name="Picture 2" descr="http://jason.sourceforge.net/wp/wp-content/uploads/2013/06/logoBmini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335363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Simuladores – Jogos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Estudos de Von </a:t>
            </a:r>
            <a:r>
              <a:rPr lang="pt-BR" sz="2800" dirty="0"/>
              <a:t>Neumann e </a:t>
            </a:r>
            <a:r>
              <a:rPr lang="pt-BR" sz="2800" dirty="0" smtClean="0"/>
              <a:t>Ulan</a:t>
            </a:r>
          </a:p>
          <a:p>
            <a:pPr lvl="1"/>
            <a:r>
              <a:rPr lang="pt-BR" sz="2400" dirty="0" smtClean="0"/>
              <a:t>Análise </a:t>
            </a:r>
            <a:r>
              <a:rPr lang="pt-BR" sz="2400" dirty="0"/>
              <a:t>ou técnica de Monte </a:t>
            </a:r>
            <a:r>
              <a:rPr lang="pt-BR" sz="2400" dirty="0" smtClean="0"/>
              <a:t>Carlo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sz="2800" dirty="0" smtClean="0"/>
              <a:t>Características de Jogos</a:t>
            </a:r>
          </a:p>
          <a:p>
            <a:pPr lvl="1"/>
            <a:r>
              <a:rPr lang="pt-BR" sz="2400" dirty="0"/>
              <a:t>ambiente </a:t>
            </a:r>
            <a:r>
              <a:rPr lang="pt-BR" sz="2400" dirty="0" smtClean="0"/>
              <a:t>aberto/fechado</a:t>
            </a:r>
          </a:p>
          <a:p>
            <a:pPr lvl="1"/>
            <a:r>
              <a:rPr lang="pt-BR" sz="2400" dirty="0" smtClean="0"/>
              <a:t>possui personagens</a:t>
            </a:r>
          </a:p>
          <a:p>
            <a:pPr lvl="1"/>
            <a:r>
              <a:rPr lang="pt-BR" sz="2400" dirty="0" smtClean="0"/>
              <a:t>qualidades </a:t>
            </a:r>
            <a:r>
              <a:rPr lang="pt-BR" sz="2400" dirty="0"/>
              <a:t>gráficas</a:t>
            </a:r>
          </a:p>
        </p:txBody>
      </p:sp>
    </p:spTree>
    <p:extLst>
      <p:ext uri="{BB962C8B-B14F-4D97-AF65-F5344CB8AC3E}">
        <p14:creationId xmlns:p14="http://schemas.microsoft.com/office/powerpoint/2010/main" val="42648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sérios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Autofit/>
          </a:bodyPr>
          <a:lstStyle/>
          <a:p>
            <a:r>
              <a:rPr lang="pt-BR" sz="2800" dirty="0" smtClean="0"/>
              <a:t>Utilizam tecnologias de jogos</a:t>
            </a:r>
          </a:p>
          <a:p>
            <a:r>
              <a:rPr lang="pt-BR" sz="2800" dirty="0" smtClean="0"/>
              <a:t>Propósito Profissional</a:t>
            </a:r>
          </a:p>
          <a:p>
            <a:pPr lvl="1"/>
            <a:r>
              <a:rPr lang="pt-BR" sz="2400" dirty="0"/>
              <a:t>treinamentos</a:t>
            </a:r>
          </a:p>
          <a:p>
            <a:pPr lvl="1"/>
            <a:r>
              <a:rPr lang="pt-BR" sz="2400" dirty="0"/>
              <a:t>obtenção de dados</a:t>
            </a:r>
          </a:p>
          <a:p>
            <a:pPr lvl="1"/>
            <a:r>
              <a:rPr lang="pt-BR" sz="2400" dirty="0"/>
              <a:t>simulações de </a:t>
            </a:r>
            <a:r>
              <a:rPr lang="pt-BR" sz="2400" dirty="0" smtClean="0"/>
              <a:t>fenômenos</a:t>
            </a:r>
            <a:endParaRPr lang="pt-BR" sz="2400" dirty="0"/>
          </a:p>
          <a:p>
            <a:r>
              <a:rPr lang="pt-BR" sz="2800" dirty="0"/>
              <a:t>Não entretenimento</a:t>
            </a:r>
          </a:p>
          <a:p>
            <a:pPr lvl="1"/>
            <a:r>
              <a:rPr lang="pt-BR" sz="2400" i="1" dirty="0"/>
              <a:t>e-</a:t>
            </a:r>
            <a:r>
              <a:rPr lang="pt-BR" sz="2400" i="1" dirty="0" err="1"/>
              <a:t>learning</a:t>
            </a:r>
            <a:endParaRPr lang="pt-BR" sz="2400" i="1" dirty="0"/>
          </a:p>
          <a:p>
            <a:pPr lvl="1"/>
            <a:r>
              <a:rPr lang="pt-BR" sz="2400" dirty="0"/>
              <a:t>simulação militar</a:t>
            </a:r>
          </a:p>
          <a:p>
            <a:pPr lvl="1"/>
            <a:r>
              <a:rPr lang="pt-BR" sz="2400" dirty="0"/>
              <a:t>treinamento médico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755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HTML5 e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HTML5</a:t>
            </a:r>
          </a:p>
          <a:p>
            <a:pPr lvl="1"/>
            <a:r>
              <a:rPr lang="pt-BR" sz="2400" dirty="0"/>
              <a:t>Conteúdo</a:t>
            </a:r>
          </a:p>
          <a:p>
            <a:pPr lvl="1"/>
            <a:r>
              <a:rPr lang="pt-BR" sz="2400" dirty="0"/>
              <a:t>Aplicações complexas para web</a:t>
            </a:r>
          </a:p>
          <a:p>
            <a:pPr lvl="1"/>
            <a:r>
              <a:rPr lang="pt-BR" sz="2400" dirty="0" smtClean="0"/>
              <a:t>Especificação </a:t>
            </a:r>
            <a:r>
              <a:rPr lang="pt-BR" sz="2400" dirty="0"/>
              <a:t>finalizada</a:t>
            </a:r>
          </a:p>
          <a:p>
            <a:pPr lvl="1"/>
            <a:r>
              <a:rPr lang="pt-BR" sz="2400" i="1" dirty="0" err="1" smtClean="0"/>
              <a:t>WebSocket</a:t>
            </a:r>
            <a:endParaRPr lang="pt-BR" sz="2400" i="1" dirty="0"/>
          </a:p>
          <a:p>
            <a:r>
              <a:rPr lang="pt-BR" sz="2800" dirty="0" err="1" smtClean="0"/>
              <a:t>Javascript</a:t>
            </a:r>
            <a:endParaRPr lang="pt-BR" sz="2800" dirty="0" smtClean="0"/>
          </a:p>
          <a:p>
            <a:pPr lvl="1"/>
            <a:r>
              <a:rPr lang="pt-BR" sz="2400" dirty="0" smtClean="0"/>
              <a:t>Linguagem para Web</a:t>
            </a:r>
          </a:p>
          <a:p>
            <a:pPr lvl="1"/>
            <a:r>
              <a:rPr lang="pt-BR" sz="2400" dirty="0"/>
              <a:t>Curva de aprendizagem </a:t>
            </a:r>
            <a:r>
              <a:rPr lang="pt-BR" sz="2400" dirty="0" smtClean="0"/>
              <a:t>baixa</a:t>
            </a:r>
          </a:p>
          <a:p>
            <a:pPr lvl="1"/>
            <a:r>
              <a:rPr lang="pt-BR" sz="2400" dirty="0" smtClean="0"/>
              <a:t>Comportamento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77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1944216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Unity</a:t>
            </a:r>
            <a:r>
              <a:rPr lang="pt-BR" sz="2800" dirty="0" smtClean="0"/>
              <a:t> 3D</a:t>
            </a:r>
          </a:p>
          <a:p>
            <a:r>
              <a:rPr lang="pt-BR" sz="2800" dirty="0" err="1"/>
              <a:t>Mattedi</a:t>
            </a:r>
            <a:r>
              <a:rPr lang="pt-BR" sz="2800" dirty="0"/>
              <a:t> (2007)</a:t>
            </a:r>
            <a:endParaRPr lang="pt-BR" sz="2800" dirty="0" smtClean="0"/>
          </a:p>
          <a:p>
            <a:r>
              <a:rPr lang="pt-BR" sz="2800" dirty="0" err="1" smtClean="0"/>
              <a:t>Massive</a:t>
            </a: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168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Motor de Jogos (2D, 3D)</a:t>
            </a:r>
          </a:p>
          <a:p>
            <a:r>
              <a:rPr lang="pt-BR" sz="2800" dirty="0" err="1" smtClean="0"/>
              <a:t>Multiplataforma</a:t>
            </a:r>
            <a:r>
              <a:rPr lang="pt-BR" sz="2800" dirty="0" smtClean="0"/>
              <a:t> (implantação)</a:t>
            </a:r>
          </a:p>
          <a:p>
            <a:r>
              <a:rPr lang="pt-BR" sz="2800" i="1" dirty="0" err="1" smtClean="0"/>
              <a:t>Asset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Store</a:t>
            </a:r>
            <a:endParaRPr lang="pt-BR" sz="2800" i="1" dirty="0" smtClean="0"/>
          </a:p>
          <a:p>
            <a:pPr lvl="1"/>
            <a:r>
              <a:rPr lang="pt-BR" sz="2400" dirty="0" smtClean="0"/>
              <a:t>Repositório de recursos</a:t>
            </a:r>
          </a:p>
          <a:p>
            <a:pPr lvl="1"/>
            <a:r>
              <a:rPr lang="pt-BR" sz="2400" dirty="0" smtClean="0"/>
              <a:t>Com/sem custo</a:t>
            </a:r>
          </a:p>
          <a:p>
            <a:pPr lvl="1"/>
            <a:r>
              <a:rPr lang="pt-BR" sz="2400" dirty="0" smtClean="0"/>
              <a:t>Explora uso de Inteligência Artificial</a:t>
            </a:r>
          </a:p>
        </p:txBody>
      </p:sp>
      <p:pic>
        <p:nvPicPr>
          <p:cNvPr id="2050" name="Picture 2" descr="C:\Users\Gustavo\Desktop\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94" y="188640"/>
            <a:ext cx="3280266" cy="12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Mattedi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2448272"/>
          </a:xfrm>
        </p:spPr>
        <p:txBody>
          <a:bodyPr>
            <a:normAutofit/>
          </a:bodyPr>
          <a:lstStyle/>
          <a:p>
            <a:r>
              <a:rPr lang="pt-BR" sz="2800" dirty="0"/>
              <a:t>Aperfeiçoamento de Reações Comportamentais de Non-Player </a:t>
            </a:r>
            <a:r>
              <a:rPr lang="pt-BR" sz="2800" dirty="0" err="1"/>
              <a:t>Character</a:t>
            </a:r>
            <a:r>
              <a:rPr lang="pt-BR" sz="2800" dirty="0"/>
              <a:t> (NPC) no Jogo </a:t>
            </a:r>
            <a:r>
              <a:rPr lang="pt-BR" sz="2800" dirty="0" err="1" smtClean="0"/>
              <a:t>Doom</a:t>
            </a:r>
            <a:endParaRPr lang="pt-BR" sz="2800" dirty="0" smtClean="0"/>
          </a:p>
          <a:p>
            <a:r>
              <a:rPr lang="pt-BR" sz="2800" dirty="0" smtClean="0"/>
              <a:t>Percepção do ambiente</a:t>
            </a:r>
          </a:p>
          <a:p>
            <a:r>
              <a:rPr lang="pt-BR" sz="2800" dirty="0" smtClean="0"/>
              <a:t>Instinto de Autopreservação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035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721" y="1052736"/>
            <a:ext cx="8737759" cy="1656184"/>
          </a:xfrm>
        </p:spPr>
        <p:txBody>
          <a:bodyPr>
            <a:normAutofit/>
          </a:bodyPr>
          <a:lstStyle/>
          <a:p>
            <a:r>
              <a:rPr lang="en-US" sz="2200" i="1" dirty="0"/>
              <a:t>Multiple Agent Simulation System In Virtual </a:t>
            </a:r>
            <a:r>
              <a:rPr lang="en-US" sz="2200" i="1" dirty="0" smtClean="0"/>
              <a:t>Environment </a:t>
            </a:r>
            <a:r>
              <a:rPr lang="en-US" sz="2200" dirty="0" smtClean="0"/>
              <a:t>(MASSIVE)</a:t>
            </a:r>
          </a:p>
          <a:p>
            <a:r>
              <a:rPr lang="pt-BR" sz="2200" dirty="0" smtClean="0"/>
              <a:t>Simulador </a:t>
            </a:r>
            <a:r>
              <a:rPr lang="pt-BR" sz="2200" dirty="0"/>
              <a:t>de </a:t>
            </a:r>
            <a:r>
              <a:rPr lang="pt-BR" sz="2200" dirty="0" err="1" smtClean="0"/>
              <a:t>Multiagentes</a:t>
            </a:r>
            <a:endParaRPr lang="pt-BR" sz="2200" dirty="0" smtClean="0"/>
          </a:p>
          <a:p>
            <a:r>
              <a:rPr lang="pt-BR" sz="2200" dirty="0" smtClean="0"/>
              <a:t>Número de agentes ilimitados</a:t>
            </a:r>
          </a:p>
          <a:p>
            <a:endParaRPr lang="pt-BR" sz="2200" dirty="0"/>
          </a:p>
        </p:txBody>
      </p:sp>
      <p:pic>
        <p:nvPicPr>
          <p:cNvPr id="3074" name="Picture 2" descr="C:\Users\Gustavo\Desktop\massive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21" y="404664"/>
            <a:ext cx="3803503" cy="3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Gustavo\Dropbox\Furb\TCC\apresentacao\rot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20009"/>
            <a:ext cx="5387679" cy="29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7864" y="5723964"/>
            <a:ext cx="432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Batalha dos campos de </a:t>
            </a:r>
            <a:r>
              <a:rPr lang="pt-BR" dirty="0" err="1" smtClean="0"/>
              <a:t>Pelennor</a:t>
            </a:r>
            <a:r>
              <a:rPr lang="pt-BR" dirty="0" smtClean="0"/>
              <a:t> </a:t>
            </a:r>
          </a:p>
          <a:p>
            <a:r>
              <a:rPr lang="pt-BR" dirty="0"/>
              <a:t>(</a:t>
            </a:r>
            <a:r>
              <a:rPr lang="pt-BR" dirty="0" smtClean="0"/>
              <a:t>O Senhor do Anéis – O Retorno do Rei)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5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2448272"/>
          </a:xfrm>
        </p:spPr>
        <p:txBody>
          <a:bodyPr>
            <a:noAutofit/>
          </a:bodyPr>
          <a:lstStyle/>
          <a:p>
            <a:pPr lvl="0"/>
            <a:r>
              <a:rPr lang="pt-BR" sz="2800" dirty="0" smtClean="0"/>
              <a:t>Adicionar </a:t>
            </a:r>
            <a:r>
              <a:rPr lang="pt-BR" sz="2800" dirty="0"/>
              <a:t>funcionalidades que permitam gerar </a:t>
            </a:r>
            <a:r>
              <a:rPr lang="pt-BR" sz="2800" dirty="0" smtClean="0"/>
              <a:t>Animações Comportamentais </a:t>
            </a:r>
            <a:r>
              <a:rPr lang="pt-BR" sz="2800" dirty="0"/>
              <a:t>para os </a:t>
            </a:r>
            <a:r>
              <a:rPr lang="pt-BR" sz="2800" dirty="0" smtClean="0"/>
              <a:t>personagens</a:t>
            </a:r>
            <a:endParaRPr lang="pt-BR" sz="2800" dirty="0"/>
          </a:p>
          <a:p>
            <a:pPr lvl="1"/>
            <a:r>
              <a:rPr lang="pt-BR" sz="2400" dirty="0" smtClean="0"/>
              <a:t>percepção </a:t>
            </a:r>
            <a:r>
              <a:rPr lang="pt-BR" sz="2400" dirty="0"/>
              <a:t>do </a:t>
            </a:r>
            <a:r>
              <a:rPr lang="pt-BR" sz="2400" dirty="0" smtClean="0"/>
              <a:t>ambiente</a:t>
            </a:r>
            <a:endParaRPr lang="pt-BR" sz="2400" dirty="0"/>
          </a:p>
          <a:p>
            <a:pPr lvl="1"/>
            <a:r>
              <a:rPr lang="pt-BR" sz="2400" dirty="0"/>
              <a:t>raciocínio baseado nas </a:t>
            </a:r>
            <a:r>
              <a:rPr lang="pt-BR" sz="2400" dirty="0" smtClean="0"/>
              <a:t>percepções</a:t>
            </a:r>
            <a:endParaRPr lang="pt-BR" sz="2400" dirty="0"/>
          </a:p>
          <a:p>
            <a:pPr lvl="1"/>
            <a:r>
              <a:rPr lang="pt-BR" sz="2400" dirty="0"/>
              <a:t>execução da ação determinada pelo </a:t>
            </a:r>
            <a:r>
              <a:rPr lang="pt-BR" sz="2400" dirty="0" smtClean="0"/>
              <a:t>raciocínio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Ser </a:t>
            </a:r>
            <a:r>
              <a:rPr lang="pt-BR" sz="2000" dirty="0"/>
              <a:t>desenvolvido de forma fortemente </a:t>
            </a:r>
            <a:r>
              <a:rPr lang="pt-BR" sz="2000" dirty="0" smtClean="0"/>
              <a:t>desacoplada</a:t>
            </a:r>
          </a:p>
          <a:p>
            <a:endParaRPr lang="pt-BR" sz="2000" dirty="0"/>
          </a:p>
          <a:p>
            <a:r>
              <a:rPr lang="pt-BR" sz="2000" dirty="0" smtClean="0"/>
              <a:t>Proporcionar </a:t>
            </a:r>
            <a:r>
              <a:rPr lang="pt-BR" sz="2000" dirty="0"/>
              <a:t>o controle mínimo da percepção, </a:t>
            </a:r>
            <a:r>
              <a:rPr lang="pt-BR" sz="2000" dirty="0" smtClean="0"/>
              <a:t>do raciocínio </a:t>
            </a:r>
            <a:r>
              <a:rPr lang="pt-BR" sz="2000" dirty="0"/>
              <a:t>e </a:t>
            </a:r>
            <a:r>
              <a:rPr lang="pt-BR" sz="2000" dirty="0" smtClean="0"/>
              <a:t>da atuação </a:t>
            </a:r>
            <a:r>
              <a:rPr lang="pt-BR" sz="2000" dirty="0"/>
              <a:t>do </a:t>
            </a:r>
            <a:r>
              <a:rPr lang="pt-BR" sz="2000" dirty="0" smtClean="0"/>
              <a:t>personagem</a:t>
            </a:r>
          </a:p>
          <a:p>
            <a:endParaRPr lang="pt-BR" sz="2000" dirty="0"/>
          </a:p>
          <a:p>
            <a:r>
              <a:rPr lang="pt-BR" sz="2000" dirty="0" smtClean="0"/>
              <a:t>Utilizar </a:t>
            </a:r>
            <a:r>
              <a:rPr lang="pt-BR" sz="2000" dirty="0"/>
              <a:t>a plataforma Jason (modelo BDI) no desenvolvimento de um "Raciocinador" que proporcione raciocínio para os </a:t>
            </a:r>
            <a:r>
              <a:rPr lang="pt-BR" sz="2000" dirty="0" smtClean="0"/>
              <a:t>personagens</a:t>
            </a:r>
          </a:p>
          <a:p>
            <a:endParaRPr lang="pt-BR" sz="2000" dirty="0"/>
          </a:p>
          <a:p>
            <a:r>
              <a:rPr lang="pt-BR" sz="2000" dirty="0" smtClean="0"/>
              <a:t>Ser </a:t>
            </a:r>
            <a:r>
              <a:rPr lang="pt-BR" sz="2000" dirty="0"/>
              <a:t>compatível com os mesmos navegadores que o Motor de Jogos desenvolvido por </a:t>
            </a:r>
            <a:r>
              <a:rPr lang="pt-BR" sz="2000" dirty="0" err="1"/>
              <a:t>Harbs</a:t>
            </a:r>
            <a:r>
              <a:rPr lang="pt-BR" sz="2000" dirty="0"/>
              <a:t> (2013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Estender </a:t>
            </a:r>
            <a:r>
              <a:rPr lang="pt-BR" sz="2000" dirty="0"/>
              <a:t>o Motor de Jogos utilizando HTML5 e </a:t>
            </a:r>
            <a:r>
              <a:rPr lang="pt-BR" sz="2000" dirty="0" err="1" smtClean="0"/>
              <a:t>Javascript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Desenvolver </a:t>
            </a:r>
            <a:r>
              <a:rPr lang="pt-BR" sz="2000" dirty="0"/>
              <a:t>um </a:t>
            </a:r>
            <a:r>
              <a:rPr lang="pt-BR" sz="2000" dirty="0" smtClean="0"/>
              <a:t>“Raciocinador” </a:t>
            </a:r>
            <a:r>
              <a:rPr lang="pt-BR" sz="2000" dirty="0"/>
              <a:t>utilizando a linguagem Java e a  plataforma Jason</a:t>
            </a:r>
          </a:p>
        </p:txBody>
      </p:sp>
    </p:spTree>
    <p:extLst>
      <p:ext uri="{BB962C8B-B14F-4D97-AF65-F5344CB8AC3E}">
        <p14:creationId xmlns:p14="http://schemas.microsoft.com/office/powerpoint/2010/main" val="13687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dirty="0"/>
              <a:t>Introdução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Trabalhos Correlatos</a:t>
            </a:r>
          </a:p>
          <a:p>
            <a:r>
              <a:rPr lang="pt-BR" sz="2400" dirty="0" smtClean="0"/>
              <a:t>Requisitos / Especificação</a:t>
            </a:r>
            <a:endParaRPr lang="pt-BR" sz="2400" dirty="0"/>
          </a:p>
          <a:p>
            <a:r>
              <a:rPr lang="pt-BR" sz="2400" dirty="0"/>
              <a:t>Implementação</a:t>
            </a:r>
          </a:p>
          <a:p>
            <a:r>
              <a:rPr lang="pt-BR" sz="2400" dirty="0" smtClean="0"/>
              <a:t>Resultados </a:t>
            </a:r>
            <a:r>
              <a:rPr lang="pt-BR" sz="2400" dirty="0"/>
              <a:t>e Discussões</a:t>
            </a:r>
          </a:p>
          <a:p>
            <a:r>
              <a:rPr lang="pt-BR" sz="2400" dirty="0" smtClean="0"/>
              <a:t>Conclusão / Extensões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37626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Diagramas </a:t>
            </a:r>
            <a:r>
              <a:rPr lang="pt-BR" sz="2800" dirty="0"/>
              <a:t>de </a:t>
            </a:r>
            <a:r>
              <a:rPr lang="pt-BR" sz="2800" dirty="0" smtClean="0"/>
              <a:t>Caso </a:t>
            </a:r>
            <a:r>
              <a:rPr lang="pt-BR" sz="2800" dirty="0"/>
              <a:t>de U</a:t>
            </a:r>
            <a:r>
              <a:rPr lang="pt-BR" sz="2800" dirty="0" smtClean="0"/>
              <a:t>so</a:t>
            </a:r>
          </a:p>
          <a:p>
            <a:r>
              <a:rPr lang="pt-BR" sz="2800" dirty="0" smtClean="0"/>
              <a:t>Diagramas de Pacote</a:t>
            </a:r>
          </a:p>
          <a:p>
            <a:r>
              <a:rPr lang="pt-BR" sz="2800" dirty="0" smtClean="0"/>
              <a:t>Diagrama Sequência</a:t>
            </a:r>
          </a:p>
          <a:p>
            <a:r>
              <a:rPr lang="pt-BR" sz="2800" dirty="0"/>
              <a:t>Diagrama da Arquitetura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Diagrama de casos de uso do Motor de Jogos</a:t>
            </a:r>
          </a:p>
        </p:txBody>
      </p:sp>
      <p:pic>
        <p:nvPicPr>
          <p:cNvPr id="4098" name="Picture 2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120680" cy="532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6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Classes criadas ou que sofreram alterações dispostas em seus pacotes do Motor de Jogos</a:t>
            </a:r>
          </a:p>
        </p:txBody>
      </p:sp>
      <p:pic>
        <p:nvPicPr>
          <p:cNvPr id="5122" name="Picture 2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272808" cy="50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5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Diagrama de casos de uso do Editor de Jogos</a:t>
            </a:r>
          </a:p>
        </p:txBody>
      </p:sp>
      <p:pic>
        <p:nvPicPr>
          <p:cNvPr id="6146" name="Picture 2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896544" cy="576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Classes criadas ou que sofreram alteração dispostas em seus pacotes do Editor de Jogos</a:t>
            </a:r>
          </a:p>
        </p:txBody>
      </p:sp>
      <p:pic>
        <p:nvPicPr>
          <p:cNvPr id="7170" name="Picture 2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3668"/>
            <a:ext cx="8064896" cy="338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2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Diagrama de casos de uso do Raciocinador</a:t>
            </a:r>
          </a:p>
        </p:txBody>
      </p:sp>
      <p:pic>
        <p:nvPicPr>
          <p:cNvPr id="8194" name="Picture 2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49" y="1988840"/>
            <a:ext cx="3339827" cy="332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Diagrama de pacotes do Raciocinador</a:t>
            </a:r>
          </a:p>
        </p:txBody>
      </p:sp>
      <p:pic>
        <p:nvPicPr>
          <p:cNvPr id="9218" name="Picture 2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176464" cy="492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32656"/>
            <a:ext cx="9721080" cy="588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8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32656"/>
            <a:ext cx="9721080" cy="588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115616" y="3501008"/>
            <a:ext cx="7992888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amadas do editor, motor de jogos e do raciocin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0" y="44624"/>
            <a:ext cx="8021986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3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960440"/>
          </a:xfrm>
        </p:spPr>
        <p:txBody>
          <a:bodyPr>
            <a:noAutofit/>
          </a:bodyPr>
          <a:lstStyle/>
          <a:p>
            <a:r>
              <a:rPr lang="pt-BR" sz="2400" dirty="0" smtClean="0"/>
              <a:t>Animação Comportamental</a:t>
            </a:r>
          </a:p>
          <a:p>
            <a:pPr lvl="1"/>
            <a:r>
              <a:rPr lang="pt-BR" sz="2400" dirty="0"/>
              <a:t>P</a:t>
            </a:r>
            <a:r>
              <a:rPr lang="pt-BR" sz="2400" dirty="0" smtClean="0"/>
              <a:t>esquisas</a:t>
            </a:r>
          </a:p>
          <a:p>
            <a:pPr lvl="1"/>
            <a:r>
              <a:rPr lang="pt-BR" sz="2400" dirty="0" smtClean="0"/>
              <a:t>Entretenimento</a:t>
            </a:r>
          </a:p>
          <a:p>
            <a:pPr lvl="2"/>
            <a:r>
              <a:rPr lang="pt-BR" i="1" dirty="0" err="1" smtClean="0"/>
              <a:t>Creatures</a:t>
            </a:r>
            <a:r>
              <a:rPr lang="pt-BR" i="1" dirty="0" smtClean="0"/>
              <a:t> (</a:t>
            </a:r>
            <a:r>
              <a:rPr lang="pt-BR" dirty="0" smtClean="0"/>
              <a:t>Redes Neurais)</a:t>
            </a:r>
          </a:p>
          <a:p>
            <a:pPr lvl="2"/>
            <a:r>
              <a:rPr lang="pt-BR" i="1" dirty="0" smtClean="0"/>
              <a:t>The </a:t>
            </a:r>
            <a:r>
              <a:rPr lang="pt-BR" i="1" dirty="0" err="1" smtClean="0"/>
              <a:t>Sims</a:t>
            </a:r>
            <a:r>
              <a:rPr lang="pt-BR" dirty="0" smtClean="0"/>
              <a:t> (Seres Humanos Virtuais)</a:t>
            </a:r>
          </a:p>
          <a:p>
            <a:r>
              <a:rPr lang="pt-BR" sz="2400" dirty="0" smtClean="0"/>
              <a:t>Simulador</a:t>
            </a:r>
          </a:p>
          <a:p>
            <a:pPr lvl="1"/>
            <a:r>
              <a:rPr lang="pt-BR" sz="2400" dirty="0" smtClean="0"/>
              <a:t>Ambiente</a:t>
            </a:r>
          </a:p>
          <a:p>
            <a:pPr lvl="1"/>
            <a:r>
              <a:rPr lang="pt-BR" sz="2400" dirty="0" smtClean="0"/>
              <a:t>Regras</a:t>
            </a:r>
          </a:p>
          <a:p>
            <a:pPr lvl="1"/>
            <a:r>
              <a:rPr lang="pt-BR" sz="2400" dirty="0" smtClean="0"/>
              <a:t>Personagens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amadas do editor, motor de jogos e do raciocin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0" y="44624"/>
            <a:ext cx="8021986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7176442" y="5373216"/>
            <a:ext cx="121198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3970784" cy="468052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Técnicas</a:t>
            </a:r>
          </a:p>
          <a:p>
            <a:pPr lvl="1"/>
            <a:r>
              <a:rPr lang="pt-BR" sz="1800" dirty="0" smtClean="0"/>
              <a:t>Orientação a Agentes</a:t>
            </a:r>
          </a:p>
          <a:p>
            <a:pPr lvl="1"/>
            <a:r>
              <a:rPr lang="pt-BR" sz="1800" dirty="0"/>
              <a:t>Orientação a </a:t>
            </a:r>
            <a:r>
              <a:rPr lang="pt-BR" sz="1800" dirty="0" smtClean="0"/>
              <a:t>Componentes </a:t>
            </a:r>
          </a:p>
          <a:p>
            <a:pPr lvl="1"/>
            <a:r>
              <a:rPr lang="pt-BR" sz="1800" dirty="0"/>
              <a:t>Orientação a Objetos</a:t>
            </a:r>
            <a:endParaRPr lang="pt-BR" sz="1800" dirty="0" smtClean="0"/>
          </a:p>
          <a:p>
            <a:r>
              <a:rPr lang="pt-BR" sz="1800" dirty="0" smtClean="0"/>
              <a:t>Linguagens</a:t>
            </a:r>
          </a:p>
          <a:p>
            <a:pPr lvl="1"/>
            <a:r>
              <a:rPr lang="pt-BR" sz="1800" dirty="0" err="1"/>
              <a:t>AgentSpeak</a:t>
            </a:r>
            <a:endParaRPr lang="pt-BR" sz="1800" dirty="0" smtClean="0"/>
          </a:p>
          <a:p>
            <a:pPr lvl="1"/>
            <a:r>
              <a:rPr lang="pt-BR" sz="1800" dirty="0"/>
              <a:t>HTML5</a:t>
            </a:r>
          </a:p>
          <a:p>
            <a:pPr lvl="1"/>
            <a:r>
              <a:rPr lang="pt-BR" sz="1800" dirty="0" smtClean="0"/>
              <a:t>Java 7</a:t>
            </a:r>
          </a:p>
          <a:p>
            <a:pPr lvl="1"/>
            <a:r>
              <a:rPr lang="pt-BR" sz="1800" dirty="0" err="1" smtClean="0"/>
              <a:t>Javascript</a:t>
            </a:r>
            <a:endParaRPr lang="pt-BR" sz="1800" dirty="0" smtClean="0"/>
          </a:p>
          <a:p>
            <a:r>
              <a:rPr lang="pt-BR" sz="1800" dirty="0" smtClean="0"/>
              <a:t>Biblioteca</a:t>
            </a:r>
          </a:p>
          <a:p>
            <a:pPr lvl="1"/>
            <a:r>
              <a:rPr lang="pt-BR" sz="1800" dirty="0" smtClean="0"/>
              <a:t>Jason </a:t>
            </a:r>
          </a:p>
          <a:p>
            <a:r>
              <a:rPr lang="pt-BR" sz="1800" dirty="0"/>
              <a:t>Servidores de aplicação</a:t>
            </a:r>
          </a:p>
          <a:p>
            <a:pPr lvl="1"/>
            <a:r>
              <a:rPr lang="pt-BR" sz="1800" dirty="0"/>
              <a:t>Apache </a:t>
            </a:r>
            <a:r>
              <a:rPr lang="pt-BR" sz="1800" dirty="0" err="1"/>
              <a:t>Tomcat</a:t>
            </a:r>
            <a:endParaRPr lang="pt-BR" sz="1800" dirty="0"/>
          </a:p>
          <a:p>
            <a:pPr lvl="1"/>
            <a:r>
              <a:rPr lang="pt-BR" sz="1800" dirty="0" err="1" smtClean="0"/>
              <a:t>JBoss</a:t>
            </a:r>
            <a:endParaRPr lang="pt-BR" sz="18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4427984" y="1340768"/>
            <a:ext cx="46085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800" kern="0" dirty="0" smtClean="0"/>
              <a:t>Ferramentas</a:t>
            </a:r>
            <a:endParaRPr lang="pt-BR" sz="1800" kern="0" dirty="0"/>
          </a:p>
          <a:p>
            <a:pPr lvl="1"/>
            <a:r>
              <a:rPr lang="pt-BR" sz="1800" kern="0" dirty="0"/>
              <a:t>Eclipse </a:t>
            </a:r>
            <a:r>
              <a:rPr lang="pt-BR" sz="1800" kern="0" dirty="0" smtClean="0"/>
              <a:t>IDE for </a:t>
            </a:r>
            <a:r>
              <a:rPr lang="pt-BR" sz="1800" kern="0" dirty="0"/>
              <a:t>Java </a:t>
            </a:r>
            <a:r>
              <a:rPr lang="pt-BR" sz="1800" kern="0" dirty="0" smtClean="0"/>
              <a:t>EE </a:t>
            </a:r>
            <a:r>
              <a:rPr lang="pt-BR" sz="1800" kern="0" dirty="0" err="1" smtClean="0"/>
              <a:t>Developers</a:t>
            </a:r>
            <a:endParaRPr lang="pt-BR" sz="1800" kern="0" dirty="0"/>
          </a:p>
          <a:p>
            <a:pPr lvl="1"/>
            <a:r>
              <a:rPr lang="pt-BR" sz="1800" kern="0" dirty="0" smtClean="0"/>
              <a:t>Sublime </a:t>
            </a:r>
            <a:r>
              <a:rPr lang="pt-BR" sz="1800" kern="0" dirty="0" err="1"/>
              <a:t>Text</a:t>
            </a:r>
            <a:r>
              <a:rPr lang="pt-BR" sz="1800" kern="0" dirty="0"/>
              <a:t> 2</a:t>
            </a:r>
          </a:p>
          <a:p>
            <a:r>
              <a:rPr lang="pt-BR" sz="1800" kern="0" dirty="0" err="1" smtClean="0"/>
              <a:t>Plugins</a:t>
            </a:r>
            <a:endParaRPr lang="pt-BR" sz="1800" kern="0" dirty="0"/>
          </a:p>
          <a:p>
            <a:pPr lvl="1"/>
            <a:r>
              <a:rPr lang="pt-BR" sz="1800" kern="0" dirty="0" err="1"/>
              <a:t>Jasonide</a:t>
            </a:r>
            <a:endParaRPr lang="pt-BR" sz="1800" kern="0" dirty="0"/>
          </a:p>
          <a:p>
            <a:pPr lvl="1"/>
            <a:r>
              <a:rPr lang="pt-BR" sz="1800" kern="0" dirty="0" err="1" smtClean="0"/>
              <a:t>JBoss</a:t>
            </a:r>
            <a:r>
              <a:rPr lang="pt-BR" sz="1800" kern="0" dirty="0" smtClean="0"/>
              <a:t> Tools</a:t>
            </a:r>
          </a:p>
          <a:p>
            <a:r>
              <a:rPr lang="pt-BR" sz="1800" kern="0" dirty="0" smtClean="0"/>
              <a:t>Navegadores</a:t>
            </a:r>
            <a:endParaRPr lang="pt-BR" sz="1800" kern="0" dirty="0"/>
          </a:p>
          <a:p>
            <a:pPr lvl="1"/>
            <a:r>
              <a:rPr lang="pt-BR" sz="1800" kern="0" dirty="0"/>
              <a:t>Google </a:t>
            </a:r>
            <a:r>
              <a:rPr lang="pt-BR" sz="1800" kern="0" dirty="0" err="1"/>
              <a:t>Chrome</a:t>
            </a:r>
            <a:r>
              <a:rPr lang="pt-BR" sz="1800" kern="0" dirty="0"/>
              <a:t> </a:t>
            </a:r>
            <a:r>
              <a:rPr lang="pt-BR" sz="1800" kern="0" dirty="0" smtClean="0"/>
              <a:t>38</a:t>
            </a:r>
            <a:endParaRPr lang="pt-BR" sz="1800" kern="0" dirty="0"/>
          </a:p>
          <a:p>
            <a:pPr lvl="1"/>
            <a:r>
              <a:rPr lang="pt-BR" sz="1800" kern="0" dirty="0"/>
              <a:t>Internet Explorer </a:t>
            </a:r>
            <a:r>
              <a:rPr lang="pt-BR" sz="1800" kern="0" dirty="0" smtClean="0"/>
              <a:t>11</a:t>
            </a:r>
            <a:endParaRPr lang="pt-BR" sz="1800" kern="0" dirty="0"/>
          </a:p>
          <a:p>
            <a:pPr lvl="1"/>
            <a:r>
              <a:rPr lang="pt-BR" sz="1800" kern="0" dirty="0"/>
              <a:t>Mozilla Firefox </a:t>
            </a:r>
            <a:r>
              <a:rPr lang="pt-BR" sz="1800" kern="0" dirty="0" smtClean="0"/>
              <a:t>33</a:t>
            </a:r>
            <a:endParaRPr lang="pt-BR" sz="1800" kern="0" dirty="0"/>
          </a:p>
          <a:p>
            <a:pPr lvl="1"/>
            <a:r>
              <a:rPr lang="pt-BR" sz="1800" kern="0" dirty="0"/>
              <a:t>Opera </a:t>
            </a:r>
            <a:r>
              <a:rPr lang="pt-BR" sz="1800" kern="0" dirty="0" smtClean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376264"/>
          </a:xfrm>
        </p:spPr>
        <p:txBody>
          <a:bodyPr>
            <a:normAutofit/>
          </a:bodyPr>
          <a:lstStyle/>
          <a:p>
            <a:r>
              <a:rPr lang="pt-BR" sz="2800" dirty="0"/>
              <a:t>Módulo de Animação </a:t>
            </a:r>
            <a:r>
              <a:rPr lang="pt-BR" sz="2800" dirty="0" smtClean="0"/>
              <a:t>Comportamental</a:t>
            </a:r>
          </a:p>
          <a:p>
            <a:pPr lvl="1"/>
            <a:r>
              <a:rPr lang="pt-BR" sz="2400" dirty="0" smtClean="0"/>
              <a:t>Raciocinador</a:t>
            </a:r>
          </a:p>
          <a:p>
            <a:pPr lvl="1"/>
            <a:r>
              <a:rPr lang="pt-BR" sz="2400" dirty="0" smtClean="0"/>
              <a:t>Motor </a:t>
            </a:r>
            <a:r>
              <a:rPr lang="pt-BR" sz="2400" dirty="0"/>
              <a:t>de </a:t>
            </a:r>
            <a:r>
              <a:rPr lang="pt-BR" sz="2400" dirty="0" smtClean="0"/>
              <a:t>Jogos</a:t>
            </a:r>
          </a:p>
          <a:p>
            <a:pPr lvl="1"/>
            <a:r>
              <a:rPr lang="pt-BR" sz="2400" dirty="0"/>
              <a:t>Editor de Jogos</a:t>
            </a:r>
          </a:p>
        </p:txBody>
      </p:sp>
    </p:spTree>
    <p:extLst>
      <p:ext uri="{BB962C8B-B14F-4D97-AF65-F5344CB8AC3E}">
        <p14:creationId xmlns:p14="http://schemas.microsoft.com/office/powerpoint/2010/main" val="23071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450"/>
            <a:ext cx="7137701" cy="684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450"/>
            <a:ext cx="7137701" cy="684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141540" y="1214846"/>
            <a:ext cx="6983558" cy="382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450"/>
            <a:ext cx="7137701" cy="684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141540" y="2470140"/>
            <a:ext cx="6983558" cy="194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88842" y="4581128"/>
            <a:ext cx="6983558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Gustavo\Desktop\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28169" cy="6682614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Gustavo\Desktop\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28169" cy="6682614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2335" y="676311"/>
            <a:ext cx="8450105" cy="984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Gustavo\Desktop\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28169" cy="6682614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496" y="1772816"/>
            <a:ext cx="8694847" cy="497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Gustavo\Desktop\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28169" cy="6682614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496" y="3789040"/>
            <a:ext cx="8694847" cy="777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3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772816"/>
            <a:ext cx="8229600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Criar </a:t>
            </a:r>
            <a:r>
              <a:rPr lang="pt-BR" sz="2000" dirty="0"/>
              <a:t>um simulador 2D para geração de </a:t>
            </a:r>
            <a:r>
              <a:rPr lang="pt-BR" sz="2000" dirty="0" smtClean="0"/>
              <a:t>Animações Comportamentais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Estender o projeto </a:t>
            </a:r>
            <a:r>
              <a:rPr lang="pt-BR" sz="2000" dirty="0" err="1" smtClean="0"/>
              <a:t>VisEdu-Engine</a:t>
            </a:r>
            <a:r>
              <a:rPr lang="pt-BR" sz="2000" dirty="0" smtClean="0"/>
              <a:t> para permitir criar Animações Comportamentais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Proporcionar controle mínimo da percepção, do raciocínio e da atuação do personagem de forma desacoplada da inteligência utilizada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Utilizar um modelo clássico de Inteligência </a:t>
            </a:r>
            <a:r>
              <a:rPr lang="pt-BR" sz="2000" dirty="0"/>
              <a:t>Artificial (reativo, rede neural, sistema especialista, </a:t>
            </a:r>
            <a:r>
              <a:rPr lang="pt-BR" sz="2000" i="1" dirty="0" err="1"/>
              <a:t>Belief</a:t>
            </a:r>
            <a:r>
              <a:rPr lang="pt-BR" sz="2000" i="1" dirty="0"/>
              <a:t>–</a:t>
            </a:r>
            <a:r>
              <a:rPr lang="pt-BR" sz="2000" i="1" dirty="0" err="1"/>
              <a:t>Desire</a:t>
            </a:r>
            <a:r>
              <a:rPr lang="pt-BR" sz="2000" i="1" dirty="0"/>
              <a:t>–</a:t>
            </a:r>
            <a:r>
              <a:rPr lang="pt-BR" sz="2000" i="1" dirty="0" err="1"/>
              <a:t>Intention</a:t>
            </a:r>
            <a:r>
              <a:rPr lang="pt-BR" sz="2000" dirty="0"/>
              <a:t> (BDI), entre outros) para poder testar o </a:t>
            </a:r>
            <a:r>
              <a:rPr lang="pt-BR" sz="2000" dirty="0" smtClean="0"/>
              <a:t>simulador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Gustavo\Desktop\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28169" cy="6682614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496" y="4653136"/>
            <a:ext cx="8694847" cy="1138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Gustavo\Desktop\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28169" cy="6682614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496" y="5819640"/>
            <a:ext cx="8694847" cy="73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3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40954"/>
            <a:ext cx="8124270" cy="1772022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97" y="5281437"/>
            <a:ext cx="4166779" cy="451819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sz="2800" dirty="0" smtClean="0">
                <a:effectLst/>
              </a:rPr>
              <a:t>Jason determinando ação para a simulação</a:t>
            </a:r>
            <a:endParaRPr lang="pt-BR" sz="2800" dirty="0">
              <a:effectLst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35376" y="3933056"/>
            <a:ext cx="90525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800" kern="0" dirty="0" smtClean="0">
                <a:effectLst/>
              </a:rPr>
              <a:t>Mente reativa implementada em </a:t>
            </a:r>
            <a:r>
              <a:rPr lang="pt-BR" sz="2800" kern="0" dirty="0" err="1" smtClean="0">
                <a:effectLst/>
              </a:rPr>
              <a:t>AgentSpeak</a:t>
            </a:r>
            <a:endParaRPr lang="pt-BR" sz="2800" kern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7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-16064" y="2924944"/>
            <a:ext cx="90525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800" i="1" kern="0" dirty="0" smtClean="0">
                <a:effectLst/>
              </a:rPr>
              <a:t>Loop</a:t>
            </a:r>
            <a:r>
              <a:rPr lang="pt-BR" sz="2800" kern="0" dirty="0" smtClean="0">
                <a:effectLst/>
              </a:rPr>
              <a:t> do jogo com o </a:t>
            </a:r>
            <a:r>
              <a:rPr lang="pt-BR" sz="2800" i="1" kern="0" dirty="0" smtClean="0">
                <a:effectLst/>
              </a:rPr>
              <a:t>pipeline</a:t>
            </a:r>
            <a:r>
              <a:rPr lang="pt-BR" sz="2800" kern="0" dirty="0" smtClean="0">
                <a:effectLst/>
              </a:rPr>
              <a:t> de percepção</a:t>
            </a:r>
            <a:endParaRPr lang="pt-BR" sz="2800" kern="0" dirty="0">
              <a:effectLst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35496" y="620688"/>
            <a:ext cx="90525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800" kern="0" dirty="0" smtClean="0">
                <a:effectLst/>
              </a:rPr>
              <a:t>Evento para disparo da percepção</a:t>
            </a:r>
            <a:endParaRPr lang="pt-BR" sz="2800" kern="0" dirty="0">
              <a:effectLst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5936"/>
            <a:ext cx="5976664" cy="814372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98" y="4095844"/>
            <a:ext cx="5943946" cy="2069459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-16064" y="2924944"/>
            <a:ext cx="90525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800" i="1" kern="0" dirty="0" smtClean="0">
                <a:effectLst/>
              </a:rPr>
              <a:t>Loop</a:t>
            </a:r>
            <a:r>
              <a:rPr lang="pt-BR" sz="2800" kern="0" dirty="0" smtClean="0">
                <a:effectLst/>
              </a:rPr>
              <a:t> do jogo com o </a:t>
            </a:r>
            <a:r>
              <a:rPr lang="pt-BR" sz="2800" i="1" kern="0" dirty="0" smtClean="0">
                <a:effectLst/>
              </a:rPr>
              <a:t>pipeline</a:t>
            </a:r>
            <a:r>
              <a:rPr lang="pt-BR" sz="2800" kern="0" dirty="0" smtClean="0">
                <a:effectLst/>
              </a:rPr>
              <a:t> de percepção</a:t>
            </a:r>
            <a:endParaRPr lang="pt-BR" sz="2800" kern="0" dirty="0">
              <a:effectLst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35496" y="620688"/>
            <a:ext cx="90525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800" kern="0" dirty="0" smtClean="0">
                <a:effectLst/>
              </a:rPr>
              <a:t>Evento para disparo da percepção</a:t>
            </a:r>
            <a:endParaRPr lang="pt-BR" sz="2800" kern="0" dirty="0">
              <a:effectLst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5936"/>
            <a:ext cx="5976664" cy="814372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98" y="4095844"/>
            <a:ext cx="5943946" cy="2069459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63688" y="5301208"/>
            <a:ext cx="5629716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808312"/>
          </a:xfrm>
        </p:spPr>
        <p:txBody>
          <a:bodyPr/>
          <a:lstStyle/>
          <a:p>
            <a:r>
              <a:rPr lang="pt-BR" dirty="0" smtClean="0"/>
              <a:t>Arquitetura desenvolvida</a:t>
            </a:r>
          </a:p>
          <a:p>
            <a:r>
              <a:rPr lang="pt-BR" dirty="0" smtClean="0"/>
              <a:t>Limitação</a:t>
            </a:r>
          </a:p>
          <a:p>
            <a:r>
              <a:rPr lang="pt-BR" dirty="0" smtClean="0"/>
              <a:t>Testes de desempenho</a:t>
            </a:r>
          </a:p>
          <a:p>
            <a:r>
              <a:rPr lang="pt-BR" dirty="0" smtClean="0"/>
              <a:t>Trabalhos correlatos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desenvolvida</a:t>
            </a:r>
          </a:p>
        </p:txBody>
      </p:sp>
      <p:pic>
        <p:nvPicPr>
          <p:cNvPr id="18434" name="Picture 2" descr="arquitetura_desenvolvi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472608" cy="530713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</a:t>
            </a:r>
            <a:endParaRPr lang="pt-BR" dirty="0"/>
          </a:p>
        </p:txBody>
      </p:sp>
      <p:pic>
        <p:nvPicPr>
          <p:cNvPr id="19458" name="Picture 2" descr="regEditIE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093680" cy="1702953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003232" cy="145277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Internet Explorer – Seis conexões</a:t>
            </a:r>
            <a:endParaRPr lang="pt-BR" sz="28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57200" y="4640517"/>
            <a:ext cx="8003232" cy="102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kern="0" dirty="0" smtClean="0"/>
              <a:t>Editor de Jogos - </a:t>
            </a:r>
            <a:r>
              <a:rPr lang="pt-BR" sz="2800" i="1" kern="0" dirty="0" smtClean="0"/>
              <a:t>download</a:t>
            </a:r>
            <a:r>
              <a:rPr lang="pt-BR" sz="2800" kern="0" dirty="0" smtClean="0"/>
              <a:t> </a:t>
            </a:r>
            <a:r>
              <a:rPr lang="pt-BR" sz="2800" i="1" kern="0" dirty="0" err="1" smtClean="0"/>
              <a:t>asset</a:t>
            </a:r>
            <a:r>
              <a:rPr lang="pt-BR" sz="2800" kern="0" dirty="0" smtClean="0"/>
              <a:t> </a:t>
            </a:r>
            <a:r>
              <a:rPr lang="pt-BR" sz="2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pt-BR" sz="2800" kern="0" dirty="0" smtClean="0"/>
              <a:t>. </a:t>
            </a:r>
            <a:endParaRPr lang="pt-BR" sz="2800" kern="0" dirty="0"/>
          </a:p>
        </p:txBody>
      </p:sp>
    </p:spTree>
    <p:extLst>
      <p:ext uri="{BB962C8B-B14F-4D97-AF65-F5344CB8AC3E}">
        <p14:creationId xmlns:p14="http://schemas.microsoft.com/office/powerpoint/2010/main" val="28297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desempenho</a:t>
            </a:r>
          </a:p>
        </p:txBody>
      </p:sp>
      <p:pic>
        <p:nvPicPr>
          <p:cNvPr id="20487" name="Gráfico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41265"/>
            <a:ext cx="7492565" cy="456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3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Testes de desempenho</a:t>
            </a:r>
          </a:p>
        </p:txBody>
      </p:sp>
      <p:pic>
        <p:nvPicPr>
          <p:cNvPr id="6" name="Gráfico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1" y="1484784"/>
            <a:ext cx="7492565" cy="413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7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376264"/>
          </a:xfrm>
        </p:spPr>
        <p:txBody>
          <a:bodyPr>
            <a:normAutofit/>
          </a:bodyPr>
          <a:lstStyle/>
          <a:p>
            <a:r>
              <a:rPr lang="pt-BR" sz="2400" dirty="0"/>
              <a:t>Animação Comportamental</a:t>
            </a:r>
          </a:p>
          <a:p>
            <a:r>
              <a:rPr lang="pt-BR" sz="2400" dirty="0" smtClean="0"/>
              <a:t>Simuladores – Jogos</a:t>
            </a:r>
          </a:p>
          <a:p>
            <a:r>
              <a:rPr lang="pt-BR" sz="2400" dirty="0" smtClean="0"/>
              <a:t>HTML5 e </a:t>
            </a:r>
            <a:r>
              <a:rPr lang="pt-BR" sz="2400" dirty="0" err="1" smtClean="0"/>
              <a:t>Javascript</a:t>
            </a:r>
            <a:endParaRPr lang="pt-BR" sz="2400" dirty="0" smtClean="0"/>
          </a:p>
          <a:p>
            <a:r>
              <a:rPr lang="pt-BR" sz="2400" dirty="0" smtClean="0"/>
              <a:t>Trabalhos Correlatos</a:t>
            </a:r>
            <a:endParaRPr lang="pt-BR" sz="24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pt-BR" sz="2000" dirty="0" smtClean="0">
                <a:effectLst/>
              </a:rPr>
              <a:t>Quantidade </a:t>
            </a:r>
            <a:r>
              <a:rPr lang="pt-BR" sz="2000" dirty="0">
                <a:effectLst/>
              </a:rPr>
              <a:t>de quadros por segundo </a:t>
            </a:r>
            <a:r>
              <a:rPr lang="pt-BR" sz="2000" dirty="0" smtClean="0">
                <a:effectLst/>
              </a:rPr>
              <a:t>(FPS) de </a:t>
            </a:r>
            <a:r>
              <a:rPr lang="pt-BR" sz="2000" dirty="0">
                <a:effectLst/>
              </a:rPr>
              <a:t>uma mesma simulação com e sem a presença de raciocínio</a:t>
            </a:r>
            <a:endParaRPr lang="pt-BR" sz="2000" dirty="0"/>
          </a:p>
        </p:txBody>
      </p:sp>
      <p:pic>
        <p:nvPicPr>
          <p:cNvPr id="21507" name="Picture 3" descr="impactoRaciocin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13" y="1052736"/>
            <a:ext cx="9265425" cy="555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Comparativo </a:t>
            </a:r>
            <a:r>
              <a:rPr lang="pt-BR" sz="4000" dirty="0" smtClean="0"/>
              <a:t>com </a:t>
            </a:r>
            <a:r>
              <a:rPr lang="pt-BR" sz="4000" dirty="0"/>
              <a:t>correlatos</a:t>
            </a:r>
          </a:p>
        </p:txBody>
      </p:sp>
      <p:pic>
        <p:nvPicPr>
          <p:cNvPr id="22531" name="Picture 3" descr="C:\Users\Gustavo\Desktop\ScreenHunter_13 Dec. 01 00.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42566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941168"/>
            <a:ext cx="7848872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dirty="0" smtClean="0"/>
              <a:t>* Características não propriamente </a:t>
            </a:r>
            <a:r>
              <a:rPr lang="pt-BR" sz="1600" dirty="0"/>
              <a:t>identificadas, porém acredita-se que os correlatos as tenham.</a:t>
            </a:r>
          </a:p>
        </p:txBody>
      </p:sp>
    </p:spTree>
    <p:extLst>
      <p:ext uri="{BB962C8B-B14F-4D97-AF65-F5344CB8AC3E}">
        <p14:creationId xmlns:p14="http://schemas.microsoft.com/office/powerpoint/2010/main" val="7448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Atendendo os requisitos o Módulo de Animação Comportamental cumpre os objetivos propostos</a:t>
            </a:r>
          </a:p>
          <a:p>
            <a:endParaRPr lang="pt-BR" sz="2400" dirty="0" smtClean="0"/>
          </a:p>
          <a:p>
            <a:r>
              <a:rPr lang="pt-BR" sz="2400" dirty="0"/>
              <a:t>O Motor de Jogos possui dois pontos </a:t>
            </a:r>
            <a:r>
              <a:rPr lang="pt-BR" sz="2400" dirty="0" smtClean="0"/>
              <a:t>positivos</a:t>
            </a:r>
            <a:endParaRPr lang="pt-BR" sz="2400" dirty="0"/>
          </a:p>
          <a:p>
            <a:pPr lvl="1">
              <a:buFontTx/>
              <a:buChar char="-"/>
            </a:pPr>
            <a:r>
              <a:rPr lang="pt-BR" sz="2200" dirty="0" smtClean="0"/>
              <a:t>Orientação </a:t>
            </a:r>
            <a:r>
              <a:rPr lang="pt-BR" sz="2200" dirty="0"/>
              <a:t>a </a:t>
            </a:r>
            <a:r>
              <a:rPr lang="pt-BR" sz="2200" dirty="0" smtClean="0"/>
              <a:t>componentes</a:t>
            </a:r>
            <a:endParaRPr lang="pt-BR" sz="2200" dirty="0"/>
          </a:p>
          <a:p>
            <a:pPr lvl="1">
              <a:buFontTx/>
              <a:buChar char="-"/>
            </a:pPr>
            <a:r>
              <a:rPr lang="pt-BR" sz="2200" dirty="0" smtClean="0"/>
              <a:t>Coesão </a:t>
            </a:r>
            <a:r>
              <a:rPr lang="pt-BR" sz="2200" dirty="0"/>
              <a:t>da </a:t>
            </a:r>
            <a:r>
              <a:rPr lang="pt-BR" sz="2200" dirty="0" smtClean="0"/>
              <a:t>estrutura</a:t>
            </a:r>
          </a:p>
          <a:p>
            <a:pPr lvl="1">
              <a:buFontTx/>
              <a:buChar char="-"/>
            </a:pPr>
            <a:endParaRPr lang="pt-BR" sz="2400" dirty="0"/>
          </a:p>
          <a:p>
            <a:r>
              <a:rPr lang="pt-BR" sz="2400" dirty="0"/>
              <a:t>O Editor de Jogos possui um ponte </a:t>
            </a:r>
            <a:r>
              <a:rPr lang="pt-BR" sz="2400" dirty="0" smtClean="0"/>
              <a:t>negativo</a:t>
            </a:r>
            <a:endParaRPr lang="pt-BR" sz="2400" dirty="0"/>
          </a:p>
          <a:p>
            <a:pPr lvl="1">
              <a:buFontTx/>
              <a:buChar char="-"/>
            </a:pPr>
            <a:r>
              <a:rPr lang="pt-BR" sz="2200" dirty="0" smtClean="0"/>
              <a:t>Usabilidade</a:t>
            </a:r>
          </a:p>
          <a:p>
            <a:pPr lvl="1">
              <a:buFontTx/>
              <a:buChar char="-"/>
            </a:pPr>
            <a:endParaRPr lang="pt-BR" sz="2400" dirty="0" smtClean="0"/>
          </a:p>
          <a:p>
            <a:r>
              <a:rPr lang="pt-BR" sz="2400" dirty="0" smtClean="0"/>
              <a:t>Plataforma Jason flexível e escalável</a:t>
            </a:r>
          </a:p>
          <a:p>
            <a:endParaRPr lang="pt-BR" sz="2400" dirty="0" smtClean="0"/>
          </a:p>
          <a:p>
            <a:r>
              <a:rPr lang="pt-BR" sz="2400" dirty="0" smtClean="0"/>
              <a:t>Modelo mental desacoplado ao módulo desenvolvido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456384"/>
          </a:xfrm>
        </p:spPr>
        <p:txBody>
          <a:bodyPr>
            <a:noAutofit/>
          </a:bodyPr>
          <a:lstStyle/>
          <a:p>
            <a:r>
              <a:rPr lang="pt-BR" sz="2000" dirty="0" smtClean="0"/>
              <a:t>Criar mentes Jason mais elaboradas e de capacidades distintas</a:t>
            </a:r>
          </a:p>
          <a:p>
            <a:r>
              <a:rPr lang="pt-BR" sz="2000" dirty="0" smtClean="0"/>
              <a:t>Utilizar </a:t>
            </a:r>
            <a:r>
              <a:rPr lang="pt-BR" sz="2000" dirty="0"/>
              <a:t>outras técnicas de </a:t>
            </a:r>
            <a:r>
              <a:rPr lang="pt-BR" sz="2000" dirty="0" smtClean="0"/>
              <a:t>IA</a:t>
            </a:r>
          </a:p>
          <a:p>
            <a:r>
              <a:rPr lang="pt-BR" sz="2000" dirty="0" smtClean="0"/>
              <a:t>Resolver problemática do </a:t>
            </a:r>
            <a:r>
              <a:rPr lang="pt-BR" sz="2000" dirty="0"/>
              <a:t>Internet Explorer (subdomínios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Evitar cálculos de colisão dos sensores</a:t>
            </a:r>
          </a:p>
          <a:p>
            <a:r>
              <a:rPr lang="pt-BR" sz="2000" dirty="0"/>
              <a:t>Utilizar Web </a:t>
            </a:r>
            <a:r>
              <a:rPr lang="pt-BR" sz="2000" dirty="0" err="1" smtClean="0"/>
              <a:t>Workers</a:t>
            </a:r>
            <a:r>
              <a:rPr lang="pt-BR" sz="2000" dirty="0"/>
              <a:t> para propagação das </a:t>
            </a:r>
            <a:r>
              <a:rPr lang="pt-BR" sz="2000" dirty="0" smtClean="0"/>
              <a:t>percepções</a:t>
            </a:r>
          </a:p>
          <a:p>
            <a:r>
              <a:rPr lang="pt-BR" sz="2000" dirty="0"/>
              <a:t>Identificar </a:t>
            </a:r>
            <a:r>
              <a:rPr lang="pt-BR" sz="2000" dirty="0" smtClean="0"/>
              <a:t>término de colisão (para uso da percepção) </a:t>
            </a:r>
            <a:r>
              <a:rPr lang="pt-BR" sz="2000" dirty="0"/>
              <a:t>através da </a:t>
            </a:r>
            <a:r>
              <a:rPr lang="pt-BR" sz="2000" dirty="0" smtClean="0"/>
              <a:t>Box2DJS</a:t>
            </a:r>
          </a:p>
          <a:p>
            <a:r>
              <a:rPr lang="pt-BR" sz="2000" dirty="0" smtClean="0"/>
              <a:t>Estudar formas de campos de visão para novos sentidos</a:t>
            </a:r>
          </a:p>
          <a:p>
            <a:r>
              <a:rPr lang="pt-BR" sz="2000" dirty="0" smtClean="0"/>
              <a:t>Evitar colisão do agente com o próprio sensor</a:t>
            </a:r>
          </a:p>
          <a:p>
            <a:r>
              <a:rPr lang="pt-BR" sz="2000" dirty="0" smtClean="0"/>
              <a:t>Viabilizar </a:t>
            </a:r>
            <a:r>
              <a:rPr lang="pt-BR" sz="2000" i="1" dirty="0" smtClean="0"/>
              <a:t>download</a:t>
            </a:r>
            <a:r>
              <a:rPr lang="pt-BR" sz="2000" dirty="0" smtClean="0"/>
              <a:t> de </a:t>
            </a:r>
            <a:r>
              <a:rPr lang="pt-BR" sz="2000" i="1" dirty="0" err="1" smtClean="0"/>
              <a:t>assets</a:t>
            </a:r>
            <a:r>
              <a:rPr lang="pt-BR" sz="2000" dirty="0" smtClean="0"/>
              <a:t> quando executados pelo Editor de Jogos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881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5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pt-BR" dirty="0" smtClean="0"/>
              <a:t>Obrigado 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Gustavo\Desktop\ScreenHunter_10 Nov. 30 23.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00" y="1860054"/>
            <a:ext cx="4267200" cy="704850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Gustavo\Desktop\ScreenHunter_11 Nov. 30 23.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4443958"/>
            <a:ext cx="4324350" cy="857250"/>
          </a:xfrm>
          <a:prstGeom prst="rect">
            <a:avLst/>
          </a:prstGeom>
          <a:noFill/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35376" y="2934072"/>
            <a:ext cx="90525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 dirty="0">
                <a:effectLst/>
              </a:rPr>
              <a:t>Mensagem enviada pelo Raciocinador para a simulação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35496" y="404664"/>
            <a:ext cx="90525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400" kern="0" dirty="0">
                <a:effectLst/>
              </a:rPr>
              <a:t>Mensagem enviada pela simulação para o Raciocinador</a:t>
            </a:r>
          </a:p>
        </p:txBody>
      </p:sp>
    </p:spTree>
    <p:extLst>
      <p:ext uri="{BB962C8B-B14F-4D97-AF65-F5344CB8AC3E}">
        <p14:creationId xmlns:p14="http://schemas.microsoft.com/office/powerpoint/2010/main" val="22545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0" y="67157"/>
            <a:ext cx="7250021" cy="6746219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3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32656"/>
            <a:ext cx="9721080" cy="588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115616" y="3501008"/>
            <a:ext cx="7992888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8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Comportamental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564904"/>
            <a:ext cx="2736304" cy="1944216"/>
          </a:xfrm>
        </p:spPr>
        <p:txBody>
          <a:bodyPr>
            <a:normAutofit/>
          </a:bodyPr>
          <a:lstStyle/>
          <a:p>
            <a:r>
              <a:rPr lang="pt-BR" dirty="0" smtClean="0"/>
              <a:t>Percepção</a:t>
            </a:r>
          </a:p>
          <a:p>
            <a:r>
              <a:rPr lang="pt-BR" dirty="0" smtClean="0"/>
              <a:t>Raciocínio</a:t>
            </a:r>
          </a:p>
          <a:p>
            <a:r>
              <a:rPr lang="pt-BR" dirty="0" smtClean="0"/>
              <a:t>Atuação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27984" y="1916832"/>
            <a:ext cx="33843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427984" y="2924944"/>
            <a:ext cx="1692188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Percepção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427984" y="4077072"/>
            <a:ext cx="338437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Raciocínio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300192" y="2924944"/>
            <a:ext cx="1512168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Atuação</a:t>
            </a:r>
            <a:endParaRPr lang="pt-BR" dirty="0"/>
          </a:p>
        </p:txBody>
      </p:sp>
      <p:cxnSp>
        <p:nvCxnSpPr>
          <p:cNvPr id="50" name="Conector de seta reta 49"/>
          <p:cNvCxnSpPr>
            <a:endCxn id="11" idx="0"/>
          </p:cNvCxnSpPr>
          <p:nvPr/>
        </p:nvCxnSpPr>
        <p:spPr>
          <a:xfrm>
            <a:off x="5274078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11" idx="2"/>
          </p:cNvCxnSpPr>
          <p:nvPr/>
        </p:nvCxnSpPr>
        <p:spPr>
          <a:xfrm>
            <a:off x="5274078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13" idx="2"/>
          </p:cNvCxnSpPr>
          <p:nvPr/>
        </p:nvCxnSpPr>
        <p:spPr>
          <a:xfrm flipV="1">
            <a:off x="7056276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13" idx="0"/>
          </p:cNvCxnSpPr>
          <p:nvPr/>
        </p:nvCxnSpPr>
        <p:spPr>
          <a:xfrm flipV="1">
            <a:off x="7056276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2952328"/>
          </a:xfrm>
        </p:spPr>
        <p:txBody>
          <a:bodyPr/>
          <a:lstStyle/>
          <a:p>
            <a:r>
              <a:rPr lang="pt-BR" dirty="0" smtClean="0"/>
              <a:t>Reconhecimento</a:t>
            </a:r>
          </a:p>
          <a:p>
            <a:r>
              <a:rPr lang="pt-BR" dirty="0" smtClean="0"/>
              <a:t>Informações</a:t>
            </a:r>
          </a:p>
          <a:p>
            <a:r>
              <a:rPr lang="pt-BR" dirty="0" smtClean="0"/>
              <a:t>Sensores</a:t>
            </a: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427984" y="1916832"/>
            <a:ext cx="33843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27984" y="2924944"/>
            <a:ext cx="1692188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Percepção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427984" y="4077072"/>
            <a:ext cx="338437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Raciocínio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300192" y="2924944"/>
            <a:ext cx="1512168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Atuação</a:t>
            </a:r>
            <a:endParaRPr lang="pt-BR" dirty="0"/>
          </a:p>
        </p:txBody>
      </p:sp>
      <p:cxnSp>
        <p:nvCxnSpPr>
          <p:cNvPr id="9" name="Conector de seta reta 8"/>
          <p:cNvCxnSpPr>
            <a:endCxn id="6" idx="0"/>
          </p:cNvCxnSpPr>
          <p:nvPr/>
        </p:nvCxnSpPr>
        <p:spPr>
          <a:xfrm>
            <a:off x="5274078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2"/>
          </p:cNvCxnSpPr>
          <p:nvPr/>
        </p:nvCxnSpPr>
        <p:spPr>
          <a:xfrm>
            <a:off x="5274078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endCxn id="8" idx="2"/>
          </p:cNvCxnSpPr>
          <p:nvPr/>
        </p:nvCxnSpPr>
        <p:spPr>
          <a:xfrm flipV="1">
            <a:off x="7056276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0"/>
          </p:cNvCxnSpPr>
          <p:nvPr/>
        </p:nvCxnSpPr>
        <p:spPr>
          <a:xfrm flipV="1">
            <a:off x="7056276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Raciocínio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848" y="1484784"/>
            <a:ext cx="8229600" cy="4824536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Crenças</a:t>
            </a:r>
          </a:p>
          <a:p>
            <a:pPr lvl="1"/>
            <a:r>
              <a:rPr lang="pt-BR" dirty="0"/>
              <a:t>Fatos</a:t>
            </a:r>
          </a:p>
          <a:p>
            <a:pPr lvl="1"/>
            <a:r>
              <a:rPr lang="pt-BR" dirty="0"/>
              <a:t>Aceita </a:t>
            </a:r>
            <a:r>
              <a:rPr lang="pt-BR" dirty="0" smtClean="0"/>
              <a:t>verdades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Aufere conclusões</a:t>
            </a:r>
          </a:p>
          <a:p>
            <a:pPr lvl="1"/>
            <a:r>
              <a:rPr lang="pt-BR" dirty="0" smtClean="0"/>
              <a:t>Hipóteses</a:t>
            </a:r>
          </a:p>
          <a:p>
            <a:pPr lvl="2"/>
            <a:r>
              <a:rPr lang="pt-BR" dirty="0" smtClean="0"/>
              <a:t>Próprias</a:t>
            </a:r>
          </a:p>
          <a:p>
            <a:pPr lvl="2"/>
            <a:r>
              <a:rPr lang="pt-BR" dirty="0" smtClean="0"/>
              <a:t>Alheias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27984" y="1916832"/>
            <a:ext cx="33843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27984" y="2924944"/>
            <a:ext cx="1692188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Percepção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427984" y="4077072"/>
            <a:ext cx="3384376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Raciocínio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00192" y="2924944"/>
            <a:ext cx="1512168" cy="576064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Atuação</a:t>
            </a:r>
            <a:endParaRPr lang="pt-BR" dirty="0"/>
          </a:p>
        </p:txBody>
      </p:sp>
      <p:cxnSp>
        <p:nvCxnSpPr>
          <p:cNvPr id="9" name="Conector de seta reta 8"/>
          <p:cNvCxnSpPr>
            <a:endCxn id="6" idx="0"/>
          </p:cNvCxnSpPr>
          <p:nvPr/>
        </p:nvCxnSpPr>
        <p:spPr>
          <a:xfrm>
            <a:off x="5274078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2"/>
          </p:cNvCxnSpPr>
          <p:nvPr/>
        </p:nvCxnSpPr>
        <p:spPr>
          <a:xfrm>
            <a:off x="5274078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8" idx="2"/>
          </p:cNvCxnSpPr>
          <p:nvPr/>
        </p:nvCxnSpPr>
        <p:spPr>
          <a:xfrm flipV="1">
            <a:off x="7056276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0"/>
          </p:cNvCxnSpPr>
          <p:nvPr/>
        </p:nvCxnSpPr>
        <p:spPr>
          <a:xfrm flipV="1">
            <a:off x="7056276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72819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Comportamento</a:t>
            </a:r>
          </a:p>
          <a:p>
            <a:pPr lvl="1"/>
            <a:r>
              <a:rPr lang="pt-BR" dirty="0"/>
              <a:t>Resposta</a:t>
            </a:r>
          </a:p>
          <a:p>
            <a:pPr lvl="1"/>
            <a:r>
              <a:rPr lang="pt-BR" dirty="0"/>
              <a:t>Estimulo externo</a:t>
            </a:r>
          </a:p>
          <a:p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427984" y="1916832"/>
            <a:ext cx="33843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Mundo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27984" y="2924944"/>
            <a:ext cx="1692188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Percepção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427984" y="4077072"/>
            <a:ext cx="338437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Raciocínio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300192" y="2924944"/>
            <a:ext cx="1512168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Atuação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9" name="Conector de seta reta 8"/>
          <p:cNvCxnSpPr>
            <a:endCxn id="6" idx="0"/>
          </p:cNvCxnSpPr>
          <p:nvPr/>
        </p:nvCxnSpPr>
        <p:spPr>
          <a:xfrm>
            <a:off x="5274078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2"/>
          </p:cNvCxnSpPr>
          <p:nvPr/>
        </p:nvCxnSpPr>
        <p:spPr>
          <a:xfrm>
            <a:off x="5274078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8" idx="2"/>
          </p:cNvCxnSpPr>
          <p:nvPr/>
        </p:nvCxnSpPr>
        <p:spPr>
          <a:xfrm flipV="1">
            <a:off x="7056276" y="350100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0"/>
          </p:cNvCxnSpPr>
          <p:nvPr/>
        </p:nvCxnSpPr>
        <p:spPr>
          <a:xfrm flipV="1">
            <a:off x="7056276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13952</TotalTime>
  <Words>915</Words>
  <Application>Microsoft Office PowerPoint</Application>
  <PresentationFormat>Apresentação na tela (4:3)</PresentationFormat>
  <Paragraphs>293</Paragraphs>
  <Slides>58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Design padrão</vt:lpstr>
      <vt:lpstr>VISEDU-SIMULA 1.0: VISUALIZADOR DE MATERIAL EDUCACIONAL, MÓDULO DE ANIMAÇÃO COMPORTAMENTAL</vt:lpstr>
      <vt:lpstr>Roteiro</vt:lpstr>
      <vt:lpstr>Introdução</vt:lpstr>
      <vt:lpstr>Objetivos</vt:lpstr>
      <vt:lpstr>Fundamentação Teórica</vt:lpstr>
      <vt:lpstr>Animação Comportamental</vt:lpstr>
      <vt:lpstr>Percepção</vt:lpstr>
      <vt:lpstr>Raciocínio</vt:lpstr>
      <vt:lpstr>Atuação</vt:lpstr>
      <vt:lpstr>Plataforma Jason</vt:lpstr>
      <vt:lpstr>Simuladores – Jogos</vt:lpstr>
      <vt:lpstr>Jogos sérios</vt:lpstr>
      <vt:lpstr>HTML5 e Javascript</vt:lpstr>
      <vt:lpstr>Trabalhos Correlatos</vt:lpstr>
      <vt:lpstr>Apresentação do PowerPoint</vt:lpstr>
      <vt:lpstr>Mattedi (2007)</vt:lpstr>
      <vt:lpstr>Apresentação do PowerPoint</vt:lpstr>
      <vt:lpstr>Requisito Funcional</vt:lpstr>
      <vt:lpstr>Requisitos Não Funcionais</vt:lpstr>
      <vt:lpstr>Especificação</vt:lpstr>
      <vt:lpstr>Diagrama de casos de uso do Motor de Jogos</vt:lpstr>
      <vt:lpstr>Classes criadas ou que sofreram alterações dispostas em seus pacotes do Motor de Jogos</vt:lpstr>
      <vt:lpstr>Diagrama de casos de uso do Editor de Jogos</vt:lpstr>
      <vt:lpstr>Classes criadas ou que sofreram alteração dispostas em seus pacotes do Editor de Jogos</vt:lpstr>
      <vt:lpstr>Diagrama de casos de uso do Raciocinador</vt:lpstr>
      <vt:lpstr>Diagrama de pacotes do Raciocinador</vt:lpstr>
      <vt:lpstr>Apresentação do PowerPoint</vt:lpstr>
      <vt:lpstr>Apresentação do PowerPoint</vt:lpstr>
      <vt:lpstr>Apresentação do PowerPoint</vt:lpstr>
      <vt:lpstr>Apresentação do PowerPoint</vt:lpstr>
      <vt:lpstr>Implementação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Jason determinando ação para a simulação</vt:lpstr>
      <vt:lpstr>Apresentação do PowerPoint</vt:lpstr>
      <vt:lpstr>Apresentação do PowerPoint</vt:lpstr>
      <vt:lpstr>Resultados e Discussões</vt:lpstr>
      <vt:lpstr>Arquitetura desenvolvida</vt:lpstr>
      <vt:lpstr>Limitações</vt:lpstr>
      <vt:lpstr>Testes de desempenho</vt:lpstr>
      <vt:lpstr>Testes de desempenho</vt:lpstr>
      <vt:lpstr>Quantidade de quadros por segundo (FPS) de uma mesma simulação com e sem a presença de raciocínio</vt:lpstr>
      <vt:lpstr>Comparativo com correlatos</vt:lpstr>
      <vt:lpstr>Conclusões</vt:lpstr>
      <vt:lpstr>Extensões</vt:lpstr>
      <vt:lpstr>Demonstração</vt:lpstr>
      <vt:lpstr>Obrigado !</vt:lpstr>
      <vt:lpstr>Apresentação do PowerPoint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Gustavo Rufino Feltrin</cp:lastModifiedBy>
  <cp:revision>757</cp:revision>
  <dcterms:created xsi:type="dcterms:W3CDTF">2012-05-08T00:10:24Z</dcterms:created>
  <dcterms:modified xsi:type="dcterms:W3CDTF">2014-12-13T02:20:49Z</dcterms:modified>
</cp:coreProperties>
</file>