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0" r:id="rId6"/>
    <p:sldId id="258" r:id="rId7"/>
    <p:sldId id="269" r:id="rId8"/>
    <p:sldId id="358" r:id="rId9"/>
    <p:sldId id="271" r:id="rId10"/>
    <p:sldId id="273" r:id="rId11"/>
    <p:sldId id="357" r:id="rId12"/>
    <p:sldId id="356" r:id="rId13"/>
    <p:sldId id="318" r:id="rId14"/>
    <p:sldId id="319" r:id="rId15"/>
    <p:sldId id="320" r:id="rId16"/>
    <p:sldId id="322" r:id="rId17"/>
    <p:sldId id="321" r:id="rId18"/>
    <p:sldId id="267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pos="6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79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>
        <p:guide orient="horz" pos="754"/>
        <p:guide pos="6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A8E63-3BCD-F535-EBF4-44B150A56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4E5CFA-2847-FEA0-894B-7529FCE8D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AF9DED-17AD-1E21-9D74-FF3DF45B0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469D-851C-481B-933F-AAB5709AEFED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0B4AAA-6D3C-FCE5-3805-844FC655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5C40C4-DCCE-5185-B20D-D4158145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E4BF-D564-432B-AF18-61F201B37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83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0CBAE-2B7C-9F09-676A-B38BE26C6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B50E22-F26B-8681-886B-9A082C98C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EEF0AB-9210-0E75-9D98-677D27277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469D-851C-481B-933F-AAB5709AEFED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32F65E-428C-D06E-C707-A91AC20B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D92C81-DFA0-C3CC-B58D-056FD0AF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E4BF-D564-432B-AF18-61F201B37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53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F92529-6969-AFAD-A557-EF98998DA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D158D8-51D3-67F9-6F75-786A13C32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07E9BD-E3E1-8388-E59D-DB96523E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469D-851C-481B-933F-AAB5709AEFED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62E235-AB0F-7F47-D772-DDE48298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7679ED-DA07-C38C-7F2E-7D07017A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E4BF-D564-432B-AF18-61F201B37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37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559C8-098E-A630-CA98-C7A6B5F0E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1E4C44-DA5D-C396-1873-2C626554F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99C7EB-C354-BBA0-CB0E-FB4DEB87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469D-851C-481B-933F-AAB5709AEFED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EFF02-E793-4A9D-4EEF-F85C9E54E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A204C7-D7FA-84AF-4398-9566AEAC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E4BF-D564-432B-AF18-61F201B37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38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92E98-402E-5E5E-E130-7E83705C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88B36D-D4B9-C1A5-E607-846E2131B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F9555D-3FA9-2AF4-AFE4-245EA1AA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469D-851C-481B-933F-AAB5709AEFED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67D63D-8A4A-C4F8-977F-4D221F8C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B30AE2-69F6-FB92-AE6F-8784B2A50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E4BF-D564-432B-AF18-61F201B37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70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2E7BE-25B8-2B9C-A675-86A076F9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9B8698-BECC-4C46-B6F9-6B2C50BC5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78F7BA-174B-0AF8-0B38-818A3A887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E11031-EF07-4FC1-9FB6-2DFDD160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469D-851C-481B-933F-AAB5709AEFED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A9304C-7FBD-B17E-976E-317A2425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39E3B8-CD28-16B6-2F5E-8C98B52B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E4BF-D564-432B-AF18-61F201B37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78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4DC6B-C986-D6B2-1FE4-D935A06F0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240BD7-DD3D-5944-ED98-1D88533C4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DA30C7-0415-0AF3-59DF-17AB55699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D4F58C8-7F70-8F1B-BA48-AFEA077B2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FD0D0DF-85A6-BC9A-D093-1E867BE56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2696453-C8E5-4EF5-B24E-FD8143EE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469D-851C-481B-933F-AAB5709AEFED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036BFC6-0F36-860B-2562-CCA453E57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23F2C58-CEFD-D2A1-367A-215440ED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E4BF-D564-432B-AF18-61F201B37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4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56C9E-60D1-7EFB-73D9-2B6AF6AE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0445ECD-409F-69AC-73EA-855F1D40F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469D-851C-481B-933F-AAB5709AEFED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C08E532-4E16-972F-7F78-501B3F5AB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1D1E002-C21D-91C1-C06B-E1378B010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E4BF-D564-432B-AF18-61F201B37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81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FFFEFEB-F470-289E-77C3-1A02B9140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469D-851C-481B-933F-AAB5709AEFED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B16621D-DD64-4DC2-3B31-553C184F9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2F897B-E82C-9B5E-DE3D-390FFA9C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E4BF-D564-432B-AF18-61F201B37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65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5A5BC-0DD9-88F0-B1D4-344182266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798C59-D956-CF48-6871-5DC0ACF13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5A9435-7850-27A5-ED35-00CAA292C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F3786E-9FE4-71D3-BB75-E854BFBE3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469D-851C-481B-933F-AAB5709AEFED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58FBB1-DBA0-832E-4589-545DCEE6A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59A486-81BE-5800-A6C5-27AE4944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E4BF-D564-432B-AF18-61F201B37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42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754CA-DB4B-51DA-9EAA-890CBA494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3B9A010-1953-2B52-BC1A-11A2CD969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5786B8-4834-25CC-DBAA-B90474DA5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73BF16-591B-5134-0909-24645F9B5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469D-851C-481B-933F-AAB5709AEFED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6AFBEB-7765-C83D-F5E3-8AD171C8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EB3D3E-27A3-21DF-8AEF-EA3F7BC4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E4BF-D564-432B-AF18-61F201B37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29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4BF1ACD-93F8-6C81-1BD4-8E3923B6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C65DEF-EB72-8F5D-2499-C8EB32A53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B48CE5-75F8-292C-E87E-9139B44F9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6469D-851C-481B-933F-AAB5709AEFED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343027-75C9-73FC-9143-358FF2EBC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111026-2D1D-88A1-E877-2E7557D2B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EE4BF-D564-432B-AF18-61F201B37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21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Retângulo&#10;&#10;Descrição gerada automaticamente com confiança média">
            <a:extLst>
              <a:ext uri="{FF2B5EF4-FFF2-40B4-BE49-F238E27FC236}">
                <a16:creationId xmlns:a16="http://schemas.microsoft.com/office/drawing/2014/main" id="{A4C631CC-1C94-F001-9AF5-DEE4C4057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74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ntendo Forma&#10;&#10;Descrição gerada automaticamente">
            <a:extLst>
              <a:ext uri="{FF2B5EF4-FFF2-40B4-BE49-F238E27FC236}">
                <a16:creationId xmlns:a16="http://schemas.microsoft.com/office/drawing/2014/main" id="{5E8C784F-3DF8-46CA-F761-5A0F63201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 descr="Uma imagem contendo Forma&#10;&#10;Descrição gerada automaticamente">
            <a:extLst>
              <a:ext uri="{FF2B5EF4-FFF2-40B4-BE49-F238E27FC236}">
                <a16:creationId xmlns:a16="http://schemas.microsoft.com/office/drawing/2014/main" id="{382B42A4-66DA-7E64-6819-31C3A9BC79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72" b="20458"/>
          <a:stretch/>
        </p:blipFill>
        <p:spPr>
          <a:xfrm>
            <a:off x="-2349" y="3193365"/>
            <a:ext cx="12199037" cy="3667473"/>
          </a:xfrm>
          <a:prstGeom prst="rect">
            <a:avLst/>
          </a:prstGeom>
        </p:spPr>
      </p:pic>
      <p:pic>
        <p:nvPicPr>
          <p:cNvPr id="9" name="Imagem 8" descr="Uma imagem contendo Forma&#10;&#10;Descrição gerada automaticamente">
            <a:extLst>
              <a:ext uri="{FF2B5EF4-FFF2-40B4-BE49-F238E27FC236}">
                <a16:creationId xmlns:a16="http://schemas.microsoft.com/office/drawing/2014/main" id="{DA681700-B237-88AF-C863-0ABA1ACB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74" t="79219" r="517" b="796"/>
          <a:stretch/>
        </p:blipFill>
        <p:spPr>
          <a:xfrm>
            <a:off x="4975643" y="5613751"/>
            <a:ext cx="1790920" cy="1234402"/>
          </a:xfrm>
          <a:prstGeom prst="rect">
            <a:avLst/>
          </a:prstGeom>
        </p:spPr>
      </p:pic>
      <p:sp>
        <p:nvSpPr>
          <p:cNvPr id="12290" name="Rectangle 3">
            <a:extLst>
              <a:ext uri="{FF2B5EF4-FFF2-40B4-BE49-F238E27FC236}">
                <a16:creationId xmlns:a16="http://schemas.microsoft.com/office/drawing/2014/main" id="{4ED1C0D4-CEE6-4B04-8915-A82532EAD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70363"/>
            <a:ext cx="12192001" cy="396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12788" indent="-35718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algn="ctr" eaLnBrk="1" hangingPunct="1">
              <a:buNone/>
            </a:pPr>
            <a:r>
              <a:rPr lang="pt-BR" altLang="pt-BR" sz="3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LABORATÓRIO PARA FORMAÇÃO DE EDUCADORES</a:t>
            </a:r>
          </a:p>
          <a:p>
            <a:pPr lvl="1" algn="ctr">
              <a:buClr>
                <a:srgbClr val="0070C0"/>
              </a:buClr>
              <a:buFont typeface="Wingdings" panose="05000000000000000000" pitchFamily="2" charset="2"/>
              <a:buChar char="8"/>
            </a:pPr>
            <a:endParaRPr lang="pt-BR" altLang="pt-BR" sz="34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</a:endParaRPr>
          </a:p>
          <a:p>
            <a:pPr lvl="1" algn="ctr">
              <a:buClr>
                <a:srgbClr val="0070C0"/>
              </a:buClr>
              <a:buFont typeface="Wingdings" panose="05000000000000000000" pitchFamily="2" charset="2"/>
              <a:buChar char="8"/>
            </a:pPr>
            <a:endParaRPr lang="pt-BR" altLang="pt-BR" sz="34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  <a:sym typeface="Gill Sans"/>
            </a:endParaRPr>
          </a:p>
          <a:p>
            <a:pPr lvl="1" algn="ctr">
              <a:buClr>
                <a:srgbClr val="0070C0"/>
              </a:buClr>
              <a:buFont typeface="Wingdings" panose="05000000000000000000" pitchFamily="2" charset="2"/>
              <a:buChar char="8"/>
            </a:pPr>
            <a:endParaRPr lang="pt-BR" altLang="pt-BR" sz="34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  <a:sym typeface="Gill Sans"/>
            </a:endParaRPr>
          </a:p>
          <a:p>
            <a:pPr lvl="1" algn="ctr">
              <a:buClr>
                <a:srgbClr val="0070C0"/>
              </a:buClr>
              <a:buFont typeface="Wingdings" panose="05000000000000000000" pitchFamily="2" charset="2"/>
              <a:buChar char="8"/>
            </a:pPr>
            <a:endParaRPr lang="pt-BR" altLang="pt-BR" sz="34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  <a:sym typeface="Gill Sans"/>
            </a:endParaRPr>
          </a:p>
          <a:p>
            <a:pPr algn="ctr" eaLnBrk="1" hangingPunct="1">
              <a:buFont typeface="Wingdings" panose="05000000000000000000" pitchFamily="2" charset="2"/>
              <a:buChar char=":"/>
            </a:pPr>
            <a:endParaRPr lang="pt-BR" altLang="pt-BR" sz="34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292" name="Picture 2" descr="C:\Temp\CAM01613-corte.jpg">
            <a:extLst>
              <a:ext uri="{FF2B5EF4-FFF2-40B4-BE49-F238E27FC236}">
                <a16:creationId xmlns:a16="http://schemas.microsoft.com/office/drawing/2014/main" id="{B18BD485-9302-4F27-915E-A626507F25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56"/>
          <a:stretch/>
        </p:blipFill>
        <p:spPr bwMode="auto">
          <a:xfrm>
            <a:off x="175756" y="2359255"/>
            <a:ext cx="6261933" cy="3052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C9839AC-3118-B0D2-D0B0-E26D0613C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217" y="2374641"/>
            <a:ext cx="5349027" cy="302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7526">
        <p14:prism isContent="1" isInverted="1"/>
      </p:transition>
    </mc:Choice>
    <mc:Fallback>
      <p:transition spd="slow" advTm="7526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ntendo Forma&#10;&#10;Descrição gerada automaticamente">
            <a:extLst>
              <a:ext uri="{FF2B5EF4-FFF2-40B4-BE49-F238E27FC236}">
                <a16:creationId xmlns:a16="http://schemas.microsoft.com/office/drawing/2014/main" id="{3D918BB5-A338-5CB8-076D-AB1C2916D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 descr="Uma imagem contendo Forma&#10;&#10;Descrição gerada automaticamente">
            <a:extLst>
              <a:ext uri="{FF2B5EF4-FFF2-40B4-BE49-F238E27FC236}">
                <a16:creationId xmlns:a16="http://schemas.microsoft.com/office/drawing/2014/main" id="{905FD75E-CAFA-8F52-73A3-F6F194E4BE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72" b="20458"/>
          <a:stretch/>
        </p:blipFill>
        <p:spPr>
          <a:xfrm>
            <a:off x="-2349" y="3193365"/>
            <a:ext cx="12199037" cy="3667473"/>
          </a:xfrm>
          <a:prstGeom prst="rect">
            <a:avLst/>
          </a:prstGeom>
        </p:spPr>
      </p:pic>
      <p:pic>
        <p:nvPicPr>
          <p:cNvPr id="6" name="Imagem 5" descr="Uma imagem contendo Forma&#10;&#10;Descrição gerada automaticamente">
            <a:extLst>
              <a:ext uri="{FF2B5EF4-FFF2-40B4-BE49-F238E27FC236}">
                <a16:creationId xmlns:a16="http://schemas.microsoft.com/office/drawing/2014/main" id="{064F0961-99EE-980C-37C1-D6A38E9FBF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74" t="79219" r="517" b="796"/>
          <a:stretch/>
        </p:blipFill>
        <p:spPr>
          <a:xfrm>
            <a:off x="10546451" y="5774552"/>
            <a:ext cx="1532349" cy="1056180"/>
          </a:xfrm>
          <a:prstGeom prst="rect">
            <a:avLst/>
          </a:prstGeom>
        </p:spPr>
      </p:pic>
      <p:sp>
        <p:nvSpPr>
          <p:cNvPr id="14338" name="Rectangle 3">
            <a:extLst>
              <a:ext uri="{FF2B5EF4-FFF2-40B4-BE49-F238E27FC236}">
                <a16:creationId xmlns:a16="http://schemas.microsoft.com/office/drawing/2014/main" id="{D07DBA6C-6174-460F-94FA-513174602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67163"/>
            <a:ext cx="12192000" cy="236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12788" indent="-35718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algn="ctr" eaLnBrk="1" hangingPunct="1">
              <a:buNone/>
            </a:pPr>
            <a:r>
              <a:rPr lang="pt-BR" altLang="pt-BR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LABORATÓRIO DE DESENVOLVIMENTO E TRANSFERÊNCIA DE TECNOLOGIA</a:t>
            </a:r>
          </a:p>
          <a:p>
            <a:pPr lvl="1" algn="ctr">
              <a:buClr>
                <a:srgbClr val="0070C0"/>
              </a:buClr>
              <a:buFont typeface="Wingdings" panose="05000000000000000000" pitchFamily="2" charset="2"/>
              <a:buChar char="8"/>
            </a:pPr>
            <a:endParaRPr lang="pt-BR" altLang="pt-BR" sz="2000" dirty="0">
              <a:latin typeface="Calibri" panose="020F0502020204030204" pitchFamily="34" charset="0"/>
              <a:cs typeface="Times New Roman" panose="02020603050405020304" pitchFamily="18" charset="0"/>
              <a:sym typeface="Gill Sans"/>
            </a:endParaRPr>
          </a:p>
          <a:p>
            <a:pPr lvl="1" algn="ctr">
              <a:buClr>
                <a:srgbClr val="0070C0"/>
              </a:buClr>
              <a:buFont typeface="Wingdings" panose="05000000000000000000" pitchFamily="2" charset="2"/>
              <a:buChar char="8"/>
            </a:pPr>
            <a:endParaRPr lang="pt-BR" altLang="pt-BR" sz="2000" dirty="0">
              <a:latin typeface="Calibri" panose="020F0502020204030204" pitchFamily="34" charset="0"/>
              <a:cs typeface="Times New Roman" panose="02020603050405020304" pitchFamily="18" charset="0"/>
              <a:sym typeface="Gill Sans"/>
            </a:endParaRPr>
          </a:p>
          <a:p>
            <a:pPr lvl="1" algn="ctr">
              <a:buClr>
                <a:srgbClr val="0070C0"/>
              </a:buClr>
              <a:buFont typeface="Wingdings" panose="05000000000000000000" pitchFamily="2" charset="2"/>
              <a:buChar char="8"/>
            </a:pPr>
            <a:endParaRPr lang="pt-BR" altLang="pt-BR" sz="2000" dirty="0">
              <a:latin typeface="Calibri" panose="020F0502020204030204" pitchFamily="34" charset="0"/>
              <a:cs typeface="Times New Roman" panose="02020603050405020304" pitchFamily="18" charset="0"/>
              <a:sym typeface="Gill Sans"/>
            </a:endParaRPr>
          </a:p>
          <a:p>
            <a:pPr algn="ctr" eaLnBrk="1" hangingPunct="1">
              <a:buFont typeface="Wingdings" panose="05000000000000000000" pitchFamily="2" charset="2"/>
              <a:buChar char=":"/>
            </a:pPr>
            <a:endParaRPr lang="pt-BR" altLang="pt-B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340" name="Picture 2" descr="C:\Temp\N_244_20131112_153445.jpg">
            <a:extLst>
              <a:ext uri="{FF2B5EF4-FFF2-40B4-BE49-F238E27FC236}">
                <a16:creationId xmlns:a16="http://schemas.microsoft.com/office/drawing/2014/main" id="{2B8A0A71-F6EB-4C23-8209-5C624B463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" y="2433145"/>
            <a:ext cx="4408488" cy="32977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1" name="Picture 3" descr="C:\Temp\281_2017_03_16_17_25_14.png">
            <a:extLst>
              <a:ext uri="{FF2B5EF4-FFF2-40B4-BE49-F238E27FC236}">
                <a16:creationId xmlns:a16="http://schemas.microsoft.com/office/drawing/2014/main" id="{B52A59F0-AC66-453C-B454-90C1CD18F1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4" r="2118"/>
          <a:stretch/>
        </p:blipFill>
        <p:spPr bwMode="auto">
          <a:xfrm>
            <a:off x="6004917" y="2433145"/>
            <a:ext cx="4728733" cy="32977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Imagem 5">
            <a:extLst>
              <a:ext uri="{FF2B5EF4-FFF2-40B4-BE49-F238E27FC236}">
                <a16:creationId xmlns:a16="http://schemas.microsoft.com/office/drawing/2014/main" id="{69225C53-4AD6-4FC4-88E7-8F3423098C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085" y="5857482"/>
            <a:ext cx="2438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Imagem 6">
            <a:extLst>
              <a:ext uri="{FF2B5EF4-FFF2-40B4-BE49-F238E27FC236}">
                <a16:creationId xmlns:a16="http://schemas.microsoft.com/office/drawing/2014/main" id="{772D6F09-3E7F-4385-A4DE-19B6062FB1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412" y="5998041"/>
            <a:ext cx="2247742" cy="493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7070">
        <p14:prism isContent="1" isInverted="1"/>
      </p:transition>
    </mc:Choice>
    <mc:Fallback>
      <p:transition spd="slow" advTm="707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ntendo Forma&#10;&#10;Descrição gerada automaticamente">
            <a:extLst>
              <a:ext uri="{FF2B5EF4-FFF2-40B4-BE49-F238E27FC236}">
                <a16:creationId xmlns:a16="http://schemas.microsoft.com/office/drawing/2014/main" id="{F03F03F1-154E-E416-1C3D-4D96B81D3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 descr="Uma imagem contendo Forma&#10;&#10;Descrição gerada automaticamente">
            <a:extLst>
              <a:ext uri="{FF2B5EF4-FFF2-40B4-BE49-F238E27FC236}">
                <a16:creationId xmlns:a16="http://schemas.microsoft.com/office/drawing/2014/main" id="{340D6E40-5CBA-4B64-ADEE-4FCAA20754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72" b="20458"/>
          <a:stretch/>
        </p:blipFill>
        <p:spPr>
          <a:xfrm>
            <a:off x="-2349" y="3193365"/>
            <a:ext cx="12199037" cy="3667473"/>
          </a:xfrm>
          <a:prstGeom prst="rect">
            <a:avLst/>
          </a:prstGeom>
        </p:spPr>
      </p:pic>
      <p:pic>
        <p:nvPicPr>
          <p:cNvPr id="4" name="Imagem 3" descr="Uma imagem contendo Forma&#10;&#10;Descrição gerada automaticamente">
            <a:extLst>
              <a:ext uri="{FF2B5EF4-FFF2-40B4-BE49-F238E27FC236}">
                <a16:creationId xmlns:a16="http://schemas.microsoft.com/office/drawing/2014/main" id="{B4B8F5DA-3D28-BFBC-A2C5-259F41294C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74" t="79219" r="517" b="796"/>
          <a:stretch/>
        </p:blipFill>
        <p:spPr>
          <a:xfrm>
            <a:off x="8465080" y="5441303"/>
            <a:ext cx="1790920" cy="1234402"/>
          </a:xfrm>
          <a:prstGeom prst="rect">
            <a:avLst/>
          </a:prstGeom>
        </p:spPr>
      </p:pic>
      <p:pic>
        <p:nvPicPr>
          <p:cNvPr id="32771" name="Imagem 4" descr="N_135_23092009125.jpg">
            <a:extLst>
              <a:ext uri="{FF2B5EF4-FFF2-40B4-BE49-F238E27FC236}">
                <a16:creationId xmlns:a16="http://schemas.microsoft.com/office/drawing/2014/main" id="{A3C448EB-915D-4A29-B19C-6F3497A2CB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866" y="2108445"/>
            <a:ext cx="5993614" cy="44857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5603" name="Título 1">
            <a:extLst>
              <a:ext uri="{FF2B5EF4-FFF2-40B4-BE49-F238E27FC236}">
                <a16:creationId xmlns:a16="http://schemas.microsoft.com/office/drawing/2014/main" id="{0E35617C-C118-4D45-B4D2-7D0DB7703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1690" y="492457"/>
            <a:ext cx="7308850" cy="1425575"/>
          </a:xfrm>
        </p:spPr>
        <p:txBody>
          <a:bodyPr>
            <a:normAutofit/>
          </a:bodyPr>
          <a:lstStyle/>
          <a:p>
            <a:pPr algn="l"/>
            <a:r>
              <a:rPr lang="pt-BR" altLang="pt-BR" sz="3600" dirty="0">
                <a:solidFill>
                  <a:schemeClr val="bg1">
                    <a:lumMod val="85000"/>
                  </a:schemeClr>
                </a:solidFill>
              </a:rPr>
              <a:t>ROBOLAB</a:t>
            </a:r>
          </a:p>
        </p:txBody>
      </p:sp>
      <p:pic>
        <p:nvPicPr>
          <p:cNvPr id="25604" name="Picture 2" descr="C:\Users\aureliof\Pictures\Laboratorios\14424780_563820130472119_404733540273981335_o.jpg">
            <a:extLst>
              <a:ext uri="{FF2B5EF4-FFF2-40B4-BE49-F238E27FC236}">
                <a16:creationId xmlns:a16="http://schemas.microsoft.com/office/drawing/2014/main" id="{DE5DCEC0-2ECE-4F3B-A15B-80C3AD70D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886" y="1196975"/>
            <a:ext cx="5415381" cy="4062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7915">
        <p14:prism isContent="1" isInverted="1"/>
      </p:transition>
    </mc:Choice>
    <mc:Fallback>
      <p:transition spd="slow" advTm="7915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ntendo Forma&#10;&#10;Descrição gerada automaticamente">
            <a:extLst>
              <a:ext uri="{FF2B5EF4-FFF2-40B4-BE49-F238E27FC236}">
                <a16:creationId xmlns:a16="http://schemas.microsoft.com/office/drawing/2014/main" id="{B5B2D7AC-C21F-BE87-5335-9790C66FF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 descr="Uma imagem contendo Forma&#10;&#10;Descrição gerada automaticamente">
            <a:extLst>
              <a:ext uri="{FF2B5EF4-FFF2-40B4-BE49-F238E27FC236}">
                <a16:creationId xmlns:a16="http://schemas.microsoft.com/office/drawing/2014/main" id="{D7086FD3-B810-52D1-E8C0-0D198B52CB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72" b="20458"/>
          <a:stretch/>
        </p:blipFill>
        <p:spPr>
          <a:xfrm>
            <a:off x="-2349" y="3193365"/>
            <a:ext cx="12199037" cy="3667473"/>
          </a:xfrm>
          <a:prstGeom prst="rect">
            <a:avLst/>
          </a:prstGeom>
        </p:spPr>
      </p:pic>
      <p:pic>
        <p:nvPicPr>
          <p:cNvPr id="4" name="Imagem 3" descr="Uma imagem contendo Forma&#10;&#10;Descrição gerada automaticamente">
            <a:extLst>
              <a:ext uri="{FF2B5EF4-FFF2-40B4-BE49-F238E27FC236}">
                <a16:creationId xmlns:a16="http://schemas.microsoft.com/office/drawing/2014/main" id="{EFAD1A66-F04C-F30F-BB87-238C291589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74" t="79219" r="517" b="796"/>
          <a:stretch/>
        </p:blipFill>
        <p:spPr>
          <a:xfrm>
            <a:off x="8465080" y="5441303"/>
            <a:ext cx="1790920" cy="1234402"/>
          </a:xfrm>
          <a:prstGeom prst="rect">
            <a:avLst/>
          </a:prstGeom>
        </p:spPr>
      </p:pic>
      <p:sp>
        <p:nvSpPr>
          <p:cNvPr id="26626" name="Título 1">
            <a:extLst>
              <a:ext uri="{FF2B5EF4-FFF2-40B4-BE49-F238E27FC236}">
                <a16:creationId xmlns:a16="http://schemas.microsoft.com/office/drawing/2014/main" id="{101ADBDB-0B5B-4878-B5FD-BE2F0EBA2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28590"/>
            <a:ext cx="12191999" cy="1425575"/>
          </a:xfrm>
        </p:spPr>
        <p:txBody>
          <a:bodyPr>
            <a:normAutofit/>
          </a:bodyPr>
          <a:lstStyle/>
          <a:p>
            <a:pPr algn="ctr"/>
            <a:r>
              <a:rPr lang="pt-BR" altLang="pt-BR" sz="3600" dirty="0">
                <a:solidFill>
                  <a:schemeClr val="bg1">
                    <a:lumMod val="85000"/>
                  </a:schemeClr>
                </a:solidFill>
              </a:rPr>
              <a:t>LABORATÓRIO DE ELETRÔNICA</a:t>
            </a:r>
          </a:p>
        </p:txBody>
      </p:sp>
      <p:pic>
        <p:nvPicPr>
          <p:cNvPr id="26627" name="Picture 2" descr="C:\Users\aureliof\Pictures\Laboratorios\14379714_563820200472112_6780020725460269823_o.jpg">
            <a:extLst>
              <a:ext uri="{FF2B5EF4-FFF2-40B4-BE49-F238E27FC236}">
                <a16:creationId xmlns:a16="http://schemas.microsoft.com/office/drawing/2014/main" id="{C62E3578-5E9E-4AB8-B98B-5A9623771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38" y="2168503"/>
            <a:ext cx="5645137" cy="42322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 descr="IMG_20140908_220828274.jpg">
            <a:extLst>
              <a:ext uri="{FF2B5EF4-FFF2-40B4-BE49-F238E27FC236}">
                <a16:creationId xmlns:a16="http://schemas.microsoft.com/office/drawing/2014/main" id="{942066EE-4227-4EEA-9007-706BF34AB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846" y="2198266"/>
            <a:ext cx="5536590" cy="31112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7964">
        <p14:prism isContent="1" isInverted="1"/>
      </p:transition>
    </mc:Choice>
    <mc:Fallback>
      <p:transition spd="slow" advTm="7964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ntendo Forma&#10;&#10;Descrição gerada automaticamente">
            <a:extLst>
              <a:ext uri="{FF2B5EF4-FFF2-40B4-BE49-F238E27FC236}">
                <a16:creationId xmlns:a16="http://schemas.microsoft.com/office/drawing/2014/main" id="{EC54BDCD-7AD4-2261-86B7-37BCFE1CC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 descr="Uma imagem contendo Forma&#10;&#10;Descrição gerada automaticamente">
            <a:extLst>
              <a:ext uri="{FF2B5EF4-FFF2-40B4-BE49-F238E27FC236}">
                <a16:creationId xmlns:a16="http://schemas.microsoft.com/office/drawing/2014/main" id="{10E0880E-9873-3C0B-9079-4A45060DF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72" b="20458"/>
          <a:stretch/>
        </p:blipFill>
        <p:spPr>
          <a:xfrm>
            <a:off x="-2349" y="3193365"/>
            <a:ext cx="12199037" cy="3667473"/>
          </a:xfrm>
          <a:prstGeom prst="rect">
            <a:avLst/>
          </a:prstGeom>
        </p:spPr>
      </p:pic>
      <p:pic>
        <p:nvPicPr>
          <p:cNvPr id="4" name="Imagem 3" descr="Uma imagem contendo Forma&#10;&#10;Descrição gerada automaticamente">
            <a:extLst>
              <a:ext uri="{FF2B5EF4-FFF2-40B4-BE49-F238E27FC236}">
                <a16:creationId xmlns:a16="http://schemas.microsoft.com/office/drawing/2014/main" id="{E35BB828-4C5E-BCA8-7DAE-18B6C57AD8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74" t="79219" r="517" b="796"/>
          <a:stretch/>
        </p:blipFill>
        <p:spPr>
          <a:xfrm>
            <a:off x="8465080" y="5441303"/>
            <a:ext cx="1790920" cy="1234402"/>
          </a:xfrm>
          <a:prstGeom prst="rect">
            <a:avLst/>
          </a:prstGeom>
        </p:spPr>
      </p:pic>
      <p:sp>
        <p:nvSpPr>
          <p:cNvPr id="27650" name="Título 1">
            <a:extLst>
              <a:ext uri="{FF2B5EF4-FFF2-40B4-BE49-F238E27FC236}">
                <a16:creationId xmlns:a16="http://schemas.microsoft.com/office/drawing/2014/main" id="{1447601A-F62E-4EB0-9EBC-95A2B6905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30249"/>
            <a:ext cx="12192000" cy="1425575"/>
          </a:xfrm>
        </p:spPr>
        <p:txBody>
          <a:bodyPr/>
          <a:lstStyle/>
          <a:p>
            <a:pPr algn="ctr"/>
            <a:r>
              <a:rPr lang="pt-BR" altLang="pt-BR" sz="4000" dirty="0">
                <a:solidFill>
                  <a:schemeClr val="bg1">
                    <a:lumMod val="85000"/>
                  </a:schemeClr>
                </a:solidFill>
              </a:rPr>
              <a:t>LABORATÓRIO DE REDES</a:t>
            </a:r>
          </a:p>
        </p:txBody>
      </p:sp>
      <p:pic>
        <p:nvPicPr>
          <p:cNvPr id="27651" name="Picture 2" descr="C:\Users\aureliof\Pictures\Laboratorios\14435093_563820367138762_607280417847579832_o.jpg">
            <a:extLst>
              <a:ext uri="{FF2B5EF4-FFF2-40B4-BE49-F238E27FC236}">
                <a16:creationId xmlns:a16="http://schemas.microsoft.com/office/drawing/2014/main" id="{C836D768-4B1E-4388-B3BF-B9523160A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16" y="2155824"/>
            <a:ext cx="5901784" cy="44268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IMG_20140908_143856516.jpg">
            <a:extLst>
              <a:ext uri="{FF2B5EF4-FFF2-40B4-BE49-F238E27FC236}">
                <a16:creationId xmlns:a16="http://schemas.microsoft.com/office/drawing/2014/main" id="{54B59CDA-2D0C-49FE-94E5-7FB9D426A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371" y="2155824"/>
            <a:ext cx="5635257" cy="31653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021">
        <p14:prism isContent="1" isInverted="1"/>
      </p:transition>
    </mc:Choice>
    <mc:Fallback>
      <p:transition spd="slow" advTm="8021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Forma&#10;&#10;Descrição gerada automaticamente com confiança baixa">
            <a:extLst>
              <a:ext uri="{FF2B5EF4-FFF2-40B4-BE49-F238E27FC236}">
                <a16:creationId xmlns:a16="http://schemas.microsoft.com/office/drawing/2014/main" id="{70E6AA3A-D52F-80CA-4EDD-5A7B0C54B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B19DCDB-8EB8-93F7-B947-435AA1DA0894}"/>
              </a:ext>
            </a:extLst>
          </p:cNvPr>
          <p:cNvSpPr txBox="1"/>
          <p:nvPr/>
        </p:nvSpPr>
        <p:spPr>
          <a:xfrm>
            <a:off x="3080824" y="1312708"/>
            <a:ext cx="72167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Obrigado pela participação!!!!</a:t>
            </a:r>
          </a:p>
          <a:p>
            <a:endParaRPr lang="pt-BR" sz="3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pt-BR" sz="3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Gráfico 4" descr="Contorno de rosto com óculos com preenchimento sólido">
            <a:extLst>
              <a:ext uri="{FF2B5EF4-FFF2-40B4-BE49-F238E27FC236}">
                <a16:creationId xmlns:a16="http://schemas.microsoft.com/office/drawing/2014/main" id="{406C590F-4AE0-E7DF-CB38-2F5B5447E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6871" y="2105463"/>
            <a:ext cx="2478258" cy="2478258"/>
          </a:xfrm>
          <a:prstGeom prst="rect">
            <a:avLst/>
          </a:prstGeom>
        </p:spPr>
      </p:pic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D5EAED45-2FC2-4FC7-FC63-FA9C926890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1914" b="16389"/>
          <a:stretch/>
        </p:blipFill>
        <p:spPr>
          <a:xfrm>
            <a:off x="2358270" y="5086160"/>
            <a:ext cx="3050795" cy="1254922"/>
          </a:xfrm>
          <a:prstGeom prst="rect">
            <a:avLst/>
          </a:prstGeom>
        </p:spPr>
      </p:pic>
      <p:pic>
        <p:nvPicPr>
          <p:cNvPr id="7" name="Imagem 6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2E53C627-341E-5D8B-A105-AD3F453C6BF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8625" b="18497"/>
          <a:stretch/>
        </p:blipFill>
        <p:spPr>
          <a:xfrm>
            <a:off x="6349217" y="5068990"/>
            <a:ext cx="2966766" cy="127209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F4FD277-E81E-1C6F-906F-79D3BD084472}"/>
              </a:ext>
            </a:extLst>
          </p:cNvPr>
          <p:cNvSpPr txBox="1"/>
          <p:nvPr/>
        </p:nvSpPr>
        <p:spPr>
          <a:xfrm>
            <a:off x="2316066" y="4701711"/>
            <a:ext cx="3125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www.furb.br/cienciadacomputacao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7D775D2-EED0-8B13-E12F-393B344072F9}"/>
              </a:ext>
            </a:extLst>
          </p:cNvPr>
          <p:cNvSpPr txBox="1"/>
          <p:nvPr/>
        </p:nvSpPr>
        <p:spPr>
          <a:xfrm>
            <a:off x="6212403" y="4690061"/>
            <a:ext cx="3187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www.furb.br/sistemasdeinformacao</a:t>
            </a:r>
          </a:p>
        </p:txBody>
      </p:sp>
    </p:spTree>
    <p:extLst>
      <p:ext uri="{BB962C8B-B14F-4D97-AF65-F5344CB8AC3E}">
        <p14:creationId xmlns:p14="http://schemas.microsoft.com/office/powerpoint/2010/main" val="1017473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Forma&#10;&#10;Descrição gerada automaticamente">
            <a:extLst>
              <a:ext uri="{FF2B5EF4-FFF2-40B4-BE49-F238E27FC236}">
                <a16:creationId xmlns:a16="http://schemas.microsoft.com/office/drawing/2014/main" id="{8C27172C-E79D-C585-756A-79756C4AA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Imagem 12" descr="Uma imagem contendo Forma&#10;&#10;Descrição gerada automaticamente">
            <a:extLst>
              <a:ext uri="{FF2B5EF4-FFF2-40B4-BE49-F238E27FC236}">
                <a16:creationId xmlns:a16="http://schemas.microsoft.com/office/drawing/2014/main" id="{3EA640E6-F822-71A8-4F46-B3CF42B7FC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31" b="20457"/>
          <a:stretch/>
        </p:blipFill>
        <p:spPr>
          <a:xfrm>
            <a:off x="-2349" y="3444517"/>
            <a:ext cx="12199037" cy="341632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A4B2062-90E5-E8C3-7866-6B9E7135B115}"/>
              </a:ext>
            </a:extLst>
          </p:cNvPr>
          <p:cNvSpPr txBox="1"/>
          <p:nvPr/>
        </p:nvSpPr>
        <p:spPr>
          <a:xfrm>
            <a:off x="179018" y="1412699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>
                    <a:lumMod val="85000"/>
                  </a:schemeClr>
                </a:solidFill>
              </a:rPr>
              <a:t>OFICINA: EXPLORANDO AS POTENCIALIDADES DO CHATGPT</a:t>
            </a:r>
          </a:p>
          <a:p>
            <a:pPr algn="ctr"/>
            <a:endParaRPr lang="pt-BR" sz="54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pt-BR" sz="5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782CBD0-1F72-B428-7760-6EB40146BDE5}"/>
              </a:ext>
            </a:extLst>
          </p:cNvPr>
          <p:cNvSpPr txBox="1"/>
          <p:nvPr/>
        </p:nvSpPr>
        <p:spPr>
          <a:xfrm>
            <a:off x="89509" y="3705043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Ministrante: prof. Aurélio Hoppe</a:t>
            </a:r>
          </a:p>
          <a:p>
            <a:pPr algn="ctr"/>
            <a:endParaRPr lang="pt-BR" sz="3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endParaRPr lang="pt-BR" sz="3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8FFF2B60-E94C-4BA2-D73D-FC8774A37E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914" b="16389"/>
          <a:stretch/>
        </p:blipFill>
        <p:spPr>
          <a:xfrm>
            <a:off x="2960797" y="4982704"/>
            <a:ext cx="3050795" cy="1279606"/>
          </a:xfrm>
          <a:prstGeom prst="rect">
            <a:avLst/>
          </a:prstGeom>
        </p:spPr>
      </p:pic>
      <p:pic>
        <p:nvPicPr>
          <p:cNvPr id="10" name="Imagem 9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92B20214-BA69-6E4F-9622-D910B5F258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625" b="18497"/>
          <a:stretch/>
        </p:blipFill>
        <p:spPr>
          <a:xfrm>
            <a:off x="6401630" y="4982704"/>
            <a:ext cx="2966766" cy="127209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5CDF2FF-7104-1351-B796-7F08975AD372}"/>
              </a:ext>
            </a:extLst>
          </p:cNvPr>
          <p:cNvSpPr txBox="1"/>
          <p:nvPr/>
        </p:nvSpPr>
        <p:spPr>
          <a:xfrm>
            <a:off x="2918593" y="6240728"/>
            <a:ext cx="3125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www.furb.br/cienciadacomputacao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3725B4C-F46E-42A6-824A-8F1FAF34D0E4}"/>
              </a:ext>
            </a:extLst>
          </p:cNvPr>
          <p:cNvSpPr txBox="1"/>
          <p:nvPr/>
        </p:nvSpPr>
        <p:spPr>
          <a:xfrm>
            <a:off x="6264816" y="6221564"/>
            <a:ext cx="3187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www.furb.br/sistemasdeinformacao</a:t>
            </a:r>
          </a:p>
        </p:txBody>
      </p:sp>
    </p:spTree>
    <p:extLst>
      <p:ext uri="{BB962C8B-B14F-4D97-AF65-F5344CB8AC3E}">
        <p14:creationId xmlns:p14="http://schemas.microsoft.com/office/powerpoint/2010/main" val="2444685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Forma&#10;&#10;Descrição gerada automaticamente">
            <a:extLst>
              <a:ext uri="{FF2B5EF4-FFF2-40B4-BE49-F238E27FC236}">
                <a16:creationId xmlns:a16="http://schemas.microsoft.com/office/drawing/2014/main" id="{8C27172C-E79D-C585-756A-79756C4AA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6B05564D-FA2B-2369-BB80-7C0DDBD3E4BD}"/>
              </a:ext>
            </a:extLst>
          </p:cNvPr>
          <p:cNvSpPr txBox="1">
            <a:spLocks/>
          </p:cNvSpPr>
          <p:nvPr/>
        </p:nvSpPr>
        <p:spPr>
          <a:xfrm>
            <a:off x="937574" y="625122"/>
            <a:ext cx="8131249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pt-BR" sz="3600" b="1" dirty="0">
                <a:solidFill>
                  <a:schemeClr val="bg1">
                    <a:lumMod val="85000"/>
                  </a:schemeClr>
                </a:solidFill>
              </a:rPr>
              <a:t>TECNOLOGIA DA INFORMAÇÃO (TI)</a:t>
            </a:r>
            <a:endParaRPr lang="pt-BR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AC8C1499-97C2-6B92-209D-1A31BC5585F0}"/>
              </a:ext>
            </a:extLst>
          </p:cNvPr>
          <p:cNvSpPr txBox="1">
            <a:spLocks/>
          </p:cNvSpPr>
          <p:nvPr/>
        </p:nvSpPr>
        <p:spPr bwMode="auto">
          <a:xfrm>
            <a:off x="937574" y="1960734"/>
            <a:ext cx="10527592" cy="176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:"/>
              <a:defRPr/>
            </a:pPr>
            <a:r>
              <a:rPr lang="pt-BR" sz="3200" b="1" dirty="0">
                <a:solidFill>
                  <a:schemeClr val="bg1">
                    <a:lumMod val="85000"/>
                  </a:schemeClr>
                </a:solidFill>
                <a:latin typeface="+mn-lt"/>
                <a:cs typeface="Times New Roman" pitchFamily="18" charset="0"/>
              </a:rPr>
              <a:t>O que é TI???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8"/>
              <a:defRPr/>
            </a:pP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+mn-lt"/>
                <a:cs typeface="Times New Roman" pitchFamily="18" charset="0"/>
              </a:rPr>
              <a:t>Área de conhecimento </a:t>
            </a:r>
            <a:r>
              <a:rPr lang="pt-BR" sz="2800" dirty="0">
                <a:solidFill>
                  <a:srgbClr val="FFC000"/>
                </a:solidFill>
                <a:latin typeface="+mn-lt"/>
                <a:cs typeface="Times New Roman" pitchFamily="18" charset="0"/>
              </a:rPr>
              <a:t>responsável por criar, administrar e manter a informação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+mn-lt"/>
                <a:cs typeface="Times New Roman" pitchFamily="18" charset="0"/>
              </a:rPr>
              <a:t> nas organizações por meio de </a:t>
            </a:r>
            <a:r>
              <a:rPr lang="pt-BR" sz="2800" dirty="0">
                <a:solidFill>
                  <a:srgbClr val="FFC000"/>
                </a:solidFill>
                <a:latin typeface="+mn-lt"/>
                <a:cs typeface="Times New Roman" pitchFamily="18" charset="0"/>
              </a:rPr>
              <a:t>recursos tecnológicos 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+mn-lt"/>
                <a:cs typeface="Times New Roman" pitchFamily="18" charset="0"/>
              </a:rPr>
              <a:t>digitais.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3366CC"/>
              </a:buClr>
              <a:buFont typeface="Wingdings" pitchFamily="2" charset="2"/>
              <a:buChar char="8"/>
              <a:defRPr/>
            </a:pPr>
            <a:endParaRPr lang="pt-BR" sz="3200" dirty="0">
              <a:solidFill>
                <a:schemeClr val="bg1">
                  <a:lumMod val="85000"/>
                </a:schemeClr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B69EC5D-3FFC-7C00-104A-6319AB967BCE}"/>
              </a:ext>
            </a:extLst>
          </p:cNvPr>
          <p:cNvSpPr txBox="1">
            <a:spLocks/>
          </p:cNvSpPr>
          <p:nvPr/>
        </p:nvSpPr>
        <p:spPr bwMode="auto">
          <a:xfrm>
            <a:off x="937574" y="4436913"/>
            <a:ext cx="9936748" cy="952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:"/>
              <a:defRPr/>
            </a:pP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+mn-lt"/>
                <a:cs typeface="Times New Roman" pitchFamily="18" charset="0"/>
              </a:rPr>
              <a:t>As organizações dependem da TI para processar  informação e criar suas estratégias de mercado.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3D191D46-938F-511A-0401-89176591947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02551" y="5686964"/>
            <a:ext cx="8921433" cy="762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>
            <a:glow rad="101600">
              <a:schemeClr val="tx1">
                <a:lumMod val="50000"/>
                <a:lumOff val="50000"/>
                <a:alpha val="60000"/>
              </a:schemeClr>
            </a:glow>
          </a:effectLst>
        </p:spPr>
        <p:txBody>
          <a:bodyPr lIns="156692" tIns="62179" rIns="0" bIns="0" anchor="ctr"/>
          <a:lstStyle/>
          <a:p>
            <a:pPr marL="360985" indent="-360985" algn="ctr" defTabSz="913689">
              <a:lnSpc>
                <a:spcPct val="111000"/>
              </a:lnSpc>
              <a:buClr>
                <a:srgbClr val="18589C"/>
              </a:buClr>
              <a:buSzPct val="95000"/>
              <a:defRPr/>
            </a:pPr>
            <a:r>
              <a:rPr lang="de-DE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É o mercado que mais cresce, tudo depende dele...</a:t>
            </a:r>
            <a:endParaRPr lang="de-DE" sz="3200" b="1" u="sng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977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Forma&#10;&#10;Descrição gerada automaticamente">
            <a:extLst>
              <a:ext uri="{FF2B5EF4-FFF2-40B4-BE49-F238E27FC236}">
                <a16:creationId xmlns:a16="http://schemas.microsoft.com/office/drawing/2014/main" id="{8C27172C-E79D-C585-756A-79756C4AA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45F90CC-6EBA-9134-7B43-16AEA6BB9D59}"/>
              </a:ext>
            </a:extLst>
          </p:cNvPr>
          <p:cNvSpPr txBox="1">
            <a:spLocks/>
          </p:cNvSpPr>
          <p:nvPr/>
        </p:nvSpPr>
        <p:spPr>
          <a:xfrm>
            <a:off x="928206" y="443728"/>
            <a:ext cx="7159556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pt-BR" sz="3600" b="1" dirty="0">
                <a:solidFill>
                  <a:schemeClr val="bg1">
                    <a:lumMod val="85000"/>
                  </a:schemeClr>
                </a:solidFill>
              </a:rPr>
              <a:t>MERCADO DE TI EM BLUMENAU</a:t>
            </a:r>
            <a:endParaRPr lang="pt-BR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DA4BACB-71F6-27E8-9831-AB273E662875}"/>
              </a:ext>
            </a:extLst>
          </p:cNvPr>
          <p:cNvSpPr txBox="1">
            <a:spLocks noChangeArrowheads="1"/>
          </p:cNvSpPr>
          <p:nvPr/>
        </p:nvSpPr>
        <p:spPr>
          <a:xfrm>
            <a:off x="928206" y="1391511"/>
            <a:ext cx="11155941" cy="431996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Font typeface="Wingdings" pitchFamily="2" charset="2"/>
              <a:buChar char=":"/>
              <a:defRPr/>
            </a:pPr>
            <a:r>
              <a:rPr lang="pt-BR" sz="2800" b="1" dirty="0">
                <a:solidFill>
                  <a:srgbClr val="FFC000"/>
                </a:solidFill>
                <a:latin typeface="+mn-lt"/>
                <a:cs typeface="Times New Roman" pitchFamily="18" charset="0"/>
              </a:rPr>
              <a:t>Blumenau é conhecida como um polo de Software</a:t>
            </a:r>
          </a:p>
          <a:p>
            <a:pPr marL="342900" lvl="2" indent="-342900" fontAlgn="auto">
              <a:spcBef>
                <a:spcPct val="200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Font typeface="Wingdings" pitchFamily="2" charset="2"/>
              <a:buChar char="8"/>
              <a:defRPr/>
            </a:pPr>
            <a:r>
              <a:rPr lang="pt-BR" sz="2400" dirty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360.000 habitantes</a:t>
            </a:r>
          </a:p>
          <a:p>
            <a:pPr marL="342900" lvl="2" indent="-342900" fontAlgn="auto">
              <a:spcBef>
                <a:spcPct val="200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Font typeface="Wingdings" pitchFamily="2" charset="2"/>
              <a:buChar char="8"/>
              <a:defRPr/>
            </a:pPr>
            <a:r>
              <a:rPr lang="pt-BR" sz="2400" dirty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Mais de 500 empresas identificadas com SW</a:t>
            </a:r>
          </a:p>
          <a:p>
            <a:pPr marL="342900" lvl="2" indent="-342900" fontAlgn="auto">
              <a:spcBef>
                <a:spcPct val="200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Font typeface="Wingdings" pitchFamily="2" charset="2"/>
              <a:buChar char="8"/>
              <a:defRPr/>
            </a:pPr>
            <a:r>
              <a:rPr lang="pt-BR" sz="2400" dirty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1 empresa para cada 700 habitantes</a:t>
            </a:r>
          </a:p>
          <a:p>
            <a:pPr marL="342900" lvl="2" indent="-342900" fontAlgn="auto">
              <a:spcBef>
                <a:spcPct val="200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Font typeface="Wingdings" pitchFamily="2" charset="2"/>
              <a:buChar char="8"/>
              <a:defRPr/>
            </a:pPr>
            <a:r>
              <a:rPr lang="pt-BR" sz="2400" dirty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5 % das empresas de SW do país</a:t>
            </a:r>
          </a:p>
          <a:p>
            <a:pPr marL="342900" lvl="2" indent="-342900" fontAlgn="auto">
              <a:spcBef>
                <a:spcPct val="200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Font typeface="Wingdings" pitchFamily="2" charset="2"/>
              <a:buChar char="8"/>
              <a:defRPr/>
            </a:pPr>
            <a:r>
              <a:rPr lang="pt-BR" sz="2400" dirty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Cresce em média 20% ao ano</a:t>
            </a:r>
          </a:p>
          <a:p>
            <a:pPr marL="342900" lvl="2" indent="-342900" fontAlgn="auto">
              <a:spcBef>
                <a:spcPct val="200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Font typeface="Wingdings" pitchFamily="2" charset="2"/>
              <a:buChar char="8"/>
              <a:defRPr/>
            </a:pPr>
            <a:r>
              <a:rPr lang="pt-BR" sz="2400" dirty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6.500 empregos diretos e 5.000 indiretos</a:t>
            </a:r>
          </a:p>
          <a:p>
            <a:pPr marL="342900" lvl="2" indent="-342900" fontAlgn="auto">
              <a:spcBef>
                <a:spcPct val="200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Font typeface="Wingdings" pitchFamily="2" charset="2"/>
              <a:buChar char="8"/>
              <a:defRPr/>
            </a:pPr>
            <a:r>
              <a:rPr lang="pt-BR" sz="2400" dirty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Mensalmente há mais de 200 vagas em aberto</a:t>
            </a:r>
          </a:p>
          <a:p>
            <a:pPr marL="342900" lvl="2" indent="-342900" fontAlgn="auto">
              <a:spcBef>
                <a:spcPct val="200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Font typeface="Wingdings" pitchFamily="2" charset="2"/>
              <a:buChar char="8"/>
              <a:defRPr/>
            </a:pPr>
            <a:r>
              <a:rPr lang="pt-BR" sz="2400" b="1" dirty="0">
                <a:solidFill>
                  <a:srgbClr val="FFC000"/>
                </a:solidFill>
                <a:cs typeface="Times New Roman" pitchFamily="18" charset="0"/>
              </a:rPr>
              <a:t>85% dos nossos alunos conseguem estágios/empregos até o final do 2º semestre</a:t>
            </a:r>
            <a:endParaRPr lang="pt-BR" sz="2800" dirty="0">
              <a:solidFill>
                <a:schemeClr val="bg1">
                  <a:lumMod val="85000"/>
                </a:schemeClr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37E3FF2-2F74-61D1-58B7-0D5875536F8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11234" y="5436801"/>
            <a:ext cx="9008013" cy="108012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>
            <a:glow rad="101600">
              <a:schemeClr val="tx1">
                <a:lumMod val="50000"/>
                <a:lumOff val="50000"/>
                <a:alpha val="60000"/>
              </a:schemeClr>
            </a:glow>
          </a:effectLst>
        </p:spPr>
        <p:txBody>
          <a:bodyPr lIns="156692" tIns="62179" rIns="0" bIns="0" anchor="ctr"/>
          <a:lstStyle/>
          <a:p>
            <a:pPr marL="360985" indent="-360985" algn="ctr" defTabSz="913689">
              <a:lnSpc>
                <a:spcPct val="111000"/>
              </a:lnSpc>
              <a:buClr>
                <a:srgbClr val="18589C"/>
              </a:buClr>
              <a:buSzPct val="95000"/>
              <a:defRPr/>
            </a:pPr>
            <a:r>
              <a:rPr lang="de-DE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Mas, atualmente o mercado de trabalho está globalizado...</a:t>
            </a:r>
            <a:endParaRPr lang="de-DE" sz="2800" b="1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494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Forma&#10;&#10;Descrição gerada automaticamente">
            <a:extLst>
              <a:ext uri="{FF2B5EF4-FFF2-40B4-BE49-F238E27FC236}">
                <a16:creationId xmlns:a16="http://schemas.microsoft.com/office/drawing/2014/main" id="{8C27172C-E79D-C585-756A-79756C4AA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84C31067-D5A7-A2BD-AAC2-92B706359495}"/>
              </a:ext>
            </a:extLst>
          </p:cNvPr>
          <p:cNvSpPr txBox="1">
            <a:spLocks noChangeArrowheads="1"/>
          </p:cNvSpPr>
          <p:nvPr/>
        </p:nvSpPr>
        <p:spPr>
          <a:xfrm>
            <a:off x="962903" y="1830757"/>
            <a:ext cx="8072437" cy="6492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2" indent="-342900" fontAlgn="auto">
              <a:spcBef>
                <a:spcPct val="200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Font typeface="Wingdings" pitchFamily="2" charset="2"/>
              <a:buChar char=":"/>
              <a:defRPr/>
            </a:pP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+mn-lt"/>
                <a:cs typeface="Times New Roman" pitchFamily="18" charset="0"/>
              </a:rPr>
              <a:t> O que é preciso ter para trabalhar na área?</a:t>
            </a:r>
          </a:p>
          <a:p>
            <a:pPr marL="342900" lvl="2" indent="-342900" fontAlgn="auto">
              <a:spcBef>
                <a:spcPct val="20000"/>
              </a:spcBef>
              <a:spcAft>
                <a:spcPts val="0"/>
              </a:spcAft>
              <a:buClr>
                <a:srgbClr val="3366CC"/>
              </a:buClr>
              <a:buFont typeface="Wingdings" pitchFamily="2" charset="2"/>
              <a:buChar char="8"/>
              <a:defRPr/>
            </a:pPr>
            <a:endParaRPr lang="pt-BR" sz="2400" dirty="0">
              <a:solidFill>
                <a:schemeClr val="bg1">
                  <a:lumMod val="85000"/>
                </a:schemeClr>
              </a:solidFill>
              <a:latin typeface="+mn-lt"/>
              <a:cs typeface="Times New Roman" pitchFamily="18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3366CC"/>
              </a:buClr>
              <a:buFont typeface="Wingdings" pitchFamily="2" charset="2"/>
              <a:buChar char="8"/>
              <a:defRPr/>
            </a:pPr>
            <a:endParaRPr lang="pt-BR" sz="1400" dirty="0">
              <a:solidFill>
                <a:schemeClr val="bg1">
                  <a:lumMod val="85000"/>
                </a:schemeClr>
              </a:solidFill>
              <a:latin typeface="+mn-lt"/>
              <a:cs typeface="Times New Roman" pitchFamily="18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3366CC"/>
              </a:buClr>
              <a:buFont typeface="Wingdings" pitchFamily="2" charset="2"/>
              <a:buChar char="8"/>
              <a:defRPr/>
            </a:pPr>
            <a:endParaRPr lang="pt-BR" sz="2400" dirty="0">
              <a:solidFill>
                <a:schemeClr val="bg1">
                  <a:lumMod val="85000"/>
                </a:schemeClr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D04ED9C-44FD-46DB-80F7-F7467E9390D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20900" y="2701000"/>
            <a:ext cx="4032449" cy="196802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>
            <a:glow rad="101600">
              <a:schemeClr val="tx1">
                <a:lumMod val="50000"/>
                <a:lumOff val="50000"/>
                <a:alpha val="60000"/>
              </a:schemeClr>
            </a:glow>
          </a:effectLst>
        </p:spPr>
        <p:txBody>
          <a:bodyPr lIns="156692" tIns="62179" rIns="0" bIns="0" anchor="ctr"/>
          <a:lstStyle/>
          <a:p>
            <a:pPr marL="360985" indent="-360985" algn="ctr" defTabSz="913689">
              <a:lnSpc>
                <a:spcPct val="111000"/>
              </a:lnSpc>
              <a:buClr>
                <a:srgbClr val="18589C"/>
              </a:buClr>
              <a:buSzPct val="95000"/>
              <a:defRPr/>
            </a:pPr>
            <a:r>
              <a:rPr lang="de-DE" sz="4000" b="1" dirty="0">
                <a:solidFill>
                  <a:srgbClr val="FFC000"/>
                </a:solidFill>
              </a:rPr>
              <a:t>QUALIFICAÇÃO....</a:t>
            </a:r>
            <a:endParaRPr lang="de-DE" sz="4000" b="1" u="sn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564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Forma&#10;&#10;Descrição gerada automaticamente">
            <a:extLst>
              <a:ext uri="{FF2B5EF4-FFF2-40B4-BE49-F238E27FC236}">
                <a16:creationId xmlns:a16="http://schemas.microsoft.com/office/drawing/2014/main" id="{8C27172C-E79D-C585-756A-79756C4AA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3551D1E0-6E7D-812A-41A4-AE9D38625645}"/>
              </a:ext>
            </a:extLst>
          </p:cNvPr>
          <p:cNvSpPr txBox="1">
            <a:spLocks/>
          </p:cNvSpPr>
          <p:nvPr/>
        </p:nvSpPr>
        <p:spPr bwMode="auto">
          <a:xfrm>
            <a:off x="3172277" y="1309059"/>
            <a:ext cx="7772400" cy="4402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itchFamily="2" charset="2"/>
              <a:buChar char=":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sz="2800" b="1" dirty="0" err="1">
                <a:solidFill>
                  <a:srgbClr val="FFC000"/>
                </a:solidFill>
                <a:latin typeface="+mn-lt"/>
                <a:cs typeface="Times New Roman" pitchFamily="18" charset="0"/>
              </a:rPr>
              <a:t>Ciência da</a:t>
            </a:r>
            <a:r>
              <a:rPr lang="en-GB" sz="2800" b="1" dirty="0">
                <a:solidFill>
                  <a:srgbClr val="FFC000"/>
                </a:solidFill>
                <a:latin typeface="+mn-lt"/>
                <a:cs typeface="Times New Roman" pitchFamily="18" charset="0"/>
              </a:rPr>
              <a:t> </a:t>
            </a:r>
            <a:r>
              <a:rPr lang="en-GB" sz="2800" b="1" dirty="0" err="1">
                <a:solidFill>
                  <a:srgbClr val="FFC000"/>
                </a:solidFill>
                <a:latin typeface="+mn-lt"/>
                <a:cs typeface="Times New Roman" pitchFamily="18" charset="0"/>
              </a:rPr>
              <a:t>Computação</a:t>
            </a:r>
          </a:p>
          <a:p>
            <a:pPr marL="342900" lvl="1" indent="-342900" fontAlgn="auto">
              <a:spcBef>
                <a:spcPct val="200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00000"/>
              <a:buFont typeface="Wingdings" pitchFamily="2" charset="2"/>
              <a:buChar char="8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+mn-lt"/>
                <a:cs typeface="Times New Roman" pitchFamily="18" charset="0"/>
              </a:rPr>
              <a:t>Ciência, visando o desenvolvimento de tecnologia</a:t>
            </a:r>
          </a:p>
          <a:p>
            <a:pPr marL="342900" lvl="1" indent="-342900" fontAlgn="auto">
              <a:spcBef>
                <a:spcPct val="200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00000"/>
              <a:buFont typeface="Wingdings" pitchFamily="2" charset="2"/>
              <a:buChar char="8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+mn-lt"/>
                <a:cs typeface="Times New Roman" pitchFamily="18" charset="0"/>
              </a:rPr>
              <a:t>ENADE 3</a:t>
            </a:r>
          </a:p>
          <a:p>
            <a:pPr marL="342900" lvl="1" indent="-342900" fontAlgn="auto">
              <a:spcBef>
                <a:spcPct val="20000"/>
              </a:spcBef>
              <a:spcAft>
                <a:spcPts val="0"/>
              </a:spcAft>
              <a:buClr>
                <a:srgbClr val="3366CC"/>
              </a:buClr>
              <a:buSzPct val="100000"/>
              <a:buFont typeface="Wingdings" pitchFamily="2" charset="2"/>
              <a:buChar char="8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GB" sz="2400" dirty="0">
              <a:solidFill>
                <a:schemeClr val="bg1">
                  <a:lumMod val="85000"/>
                </a:schemeClr>
              </a:solidFill>
              <a:cs typeface="Times New Roman" pitchFamily="18" charset="0"/>
            </a:endParaRPr>
          </a:p>
          <a:p>
            <a:pPr marL="342900" lvl="1" indent="-342900" fontAlgn="auto">
              <a:spcBef>
                <a:spcPct val="20000"/>
              </a:spcBef>
              <a:spcAft>
                <a:spcPts val="0"/>
              </a:spcAft>
              <a:buClr>
                <a:srgbClr val="3366CC"/>
              </a:buClr>
              <a:buSzPct val="100000"/>
              <a:buFont typeface="Wingdings" pitchFamily="2" charset="2"/>
              <a:buChar char="8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GB" sz="400" dirty="0">
              <a:solidFill>
                <a:schemeClr val="bg1">
                  <a:lumMod val="85000"/>
                </a:schemeClr>
              </a:solidFill>
              <a:cs typeface="Times New Roman" pitchFamily="18" charset="0"/>
            </a:endParaRPr>
          </a:p>
          <a:p>
            <a:pPr marL="342900" indent="-342900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itchFamily="2" charset="2"/>
              <a:buChar char=":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GB" sz="2800" b="1" dirty="0">
              <a:solidFill>
                <a:schemeClr val="bg1">
                  <a:lumMod val="85000"/>
                </a:schemeClr>
              </a:solidFill>
              <a:latin typeface="+mn-lt"/>
              <a:cs typeface="Times New Roman" pitchFamily="18" charset="0"/>
            </a:endParaRPr>
          </a:p>
          <a:p>
            <a:pPr marL="342900" indent="-342900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itchFamily="2" charset="2"/>
              <a:buChar char=":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GB" sz="300" b="1" dirty="0">
              <a:solidFill>
                <a:schemeClr val="bg1">
                  <a:lumMod val="85000"/>
                </a:schemeClr>
              </a:solidFill>
              <a:latin typeface="+mn-lt"/>
              <a:cs typeface="Times New Roman" pitchFamily="18" charset="0"/>
            </a:endParaRPr>
          </a:p>
          <a:p>
            <a:pPr marL="342900" indent="-342900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itchFamily="2" charset="2"/>
              <a:buChar char=":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GB" sz="1050" b="1" dirty="0">
              <a:solidFill>
                <a:schemeClr val="bg1">
                  <a:lumMod val="85000"/>
                </a:schemeClr>
              </a:solidFill>
              <a:latin typeface="+mn-lt"/>
              <a:cs typeface="Times New Roman" pitchFamily="18" charset="0"/>
            </a:endParaRPr>
          </a:p>
          <a:p>
            <a:pPr marL="342900" indent="-342900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itchFamily="2" charset="2"/>
              <a:buChar char=":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sz="2800" b="1" dirty="0">
                <a:solidFill>
                  <a:srgbClr val="FFC000"/>
                </a:solidFill>
                <a:latin typeface="+mn-lt"/>
                <a:cs typeface="Times New Roman" pitchFamily="18" charset="0"/>
              </a:rPr>
              <a:t>Sistemas de Informação</a:t>
            </a:r>
          </a:p>
          <a:p>
            <a:pPr marL="342900" lvl="1" indent="-342900" fontAlgn="auto">
              <a:spcBef>
                <a:spcPct val="200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00000"/>
              <a:buFont typeface="Wingdings" pitchFamily="2" charset="2"/>
              <a:buChar char="8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+mn-lt"/>
                <a:cs typeface="Times New Roman" pitchFamily="18" charset="0"/>
              </a:rPr>
              <a:t>Aplicação, visando o uso de tecnologia</a:t>
            </a:r>
          </a:p>
          <a:p>
            <a:pPr marL="342900" lvl="1" indent="-342900" fontAlgn="auto">
              <a:spcBef>
                <a:spcPct val="200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00000"/>
              <a:buFont typeface="Wingdings" pitchFamily="2" charset="2"/>
              <a:buChar char="8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+mn-lt"/>
                <a:cs typeface="Times New Roman" pitchFamily="18" charset="0"/>
              </a:rPr>
              <a:t>ENADE 4</a:t>
            </a:r>
            <a:endParaRPr lang="en-GB" sz="2400" b="1" dirty="0">
              <a:solidFill>
                <a:schemeClr val="bg1">
                  <a:lumMod val="85000"/>
                </a:schemeClr>
              </a:solidFill>
              <a:latin typeface="+mn-lt"/>
              <a:cs typeface="Times New Roman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6C6FFBB-91F7-FBC1-4B3B-186BADBF3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79237" y="4278798"/>
            <a:ext cx="1662545" cy="216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CE39F08-7BFA-AB08-BC42-3F24F3DF2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6392" y="1293323"/>
            <a:ext cx="1651543" cy="2234007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8B31BC21-E1BD-DF1B-39AA-C172E40DD1C2}"/>
              </a:ext>
            </a:extLst>
          </p:cNvPr>
          <p:cNvSpPr txBox="1">
            <a:spLocks/>
          </p:cNvSpPr>
          <p:nvPr/>
        </p:nvSpPr>
        <p:spPr>
          <a:xfrm>
            <a:off x="1025502" y="318014"/>
            <a:ext cx="7488832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4000">
                <a:solidFill>
                  <a:schemeClr val="tx2"/>
                </a:solidFill>
                <a:latin typeface="+mj-lt"/>
                <a:ea typeface="+mj-ea"/>
                <a:cs typeface="ＭＳ Ｐゴシック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pt-BR" sz="3600" b="1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CURSOS OFERECIDOS PELA FURB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3ACADB1-D169-A2AD-F256-01F815E7F812}"/>
              </a:ext>
            </a:extLst>
          </p:cNvPr>
          <p:cNvSpPr/>
          <p:nvPr/>
        </p:nvSpPr>
        <p:spPr>
          <a:xfrm>
            <a:off x="3232432" y="2804122"/>
            <a:ext cx="4572000" cy="54258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:"/>
              <a:defRPr/>
            </a:pPr>
            <a:r>
              <a:rPr lang="pt-BR" sz="2800" dirty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Vagas: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 Matutino e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  <a:sym typeface="Wingdings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Noturno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9442BFE-8ED5-5D75-12EA-92CF01A82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2022" y="2834826"/>
            <a:ext cx="44434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Char char=":"/>
            </a:pPr>
            <a:r>
              <a:rPr lang="pt-BR" sz="2800" dirty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 Duração: 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 9 semestres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FBFF13F-B9F2-8D85-33DC-B905935CFCD1}"/>
              </a:ext>
            </a:extLst>
          </p:cNvPr>
          <p:cNvSpPr/>
          <p:nvPr/>
        </p:nvSpPr>
        <p:spPr>
          <a:xfrm>
            <a:off x="3197723" y="5774041"/>
            <a:ext cx="4572000" cy="54258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:"/>
              <a:defRPr/>
            </a:pPr>
            <a:r>
              <a:rPr lang="pt-BR" sz="2800" dirty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Vagas: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Noturno</a:t>
            </a:r>
          </a:p>
        </p:txBody>
      </p:sp>
      <p:sp>
        <p:nvSpPr>
          <p:cNvPr id="11" name="Retângulo 8">
            <a:extLst>
              <a:ext uri="{FF2B5EF4-FFF2-40B4-BE49-F238E27FC236}">
                <a16:creationId xmlns:a16="http://schemas.microsoft.com/office/drawing/2014/main" id="{F5C164C9-AE1B-7F20-1A4C-7EA3A1259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4238" y="5818843"/>
            <a:ext cx="36885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Char char=":"/>
            </a:pPr>
            <a:r>
              <a:rPr lang="pt-BR" sz="2800" dirty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 Duração: 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 8 semestres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F885DEE-469E-CF27-0040-5B98FF6ED5A8}"/>
              </a:ext>
            </a:extLst>
          </p:cNvPr>
          <p:cNvSpPr txBox="1"/>
          <p:nvPr/>
        </p:nvSpPr>
        <p:spPr>
          <a:xfrm>
            <a:off x="3267751" y="3335319"/>
            <a:ext cx="459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www.furb.br/cienciadacomputacao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D00CA6A-469B-9AA0-E42C-AD3B26933F95}"/>
              </a:ext>
            </a:extLst>
          </p:cNvPr>
          <p:cNvSpPr txBox="1"/>
          <p:nvPr/>
        </p:nvSpPr>
        <p:spPr>
          <a:xfrm>
            <a:off x="3267751" y="6344698"/>
            <a:ext cx="468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www.furb.br/sistemasdeinformacao</a:t>
            </a:r>
          </a:p>
        </p:txBody>
      </p:sp>
    </p:spTree>
    <p:extLst>
      <p:ext uri="{BB962C8B-B14F-4D97-AF65-F5344CB8AC3E}">
        <p14:creationId xmlns:p14="http://schemas.microsoft.com/office/powerpoint/2010/main" val="2350373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Forma&#10;&#10;Descrição gerada automaticamente">
            <a:extLst>
              <a:ext uri="{FF2B5EF4-FFF2-40B4-BE49-F238E27FC236}">
                <a16:creationId xmlns:a16="http://schemas.microsoft.com/office/drawing/2014/main" id="{8C27172C-E79D-C585-756A-79756C4AA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D1E23B67-95B2-BE61-1193-34A2FBE6AC29}"/>
              </a:ext>
            </a:extLst>
          </p:cNvPr>
          <p:cNvSpPr txBox="1">
            <a:spLocks/>
          </p:cNvSpPr>
          <p:nvPr/>
        </p:nvSpPr>
        <p:spPr>
          <a:xfrm>
            <a:off x="915562" y="1526740"/>
            <a:ext cx="8640960" cy="1497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b="1" dirty="0">
                <a:solidFill>
                  <a:srgbClr val="FFC000"/>
                </a:solidFill>
              </a:rPr>
              <a:t>POR QUE ESCOLHER OS CURSOS DA FURB?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9225645-EF8B-EA73-7ADF-B40CF6993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38" y="2618935"/>
            <a:ext cx="9738180" cy="285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2788" lvl="1" indent="-357188" eaLnBrk="0" hangingPunct="0">
              <a:lnSpc>
                <a:spcPct val="90000"/>
              </a:lnSpc>
              <a:spcBef>
                <a:spcPct val="20000"/>
              </a:spcBef>
              <a:buClr>
                <a:schemeClr val="bg1">
                  <a:lumMod val="85000"/>
                </a:schemeClr>
              </a:buClr>
              <a:buSzPct val="100000"/>
              <a:buFont typeface="Wingdings" pitchFamily="2" charset="2"/>
              <a:buChar char="8"/>
            </a:pPr>
            <a:r>
              <a:rPr lang="pt-BR" sz="2800" dirty="0">
                <a:solidFill>
                  <a:schemeClr val="bg1">
                    <a:lumMod val="85000"/>
                  </a:schemeClr>
                </a:solidFill>
              </a:rPr>
              <a:t>Estrutura física</a:t>
            </a:r>
          </a:p>
          <a:p>
            <a:pPr marL="712788" lvl="1" indent="-357188" eaLnBrk="0" hangingPunct="0">
              <a:lnSpc>
                <a:spcPct val="90000"/>
              </a:lnSpc>
              <a:spcBef>
                <a:spcPct val="20000"/>
              </a:spcBef>
              <a:buClr>
                <a:schemeClr val="bg1">
                  <a:lumMod val="85000"/>
                </a:schemeClr>
              </a:buClr>
              <a:buSzPct val="100000"/>
              <a:buFont typeface="Wingdings" pitchFamily="2" charset="2"/>
              <a:buChar char="8"/>
            </a:pPr>
            <a:r>
              <a:rPr lang="pt-BR" sz="2800" dirty="0">
                <a:solidFill>
                  <a:schemeClr val="bg1">
                    <a:lumMod val="85000"/>
                  </a:schemeClr>
                </a:solidFill>
              </a:rPr>
              <a:t>Corpo docente qualificado</a:t>
            </a:r>
          </a:p>
          <a:p>
            <a:pPr marL="712788" lvl="1" indent="-357188" eaLnBrk="0" hangingPunct="0">
              <a:lnSpc>
                <a:spcPct val="90000"/>
              </a:lnSpc>
              <a:spcBef>
                <a:spcPct val="20000"/>
              </a:spcBef>
              <a:buClr>
                <a:schemeClr val="bg1">
                  <a:lumMod val="85000"/>
                </a:schemeClr>
              </a:buClr>
              <a:buSzPct val="100000"/>
              <a:buFont typeface="Wingdings" pitchFamily="2" charset="2"/>
              <a:buChar char="8"/>
            </a:pPr>
            <a:r>
              <a:rPr lang="pt-BR" sz="2800" dirty="0">
                <a:solidFill>
                  <a:schemeClr val="bg1">
                    <a:lumMod val="85000"/>
                  </a:schemeClr>
                </a:solidFill>
              </a:rPr>
              <a:t>Oportunidades de estágio</a:t>
            </a:r>
          </a:p>
          <a:p>
            <a:pPr marL="712788" lvl="1" indent="-357188" eaLnBrk="0" hangingPunct="0">
              <a:lnSpc>
                <a:spcPct val="90000"/>
              </a:lnSpc>
              <a:spcBef>
                <a:spcPct val="20000"/>
              </a:spcBef>
              <a:buClr>
                <a:schemeClr val="bg1">
                  <a:lumMod val="85000"/>
                </a:schemeClr>
              </a:buClr>
              <a:buSzPct val="100000"/>
              <a:buFont typeface="Wingdings" pitchFamily="2" charset="2"/>
              <a:buChar char="8"/>
            </a:pPr>
            <a:r>
              <a:rPr lang="pt-BR" sz="2800" dirty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Mais de 45 anos no ensino de informática</a:t>
            </a:r>
          </a:p>
          <a:p>
            <a:pPr marL="712788" lvl="1" indent="-357188" eaLnBrk="0" hangingPunct="0">
              <a:lnSpc>
                <a:spcPct val="90000"/>
              </a:lnSpc>
              <a:spcBef>
                <a:spcPct val="20000"/>
              </a:spcBef>
              <a:buClr>
                <a:schemeClr val="bg1">
                  <a:lumMod val="85000"/>
                </a:schemeClr>
              </a:buClr>
              <a:buSzPct val="100000"/>
              <a:buFont typeface="Wingdings" pitchFamily="2" charset="2"/>
              <a:buChar char="8"/>
            </a:pPr>
            <a:r>
              <a:rPr lang="pt-BR" sz="2800" dirty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Universidade de verdade!</a:t>
            </a:r>
          </a:p>
          <a:p>
            <a:pPr marL="712788" lvl="1" indent="-357188" eaLnBrk="0" hangingPunct="0">
              <a:lnSpc>
                <a:spcPct val="90000"/>
              </a:lnSpc>
              <a:spcBef>
                <a:spcPct val="20000"/>
              </a:spcBef>
              <a:buClr>
                <a:schemeClr val="bg1">
                  <a:lumMod val="85000"/>
                </a:schemeClr>
              </a:buClr>
              <a:buSzPct val="100000"/>
              <a:buFont typeface="Wingdings" pitchFamily="2" charset="2"/>
              <a:buChar char="8"/>
            </a:pPr>
            <a:r>
              <a:rPr lang="pt-BR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Oportunidades de bolsas de </a:t>
            </a:r>
            <a:r>
              <a:rPr lang="pt-BR" sz="2800" dirty="0">
                <a:solidFill>
                  <a:schemeClr val="accent4">
                    <a:lumMod val="40000"/>
                    <a:lumOff val="60000"/>
                  </a:schemeClr>
                </a:solidFill>
                <a:cs typeface="Times New Roman" pitchFamily="18" charset="0"/>
              </a:rPr>
              <a:t>estudo, pesquisa e extensão!</a:t>
            </a:r>
          </a:p>
        </p:txBody>
      </p:sp>
    </p:spTree>
    <p:extLst>
      <p:ext uri="{BB962C8B-B14F-4D97-AF65-F5344CB8AC3E}">
        <p14:creationId xmlns:p14="http://schemas.microsoft.com/office/powerpoint/2010/main" val="2248558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Forma&#10;&#10;Descrição gerada automaticamente">
            <a:extLst>
              <a:ext uri="{FF2B5EF4-FFF2-40B4-BE49-F238E27FC236}">
                <a16:creationId xmlns:a16="http://schemas.microsoft.com/office/drawing/2014/main" id="{489FF63D-88A1-B14E-AFF1-799BDD80DD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57"/>
          <a:stretch/>
        </p:blipFill>
        <p:spPr>
          <a:xfrm>
            <a:off x="-2349" y="1938997"/>
            <a:ext cx="12199037" cy="4921842"/>
          </a:xfrm>
          <a:prstGeom prst="rect">
            <a:avLst/>
          </a:prstGeom>
        </p:spPr>
      </p:pic>
      <p:pic>
        <p:nvPicPr>
          <p:cNvPr id="5" name="Imagem 4" descr="Uma imagem contendo Forma&#10;&#10;Descrição gerada automaticamente">
            <a:extLst>
              <a:ext uri="{FF2B5EF4-FFF2-40B4-BE49-F238E27FC236}">
                <a16:creationId xmlns:a16="http://schemas.microsoft.com/office/drawing/2014/main" id="{60C87AE5-E9D9-674D-9B31-C715BFD49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57"/>
          <a:stretch/>
        </p:blipFill>
        <p:spPr>
          <a:xfrm>
            <a:off x="0" y="0"/>
            <a:ext cx="12192000" cy="5455049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33A5D4-07BD-4620-9EAA-56630A505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699" y="110371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>
                <a:solidFill>
                  <a:schemeClr val="bg1">
                    <a:lumMod val="85000"/>
                  </a:schemeClr>
                </a:solidFill>
              </a:rPr>
              <a:t>LABORATÓRIO DE ENSINO-APRENDIZAGEM</a:t>
            </a:r>
          </a:p>
          <a:p>
            <a:pPr marL="355600" lvl="1" indent="0" algn="ctr" eaLnBrk="0" hangingPunct="0">
              <a:spcBef>
                <a:spcPct val="20000"/>
              </a:spcBef>
              <a:buClr>
                <a:schemeClr val="bg1">
                  <a:lumMod val="85000"/>
                </a:schemeClr>
              </a:buClr>
              <a:buSzPct val="100000"/>
              <a:buNone/>
            </a:pPr>
            <a:r>
              <a:rPr lang="pt-BR" sz="2800" dirty="0">
                <a:solidFill>
                  <a:schemeClr val="bg1">
                    <a:lumMod val="85000"/>
                  </a:schemeClr>
                </a:solidFill>
              </a:rPr>
              <a:t>8 salas</a:t>
            </a:r>
          </a:p>
        </p:txBody>
      </p:sp>
      <p:pic>
        <p:nvPicPr>
          <p:cNvPr id="4" name="Imagem 3" descr="Escritório com mesas e cadeiras&#10;&#10;Descrição gerada automaticamente">
            <a:extLst>
              <a:ext uri="{FF2B5EF4-FFF2-40B4-BE49-F238E27FC236}">
                <a16:creationId xmlns:a16="http://schemas.microsoft.com/office/drawing/2014/main" id="{CDCC0C6F-F328-4D59-90E7-8A01D50556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" t="18705" r="-197" b="-4330"/>
          <a:stretch/>
        </p:blipFill>
        <p:spPr>
          <a:xfrm>
            <a:off x="6417774" y="2402966"/>
            <a:ext cx="5499234" cy="3533597"/>
          </a:xfrm>
          <a:prstGeom prst="rect">
            <a:avLst/>
          </a:prstGeom>
        </p:spPr>
      </p:pic>
      <p:pic>
        <p:nvPicPr>
          <p:cNvPr id="7" name="Imagem 6" descr="Escritório com mesa e cadeiras&#10;&#10;Descrição gerada automaticamente">
            <a:extLst>
              <a:ext uri="{FF2B5EF4-FFF2-40B4-BE49-F238E27FC236}">
                <a16:creationId xmlns:a16="http://schemas.microsoft.com/office/drawing/2014/main" id="{8D907D8E-4E44-B50D-E85B-58B42BA2B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98" y="2402966"/>
            <a:ext cx="5985824" cy="3362350"/>
          </a:xfrm>
          <a:prstGeom prst="rect">
            <a:avLst/>
          </a:prstGeom>
        </p:spPr>
      </p:pic>
      <p:pic>
        <p:nvPicPr>
          <p:cNvPr id="10" name="Imagem 9" descr="Uma imagem contendo Forma&#10;&#10;Descrição gerada automaticamente">
            <a:extLst>
              <a:ext uri="{FF2B5EF4-FFF2-40B4-BE49-F238E27FC236}">
                <a16:creationId xmlns:a16="http://schemas.microsoft.com/office/drawing/2014/main" id="{73F321E9-7308-87D1-B48A-878D50120A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74" t="79219" r="517" b="796"/>
          <a:stretch/>
        </p:blipFill>
        <p:spPr>
          <a:xfrm>
            <a:off x="5513864" y="5919018"/>
            <a:ext cx="1329269" cy="91620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8F9837A-3864-9AFF-B193-9030580CC453}"/>
              </a:ext>
            </a:extLst>
          </p:cNvPr>
          <p:cNvSpPr txBox="1"/>
          <p:nvPr/>
        </p:nvSpPr>
        <p:spPr>
          <a:xfrm>
            <a:off x="160309" y="5824174"/>
            <a:ext cx="459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www.furb.br/cienciadacomputacao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D115AC1-A819-0725-45C6-2B151537297E}"/>
              </a:ext>
            </a:extLst>
          </p:cNvPr>
          <p:cNvSpPr txBox="1"/>
          <p:nvPr/>
        </p:nvSpPr>
        <p:spPr>
          <a:xfrm>
            <a:off x="7342843" y="5852310"/>
            <a:ext cx="468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www.furb.br/sistemasdeinformacao</a:t>
            </a:r>
          </a:p>
        </p:txBody>
      </p:sp>
    </p:spTree>
    <p:extLst>
      <p:ext uri="{BB962C8B-B14F-4D97-AF65-F5344CB8AC3E}">
        <p14:creationId xmlns:p14="http://schemas.microsoft.com/office/powerpoint/2010/main" val="1366492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Forma&#10;&#10;Descrição gerada automaticamente">
            <a:extLst>
              <a:ext uri="{FF2B5EF4-FFF2-40B4-BE49-F238E27FC236}">
                <a16:creationId xmlns:a16="http://schemas.microsoft.com/office/drawing/2014/main" id="{EF60CCF1-7D74-816C-698F-18FDDD529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35500F-8604-4733-8D30-BB25B5AB5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6719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>
                <a:solidFill>
                  <a:schemeClr val="bg1">
                    <a:lumMod val="85000"/>
                  </a:schemeClr>
                </a:solidFill>
              </a:rPr>
              <a:t>LABORATÓRIO DE COMPUTAÇÃO E INFORMÁTICA</a:t>
            </a:r>
          </a:p>
        </p:txBody>
      </p:sp>
      <p:pic>
        <p:nvPicPr>
          <p:cNvPr id="5" name="Imagem 4" descr="Cozinha com mesa e cadeiras&#10;&#10;Descrição gerada automaticamente com confiança média">
            <a:extLst>
              <a:ext uri="{FF2B5EF4-FFF2-40B4-BE49-F238E27FC236}">
                <a16:creationId xmlns:a16="http://schemas.microsoft.com/office/drawing/2014/main" id="{9C0E7471-548E-48F4-B66A-B398A24AF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699" y="2190567"/>
            <a:ext cx="5671978" cy="425643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2717F63-821B-4BAA-A5F0-AD7EBC3093FE}"/>
              </a:ext>
            </a:extLst>
          </p:cNvPr>
          <p:cNvSpPr txBox="1"/>
          <p:nvPr/>
        </p:nvSpPr>
        <p:spPr>
          <a:xfrm>
            <a:off x="555690" y="1845040"/>
            <a:ext cx="32403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pt-BR" sz="2800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endParaRPr lang="pt-BR" sz="2800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pt-BR" sz="2800" dirty="0">
                <a:solidFill>
                  <a:srgbClr val="FFC000"/>
                </a:solidFill>
              </a:rPr>
              <a:t>Horário: </a:t>
            </a:r>
          </a:p>
          <a:p>
            <a:pPr lvl="1"/>
            <a:r>
              <a:rPr lang="pt-BR" sz="2800" dirty="0">
                <a:solidFill>
                  <a:schemeClr val="bg1">
                    <a:lumMod val="85000"/>
                  </a:schemeClr>
                </a:solidFill>
              </a:rPr>
              <a:t>De 2ª a 6ª </a:t>
            </a:r>
          </a:p>
          <a:p>
            <a:pPr lvl="1"/>
            <a:endParaRPr lang="pt-BR" sz="2800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pt-BR" sz="2800" dirty="0">
                <a:solidFill>
                  <a:schemeClr val="bg1">
                    <a:lumMod val="85000"/>
                  </a:schemeClr>
                </a:solidFill>
              </a:rPr>
              <a:t>07h às 12h </a:t>
            </a:r>
          </a:p>
          <a:p>
            <a:pPr lvl="1"/>
            <a:r>
              <a:rPr lang="pt-BR" sz="2800" dirty="0">
                <a:solidFill>
                  <a:schemeClr val="bg1">
                    <a:lumMod val="85000"/>
                  </a:schemeClr>
                </a:solidFill>
              </a:rPr>
              <a:t>14h30 às 22h</a:t>
            </a:r>
          </a:p>
          <a:p>
            <a:pPr lvl="1"/>
            <a:endParaRPr lang="pt-BR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066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1;White;-2;-2;-1"/>
  <p:tag name="FONT" val="TextBox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extBox"/>
  <p:tag name="SHAPECLASSPROTECTIONTYP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1;White;-2;-2;-1"/>
  <p:tag name="FONT" val="TextBox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extBox"/>
  <p:tag name="SHAPECLASSPROTECTIONTYP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1;White;-2;-2;-1"/>
  <p:tag name="FONT" val="TextBox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extBox"/>
  <p:tag name="SHAPECLASSPROTECTIONTYPE" val="0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47e2129-a805-436e-9703-ad4c35c07f7f">
      <Terms xmlns="http://schemas.microsoft.com/office/infopath/2007/PartnerControls"/>
    </lcf76f155ced4ddcb4097134ff3c332f>
    <TaxCatchAll xmlns="186c714f-7741-4321-8017-a1b23834a9d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DD4B989A2C621448FB1E0E2D1636856" ma:contentTypeVersion="18" ma:contentTypeDescription="Crie um novo documento." ma:contentTypeScope="" ma:versionID="d6e02a134abfb1d0db9b2b06e4dbf867">
  <xsd:schema xmlns:xsd="http://www.w3.org/2001/XMLSchema" xmlns:xs="http://www.w3.org/2001/XMLSchema" xmlns:p="http://schemas.microsoft.com/office/2006/metadata/properties" xmlns:ns2="d47e2129-a805-436e-9703-ad4c35c07f7f" xmlns:ns3="186c714f-7741-4321-8017-a1b23834a9d8" targetNamespace="http://schemas.microsoft.com/office/2006/metadata/properties" ma:root="true" ma:fieldsID="18cd013d2ef29c65d14973f91dcf4f47" ns2:_="" ns3:_="">
    <xsd:import namespace="d47e2129-a805-436e-9703-ad4c35c07f7f"/>
    <xsd:import namespace="186c714f-7741-4321-8017-a1b23834a9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7e2129-a805-436e-9703-ad4c35c07f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Marcações de imagem" ma:readOnly="false" ma:fieldId="{5cf76f15-5ced-4ddc-b409-7134ff3c332f}" ma:taxonomyMulti="true" ma:sspId="3db2c251-0d46-456d-9ac1-3533a84f303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6c714f-7741-4321-8017-a1b23834a9d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e9a636d1-7590-4495-b5a7-7badaa60abaa}" ma:internalName="TaxCatchAll" ma:showField="CatchAllData" ma:web="186c714f-7741-4321-8017-a1b23834a9d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17CEFB-D1EB-4196-9630-F09E77A125CB}">
  <ds:schemaRefs>
    <ds:schemaRef ds:uri="http://schemas.microsoft.com/office/2006/metadata/properties"/>
    <ds:schemaRef ds:uri="http://schemas.microsoft.com/office/infopath/2007/PartnerControls"/>
    <ds:schemaRef ds:uri="d47e2129-a805-436e-9703-ad4c35c07f7f"/>
    <ds:schemaRef ds:uri="186c714f-7741-4321-8017-a1b23834a9d8"/>
  </ds:schemaRefs>
</ds:datastoreItem>
</file>

<file path=customXml/itemProps2.xml><?xml version="1.0" encoding="utf-8"?>
<ds:datastoreItem xmlns:ds="http://schemas.openxmlformats.org/officeDocument/2006/customXml" ds:itemID="{39D5E30F-ED1B-48BC-8414-F6526E7E52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7e2129-a805-436e-9703-ad4c35c07f7f"/>
    <ds:schemaRef ds:uri="186c714f-7741-4321-8017-a1b23834a9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759E59-4259-4560-BE70-29E7FC88CE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351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ROBOLAB</vt:lpstr>
      <vt:lpstr>LABORATÓRIO DE ELETRÔNICA</vt:lpstr>
      <vt:lpstr>LABORATÓRIO DE REDES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Juliane Grahl</dc:creator>
  <cp:lastModifiedBy>Aurélio Faustino Hoppe</cp:lastModifiedBy>
  <cp:revision>8</cp:revision>
  <dcterms:created xsi:type="dcterms:W3CDTF">2023-02-27T19:19:31Z</dcterms:created>
  <dcterms:modified xsi:type="dcterms:W3CDTF">2023-09-27T04:30:45Z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0x0101008DD4B989A2C621448FB1E0E2D1636856</vt:lpwstr>
  </property>
  <property fmtid="{D5CDD505-2E9C-101B-9397-08002B2CF9AE}" pid="3" name="MSIP_Label_8c28577e-0e52-49e2-b52e-02bb75ccb8f1_Enabled">
    <vt:lpwstr>true</vt:lpwstr>
  </property>
  <property fmtid="{D5CDD505-2E9C-101B-9397-08002B2CF9AE}" pid="4" name="MSIP_Label_8c28577e-0e52-49e2-b52e-02bb75ccb8f1_SetDate">
    <vt:lpwstr>2023-07-26T19:47:06Z</vt:lpwstr>
  </property>
  <property fmtid="{D5CDD505-2E9C-101B-9397-08002B2CF9AE}" pid="5" name="MSIP_Label_8c28577e-0e52-49e2-b52e-02bb75ccb8f1_Method">
    <vt:lpwstr>Standard</vt:lpwstr>
  </property>
  <property fmtid="{D5CDD505-2E9C-101B-9397-08002B2CF9AE}" pid="6" name="MSIP_Label_8c28577e-0e52-49e2-b52e-02bb75ccb8f1_Name">
    <vt:lpwstr>defa4170-0d19-0005-0004-bc88714345d2</vt:lpwstr>
  </property>
  <property fmtid="{D5CDD505-2E9C-101B-9397-08002B2CF9AE}" pid="7" name="MSIP_Label_8c28577e-0e52-49e2-b52e-02bb75ccb8f1_SiteId">
    <vt:lpwstr>0c2d222a-ecda-4b70-960a-acef6ced3052</vt:lpwstr>
  </property>
  <property fmtid="{D5CDD505-2E9C-101B-9397-08002B2CF9AE}" pid="8" name="MSIP_Label_8c28577e-0e52-49e2-b52e-02bb75ccb8f1_ActionId">
    <vt:lpwstr>ed770c32-7516-4884-a088-ed0b00f6d0fa</vt:lpwstr>
  </property>
  <property fmtid="{D5CDD505-2E9C-101B-9397-08002B2CF9AE}" pid="9" name="MSIP_Label_8c28577e-0e52-49e2-b52e-02bb75ccb8f1_ContentBits">
    <vt:lpwstr>0</vt:lpwstr>
  </property>
  <property fmtid="{D5CDD505-2E9C-101B-9397-08002B2CF9AE}" pid="10" name="MediaServiceImageTags">
    <vt:lpwstr/>
  </property>
</Properties>
</file>