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91" r:id="rId2"/>
    <p:sldId id="258" r:id="rId3"/>
    <p:sldId id="259" r:id="rId4"/>
    <p:sldId id="278" r:id="rId5"/>
    <p:sldId id="260" r:id="rId6"/>
    <p:sldId id="294" r:id="rId7"/>
    <p:sldId id="269" r:id="rId8"/>
    <p:sldId id="303" r:id="rId9"/>
    <p:sldId id="262" r:id="rId10"/>
    <p:sldId id="302" r:id="rId11"/>
    <p:sldId id="301" r:id="rId12"/>
    <p:sldId id="264" r:id="rId13"/>
    <p:sldId id="263" r:id="rId14"/>
    <p:sldId id="304" r:id="rId15"/>
    <p:sldId id="305" r:id="rId16"/>
    <p:sldId id="306" r:id="rId17"/>
    <p:sldId id="307" r:id="rId18"/>
    <p:sldId id="265" r:id="rId19"/>
    <p:sldId id="308" r:id="rId20"/>
    <p:sldId id="309" r:id="rId21"/>
    <p:sldId id="310" r:id="rId22"/>
    <p:sldId id="312" r:id="rId23"/>
    <p:sldId id="281" r:id="rId24"/>
    <p:sldId id="298" r:id="rId25"/>
    <p:sldId id="299" r:id="rId26"/>
    <p:sldId id="267" r:id="rId27"/>
    <p:sldId id="268" r:id="rId28"/>
    <p:sldId id="284" r:id="rId29"/>
    <p:sldId id="314" r:id="rId30"/>
    <p:sldId id="313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C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7" autoAdjust="0"/>
    <p:restoredTop sz="54360" autoAdjust="0"/>
  </p:normalViewPr>
  <p:slideViewPr>
    <p:cSldViewPr>
      <p:cViewPr varScale="1">
        <p:scale>
          <a:sx n="58" d="100"/>
          <a:sy n="58" d="100"/>
        </p:scale>
        <p:origin x="26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2667A47-DDC0-4A93-B9F8-6D10461151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D497CB-D672-454F-A65B-E7EA383CB8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D0B7-88AD-452B-AAB5-612AB4B60B0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CB37FD-8AA2-40C3-B277-C50D94648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64A9B2-EE40-4DF1-962D-B89B66B058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D9C-780B-4C34-B008-FC06F54D3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236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AA7BF-805B-459C-976A-C3927E888AC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5F57F-777B-4F7C-B045-A4D31E3B5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10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5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31800" algn="just">
              <a:spcBef>
                <a:spcPts val="600"/>
              </a:spcBef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66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93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822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1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2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45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8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18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441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56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800" b="0" i="0" dirty="0">
              <a:solidFill>
                <a:srgbClr val="40404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254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594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19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67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34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8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05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41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93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0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33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7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8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431800" algn="l">
              <a:spcBef>
                <a:spcPts val="600"/>
              </a:spcBef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F57F-777B-4F7C-B045-A4D31E3B52C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6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EE17-CF9E-4098-8F7F-97A603501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E2B67A-4264-436D-9CE3-9FA37A482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8FB21-2A2D-4DFC-AA8D-69CAABE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6EE3A-CC90-4B2D-877E-62BC9034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6E17C-9BCA-44F6-8F20-AC291D7D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F5D6D9-064D-480F-AE44-1D22C9D85F9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49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45A59-73B2-4795-AF69-D6ED316D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7BBDB1-776E-4E12-B823-994FFC6D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06177-DB98-40C1-AEA9-B791A88A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5D0D3-3323-417A-8CE6-310F051F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68645D-C1DE-42EF-A4D8-41DCA5FE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73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D9D3A-40FB-441C-A574-91D98E954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32888E-245B-4D9C-B2AD-9C377617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FAD23-0FDF-4D0E-8325-ABFD0269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1830F-2D9B-444A-BCB8-29629880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860C5-B9DF-48F4-8CC8-1783FEF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1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DB7E-94E0-4F6C-B557-289EFB99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7A654-951F-4CC8-B681-2B1C875D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EE257-6C25-4615-9F0D-E4F074B8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891C5-1519-4FA4-9536-C2BC1184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057C7-BD43-4129-AF1E-51FCC78E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F5D6D9-064D-480F-AE44-1D22C9D85F9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08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32FBE-78AE-45B7-B4CA-0F44050E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A21E6E-5FA3-4D7F-BF86-EF0766302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71644-A4A0-4185-BDA4-04DEF934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BAE68-7ED9-4911-A09B-B0C83688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03532-2F10-43F2-B67C-A0F19CD9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A142-61B5-4E3D-90E3-37CCCA5B82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17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75590-447B-47A1-8D95-C8B1915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F7998-F94A-48FA-AFE7-AD5913F71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351E3A-5C73-46D5-A8F7-C6B9ED192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3236A9-0DF2-4F39-BC9A-BC91D978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23A3A-9A57-4CCF-97F9-4F358F95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4D9EA-C7B0-4E45-B419-A77E90BA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EF70-771F-4125-BD92-2CF85D34D2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1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C41BD-71B6-4F35-8524-0CD0AF68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AF4CBF-469A-4639-8F4D-EDA80F27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E1812-B9F9-4CB0-BE0B-B5DC7C54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31C76-DD4E-4B12-B1DF-1A5E52BC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16BFC9-630D-4B2A-BEF4-A34005784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B1C270-9877-4CC0-83AC-317D055E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A22D18-1DBD-41D2-A3C2-E4EF6289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FDBA9F-8F1F-4252-AC50-FA8B3493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5F65-09CC-47BE-B43C-09A283D2E9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7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2E84D-6377-47B0-9131-44EC230D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CF568B-1372-4112-BEDB-B430E6A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9E8BD4-59C7-4F2B-A61F-3A4BDA20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4A80B1-E546-4DC3-B378-82B6573C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48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E7934F-4250-4053-B1CB-7424B003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05AFC9-84C7-430F-84BB-22C911D6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CAAB05-C909-4243-B7EC-383F71DD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90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111A6-101D-498F-827A-9DF73B36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E919E-1316-4265-8473-AC5F6140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E1603E-F848-42D6-B869-63DF94A19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98E01-6C04-4262-A814-597AB10E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90D712-7062-42BA-875D-FD708280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FB6774-B9C8-4B3A-898C-95C2E1B7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3198-B843-4265-ABF0-65946D3BF3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D55D-F8FF-43F7-960D-D18B202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D53C4B-7BDD-4290-BD52-72D277606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C97AB-89CB-4B89-9266-9969EC64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EEF47-FB8D-4858-A515-E0792722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EBA011-D043-424A-8089-D7370A4F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6F8B5F-AB91-4474-ABBC-6A43E16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FC-8726-479C-A2CE-57C987F549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30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19F194-EDDA-48DB-B807-F674E736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CCF87-A2FE-4B3B-A97E-0D7A3A3C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C83C3-6C3D-4A78-A162-BEC4CF11D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F9529-E938-4965-9B9F-F668B861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AC029-88FB-4F01-BCBB-AEE6A54B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707938"/>
            <a:ext cx="8352928" cy="1470025"/>
          </a:xfrm>
        </p:spPr>
        <p:txBody>
          <a:bodyPr/>
          <a:lstStyle/>
          <a:p>
            <a:r>
              <a:rPr lang="pt-BR" sz="3200" b="1" cap="all" dirty="0">
                <a:solidFill>
                  <a:srgbClr val="FFC8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  <a:cs typeface="Arial" panose="020B0604020202020204" pitchFamily="34" charset="0"/>
              </a:rPr>
              <a:t>MOVEREMUS: AMBIENTE VIRTUAL DE AUXÍLIO A REABILITAÇÃO DE CRIANÇAS COM PARALISIA CEREBRAL</a:t>
            </a:r>
            <a:endParaRPr lang="pt-BR" sz="3200" dirty="0">
              <a:solidFill>
                <a:srgbClr val="FFC857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49627" y="3808996"/>
            <a:ext cx="5844746" cy="15824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Aluna: Rafaela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Ruchinski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rafaelaruchi@gmail.com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Aurélio Faustino Hoppe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aureliof@furb.br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9AAB32-5598-47FF-A0B7-5F41FE4C5485}"/>
              </a:ext>
            </a:extLst>
          </p:cNvPr>
          <p:cNvSpPr txBox="1"/>
          <p:nvPr/>
        </p:nvSpPr>
        <p:spPr>
          <a:xfrm>
            <a:off x="415486" y="215131"/>
            <a:ext cx="6604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de Sistemas e Computação – FURB</a:t>
            </a:r>
          </a:p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de Ciência da Computação</a:t>
            </a:r>
          </a:p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Conclusão de Curso – 2021/2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DE6459-EAFC-4CED-A43C-87E1EA0DF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702843"/>
            <a:ext cx="1582838" cy="940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672" y="105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Trabalhos correlatos (2/3)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75" y="1320760"/>
            <a:ext cx="8068744" cy="1028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Arial (Corpo)"/>
              </a:rPr>
              <a:t>Título:</a:t>
            </a:r>
            <a:r>
              <a:rPr lang="pt-BR" sz="2200" dirty="0">
                <a:latin typeface="Arial (Corpo)"/>
              </a:rPr>
              <a:t> Sistema interativo de baixo custo para </a:t>
            </a:r>
            <a:r>
              <a:rPr lang="pt-BR" sz="2200" dirty="0" err="1">
                <a:latin typeface="Arial (Corpo)"/>
              </a:rPr>
              <a:t>auto-reabilitação</a:t>
            </a:r>
            <a:r>
              <a:rPr lang="pt-BR" sz="2200" dirty="0">
                <a:latin typeface="Arial (Corpo)"/>
              </a:rPr>
              <a:t> motora após acidente vascular cerebral.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C44573-E380-4F06-B3C8-0D0ED140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0338" y="6429840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10</a:t>
            </a:fld>
            <a:endParaRPr lang="pt-BR" dirty="0"/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CAB87FD3-3ABF-4EDE-B13D-DFA13DB12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065439"/>
              </p:ext>
            </p:extLst>
          </p:nvPr>
        </p:nvGraphicFramePr>
        <p:xfrm>
          <a:off x="4365319" y="2266528"/>
          <a:ext cx="460311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51050275"/>
                    </a:ext>
                  </a:extLst>
                </a:gridCol>
                <a:gridCol w="2082839">
                  <a:extLst>
                    <a:ext uri="{9D8B030D-6E8A-4147-A177-3AD203B41FA5}">
                      <a16:colId xmlns:a16="http://schemas.microsoft.com/office/drawing/2014/main" val="1868930353"/>
                    </a:ext>
                  </a:extLst>
                </a:gridCol>
              </a:tblGrid>
              <a:tr h="1370083">
                <a:tc>
                  <a:txBody>
                    <a:bodyPr/>
                    <a:lstStyle/>
                    <a:p>
                      <a:pPr algn="r"/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pPr algn="r"/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Trabalhos</a:t>
                      </a:r>
                    </a:p>
                    <a:p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Características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David, </a:t>
                      </a:r>
                      <a:r>
                        <a:rPr lang="pt-BR" sz="1800" b="1" dirty="0" err="1">
                          <a:solidFill>
                            <a:schemeClr val="bg1"/>
                          </a:solidFill>
                          <a:latin typeface="Arial (Corpo)"/>
                        </a:rPr>
                        <a:t>Bouyer</a:t>
                      </a:r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 e </a:t>
                      </a:r>
                    </a:p>
                    <a:p>
                      <a:pPr algn="ctr"/>
                      <a:r>
                        <a:rPr lang="pt-BR" sz="1800" b="1" dirty="0" err="1">
                          <a:solidFill>
                            <a:schemeClr val="bg1"/>
                          </a:solidFill>
                          <a:latin typeface="Arial (Corpo)"/>
                        </a:rPr>
                        <a:t>Otmane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 (2017)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32995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Patologias de identificação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Acidente Vascular </a:t>
                      </a:r>
                    </a:p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Cerebral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117804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Público-alvo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Adultos e Idosos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82997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Membros de avaliação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Superiores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146993"/>
                  </a:ext>
                </a:extLst>
              </a:tr>
              <a:tr h="59941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Número de pacientes avaliados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8 pacientes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880403"/>
                  </a:ext>
                </a:extLst>
              </a:tr>
              <a:tr h="505156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Dispositivo de processamento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Computador e </a:t>
                      </a:r>
                      <a:r>
                        <a:rPr lang="pt-BR" sz="1800" dirty="0" err="1">
                          <a:latin typeface="Arial (Corpo)"/>
                        </a:rPr>
                        <a:t>Leap</a:t>
                      </a:r>
                      <a:r>
                        <a:rPr lang="pt-BR" sz="1800" dirty="0">
                          <a:latin typeface="Arial (Corpo)"/>
                        </a:rPr>
                        <a:t> Motion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3912"/>
                  </a:ext>
                </a:extLst>
              </a:tr>
            </a:tbl>
          </a:graphicData>
        </a:graphic>
      </p:graphicFrame>
      <p:pic>
        <p:nvPicPr>
          <p:cNvPr id="10" name="Imagem 9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929C64BD-7416-4850-A15D-8209E4BC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57066"/>
            <a:ext cx="3524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6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672" y="105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Trabalhos correlatos (3/3)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7628" y="1309276"/>
            <a:ext cx="8068744" cy="102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>
                <a:latin typeface="Arial (Corpo)"/>
              </a:rPr>
              <a:t>Título:</a:t>
            </a:r>
            <a:r>
              <a:rPr lang="pt-BR" sz="2200" dirty="0">
                <a:latin typeface="Arial (Corpo)"/>
              </a:rPr>
              <a:t> Terapia baseada em realidade virtual usando o </a:t>
            </a:r>
            <a:r>
              <a:rPr lang="pt-BR" sz="2200" dirty="0" err="1">
                <a:latin typeface="Arial (Corpo)"/>
              </a:rPr>
              <a:t>Leap</a:t>
            </a:r>
            <a:r>
              <a:rPr lang="pt-BR" sz="2200" dirty="0">
                <a:latin typeface="Arial (Corpo)"/>
              </a:rPr>
              <a:t> Motion </a:t>
            </a:r>
            <a:r>
              <a:rPr lang="pt-BR" sz="2200" dirty="0" err="1">
                <a:latin typeface="Arial (Corpo)"/>
              </a:rPr>
              <a:t>Controller</a:t>
            </a:r>
            <a:r>
              <a:rPr lang="pt-BR" sz="2200" dirty="0">
                <a:latin typeface="Arial (Corpo)"/>
              </a:rPr>
              <a:t> para reabilitação do membro superior após acidente vascular cerebral.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C44573-E380-4F06-B3C8-0D0ED140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0338" y="6429840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11</a:t>
            </a:fld>
            <a:endParaRPr lang="pt-BR" dirty="0"/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CAB87FD3-3ABF-4EDE-B13D-DFA13DB12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229358"/>
              </p:ext>
            </p:extLst>
          </p:nvPr>
        </p:nvGraphicFramePr>
        <p:xfrm>
          <a:off x="4283968" y="2266528"/>
          <a:ext cx="460311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51050275"/>
                    </a:ext>
                  </a:extLst>
                </a:gridCol>
                <a:gridCol w="2082839">
                  <a:extLst>
                    <a:ext uri="{9D8B030D-6E8A-4147-A177-3AD203B41FA5}">
                      <a16:colId xmlns:a16="http://schemas.microsoft.com/office/drawing/2014/main" val="1868930353"/>
                    </a:ext>
                  </a:extLst>
                </a:gridCol>
              </a:tblGrid>
              <a:tr h="1370083">
                <a:tc>
                  <a:txBody>
                    <a:bodyPr/>
                    <a:lstStyle/>
                    <a:p>
                      <a:pPr algn="r"/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pPr algn="r"/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Trabalhos</a:t>
                      </a:r>
                    </a:p>
                    <a:p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Características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Soares </a:t>
                      </a:r>
                      <a:r>
                        <a:rPr lang="pt-BR" sz="1800" b="1" i="1" dirty="0">
                          <a:solidFill>
                            <a:schemeClr val="bg1"/>
                          </a:solidFill>
                          <a:latin typeface="Arial (Corpo)"/>
                        </a:rPr>
                        <a:t>et al. </a:t>
                      </a:r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(2017)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32995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Patologias de identificação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Acidente Vascular </a:t>
                      </a:r>
                    </a:p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Cerebral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117804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Público-alvo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Adultos e Idosos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82997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Membros de avaliação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Superiores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146993"/>
                  </a:ext>
                </a:extLst>
              </a:tr>
              <a:tr h="59941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Número de pacientes avaliados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3 pacientes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880403"/>
                  </a:ext>
                </a:extLst>
              </a:tr>
              <a:tr h="505156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Dispositivo de processamento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Computador e </a:t>
                      </a:r>
                      <a:r>
                        <a:rPr lang="pt-BR" sz="1800" dirty="0" err="1">
                          <a:latin typeface="Arial (Corpo)"/>
                        </a:rPr>
                        <a:t>Leap</a:t>
                      </a:r>
                      <a:r>
                        <a:rPr lang="pt-BR" sz="1800" dirty="0">
                          <a:latin typeface="Arial (Corpo)"/>
                        </a:rPr>
                        <a:t> Motion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3912"/>
                  </a:ext>
                </a:extLst>
              </a:tr>
            </a:tbl>
          </a:graphicData>
        </a:graphic>
      </p:graphicFrame>
      <p:pic>
        <p:nvPicPr>
          <p:cNvPr id="12" name="Imagem 11" descr="Imagem digital fictícia de personagem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CA4EAE69-0A3B-41E0-9C62-A21A016EB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>
            <a:off x="395536" y="3140967"/>
            <a:ext cx="3602735" cy="2189187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795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C5B908-5FD4-4F73-87E7-93377EE8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3027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2A3305A-2B74-4DD0-8108-8907FEE9D5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" y="418581"/>
            <a:ext cx="8742923" cy="58152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8064" y="4581128"/>
            <a:ext cx="4142284" cy="72008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Fluxo do protótipo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Diagrama de Casos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784547-2EC8-4385-98F3-50FF000B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8447328-B032-48F5-BC10-0A487265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60" y="1690689"/>
            <a:ext cx="8178080" cy="48963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39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Requisitos Funcionais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784547-2EC8-4385-98F3-50FF000B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F12C1CD-CEF2-403A-BD62-3657D6FEA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38209"/>
              </p:ext>
            </p:extLst>
          </p:nvPr>
        </p:nvGraphicFramePr>
        <p:xfrm>
          <a:off x="662321" y="1310073"/>
          <a:ext cx="7886700" cy="249490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404954591"/>
                    </a:ext>
                  </a:extLst>
                </a:gridCol>
              </a:tblGrid>
              <a:tr h="300344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Módulo do Profissional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73941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RF01:</a:t>
                      </a:r>
                      <a:r>
                        <a:rPr lang="pt-BR" sz="1800" b="0" dirty="0">
                          <a:effectLst/>
                        </a:rPr>
                        <a:t> Manter um cadastro básico sobre o usuário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665360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RF02:</a:t>
                      </a:r>
                      <a:r>
                        <a:rPr lang="pt-BR" sz="1800" b="0" dirty="0">
                          <a:effectLst/>
                        </a:rPr>
                        <a:t> Permitir que o profissional selecione o tipo do jogo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13150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RF03:</a:t>
                      </a:r>
                      <a:r>
                        <a:rPr lang="pt-BR" sz="1800" b="0" dirty="0">
                          <a:effectLst/>
                        </a:rPr>
                        <a:t> Permitir que o profissional selecione o jogo e o nível de dificuldade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487815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RF04:</a:t>
                      </a:r>
                      <a:r>
                        <a:rPr lang="pt-BR" sz="1800" b="0" dirty="0">
                          <a:effectLst/>
                        </a:rPr>
                        <a:t> Permitir visualizar tela final do jogo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520792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RF05:</a:t>
                      </a:r>
                      <a:r>
                        <a:rPr lang="pt-BR" sz="1800" b="0" dirty="0">
                          <a:effectLst/>
                        </a:rPr>
                        <a:t> Permitir jogar novamente o mesmo jogo após o término do jogo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584544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RF06:</a:t>
                      </a:r>
                      <a:r>
                        <a:rPr lang="pt-BR" sz="1800" b="0" dirty="0">
                          <a:effectLst/>
                        </a:rPr>
                        <a:t> Permitir voltar para a tela de seleção dos níveis após o término do jogo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004444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RF07:</a:t>
                      </a:r>
                      <a:r>
                        <a:rPr lang="pt-BR" sz="1800" b="0" dirty="0">
                          <a:effectLst/>
                        </a:rPr>
                        <a:t> Permitir voltar para a tela inicial após o término do jogo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697614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RF08:</a:t>
                      </a:r>
                      <a:r>
                        <a:rPr lang="pt-BR" sz="1800" b="0" dirty="0">
                          <a:effectLst/>
                        </a:rPr>
                        <a:t> Disponibilizar um histórico do desempenho do usuário  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1274733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9A77BE5-C014-4733-B431-0E9C0AED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52236"/>
              </p:ext>
            </p:extLst>
          </p:nvPr>
        </p:nvGraphicFramePr>
        <p:xfrm>
          <a:off x="662321" y="3996296"/>
          <a:ext cx="7886700" cy="249657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34519252"/>
                    </a:ext>
                  </a:extLst>
                </a:gridCol>
              </a:tblGrid>
              <a:tr h="302017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Módulo do Usuário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24308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RF09:</a:t>
                      </a:r>
                      <a:r>
                        <a:rPr lang="pt-BR" sz="1800" b="0" dirty="0">
                          <a:effectLst/>
                        </a:rPr>
                        <a:t> Capturar os movimentos da mão e dos dedos através do sensor </a:t>
                      </a:r>
                      <a:r>
                        <a:rPr lang="pt-BR" sz="1800" b="0" dirty="0" err="1">
                          <a:effectLst/>
                        </a:rPr>
                        <a:t>Leap</a:t>
                      </a:r>
                      <a:r>
                        <a:rPr lang="pt-BR" sz="1800" b="0" dirty="0">
                          <a:effectLst/>
                        </a:rPr>
                        <a:t> Motion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430464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RF10:</a:t>
                      </a:r>
                      <a:r>
                        <a:rPr lang="pt-BR" sz="1800" b="0" dirty="0">
                          <a:effectLst/>
                        </a:rPr>
                        <a:t> Identificar se a associação das figuras foi realizada de forma correta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506989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RF11:</a:t>
                      </a:r>
                      <a:r>
                        <a:rPr lang="pt-BR" sz="1800" b="0" dirty="0">
                          <a:effectLst/>
                        </a:rPr>
                        <a:t> Limitar a quantidade de erros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423465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RF12:</a:t>
                      </a:r>
                      <a:r>
                        <a:rPr lang="pt-BR" sz="1800" b="0" dirty="0">
                          <a:effectLst/>
                        </a:rPr>
                        <a:t> Manter quantidade de associações erradas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434996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RF13:</a:t>
                      </a:r>
                      <a:r>
                        <a:rPr lang="pt-BR" sz="1800" b="0" dirty="0">
                          <a:effectLst/>
                        </a:rPr>
                        <a:t> Obter o retorno do tempo de duração para conclusão do jogo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618497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RF14:</a:t>
                      </a:r>
                      <a:r>
                        <a:rPr lang="pt-BR" sz="1800" b="0" dirty="0">
                          <a:effectLst/>
                        </a:rPr>
                        <a:t> Obter o retorno da quantidade de erros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564038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RF15:</a:t>
                      </a:r>
                      <a:r>
                        <a:rPr lang="pt-BR" sz="1800" b="0" dirty="0">
                          <a:effectLst/>
                        </a:rPr>
                        <a:t> Manter o nível de dificuldade do jogo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360833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RF16:</a:t>
                      </a:r>
                      <a:r>
                        <a:rPr lang="pt-BR" sz="1800" b="0" dirty="0">
                          <a:effectLst/>
                        </a:rPr>
                        <a:t> Disponibilizar notificação final de sucesso ou de falha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39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61404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Requisitos Não Funcionais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784547-2EC8-4385-98F3-50FF000B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15</a:t>
            </a:fld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287D2F-52D4-4623-8507-E4E84325B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92873"/>
              </p:ext>
            </p:extLst>
          </p:nvPr>
        </p:nvGraphicFramePr>
        <p:xfrm>
          <a:off x="829001" y="2067560"/>
          <a:ext cx="7485995" cy="1371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485995">
                  <a:extLst>
                    <a:ext uri="{9D8B030D-6E8A-4147-A177-3AD203B41FA5}">
                      <a16:colId xmlns:a16="http://schemas.microsoft.com/office/drawing/2014/main" val="785256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RNF01:</a:t>
                      </a:r>
                      <a:r>
                        <a:rPr lang="pt-BR" sz="1800" b="0" dirty="0">
                          <a:effectLst/>
                        </a:rPr>
                        <a:t> Utilizar a linguagem C# para desenvolvimento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RNF02:</a:t>
                      </a:r>
                      <a:r>
                        <a:rPr lang="pt-BR" sz="1800" b="0" dirty="0">
                          <a:effectLst/>
                        </a:rPr>
                        <a:t> Utilizar banco de dados SQL Server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21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RNF03:</a:t>
                      </a:r>
                      <a:r>
                        <a:rPr lang="pt-BR" sz="1800" b="0" dirty="0">
                          <a:effectLst/>
                        </a:rPr>
                        <a:t> Utilizar </a:t>
                      </a:r>
                      <a:r>
                        <a:rPr lang="pt-BR" sz="1800" b="0" dirty="0" err="1">
                          <a:effectLst/>
                        </a:rPr>
                        <a:t>engine</a:t>
                      </a:r>
                      <a:r>
                        <a:rPr lang="pt-BR" sz="1800" b="0" dirty="0">
                          <a:effectLst/>
                        </a:rPr>
                        <a:t> Unity para criação gráfica da aplicação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49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RNF04:</a:t>
                      </a:r>
                      <a:r>
                        <a:rPr lang="pt-BR" sz="1800" b="0" dirty="0">
                          <a:effectLst/>
                        </a:rPr>
                        <a:t> Utilizar o ambiente de desenvolvimento Visual Studio para o desenvolvimento das funcionalidades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88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Diagrama de Entidade e Relacionamento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784547-2EC8-4385-98F3-50FF000B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99DF64B6-B83D-49DD-9140-9531D68C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968863"/>
            <a:ext cx="4752528" cy="44427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91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7FAD1C7-10FC-4959-8CED-256AA21E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548680"/>
            <a:ext cx="8935105" cy="5785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51" y="2492896"/>
            <a:ext cx="3649486" cy="1152128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Diagrama de Sequência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784547-2EC8-4385-98F3-50FF000B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20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534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Implementação (1/4)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b="1" dirty="0">
                <a:latin typeface="Arial (Corpo)"/>
              </a:rPr>
              <a:t>Telas de acesso do profissional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CE2E40-3325-44EF-B6BE-6836DB8B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336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ABF8498-CA2B-4EDC-86D3-4E26F109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4" y="2056284"/>
            <a:ext cx="8005117" cy="4101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12567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Implementação (2/4)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35977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b="1" dirty="0">
                <a:latin typeface="Arial (Corpo)"/>
              </a:rPr>
              <a:t>Relatório de Desempenho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C26D45-0704-4120-8579-11771952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473035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D21DC4EA-120B-4192-85E7-EC5D12C90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9"/>
          <a:stretch/>
        </p:blipFill>
        <p:spPr bwMode="auto">
          <a:xfrm>
            <a:off x="1700239" y="2026207"/>
            <a:ext cx="5705253" cy="4504394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475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41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346658"/>
            <a:ext cx="7736695" cy="5184576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>
                <a:latin typeface="Arial (Corpo)"/>
              </a:rPr>
              <a:t>Introdução</a:t>
            </a:r>
          </a:p>
          <a:p>
            <a:r>
              <a:rPr lang="pt-BR" sz="3200" dirty="0">
                <a:latin typeface="Arial (Corpo)"/>
              </a:rPr>
              <a:t>Trabalhos correlatos</a:t>
            </a:r>
          </a:p>
          <a:p>
            <a:r>
              <a:rPr lang="pt-BR" sz="3200" dirty="0">
                <a:latin typeface="Arial (Corpo)"/>
              </a:rPr>
              <a:t>Trabalho proposto</a:t>
            </a:r>
          </a:p>
          <a:p>
            <a:r>
              <a:rPr lang="pt-BR" sz="3200" dirty="0">
                <a:latin typeface="Arial (Corpo)"/>
              </a:rPr>
              <a:t>Fundamentação Teórica</a:t>
            </a:r>
          </a:p>
          <a:p>
            <a:r>
              <a:rPr lang="pt-BR" sz="3200" dirty="0">
                <a:latin typeface="Arial (Corpo)"/>
              </a:rPr>
              <a:t>Fluxo do protótipo</a:t>
            </a:r>
          </a:p>
          <a:p>
            <a:r>
              <a:rPr lang="pt-BR" sz="3200" dirty="0">
                <a:latin typeface="Arial (Corpo)"/>
              </a:rPr>
              <a:t>Diagrama de Casos de Uso</a:t>
            </a:r>
          </a:p>
          <a:p>
            <a:r>
              <a:rPr lang="pt-BR" sz="3200" dirty="0">
                <a:latin typeface="Arial (Corpo)"/>
              </a:rPr>
              <a:t>Requisitos Funcionais</a:t>
            </a:r>
          </a:p>
          <a:p>
            <a:r>
              <a:rPr lang="pt-BR" sz="3200" dirty="0">
                <a:latin typeface="Arial (Corpo)"/>
              </a:rPr>
              <a:t>Requisitos Não Funcionais</a:t>
            </a:r>
          </a:p>
          <a:p>
            <a:r>
              <a:rPr lang="pt-BR" sz="3200" dirty="0">
                <a:latin typeface="Arial (Corpo)"/>
              </a:rPr>
              <a:t>Diagrama de Entidade e Relacionamento</a:t>
            </a:r>
          </a:p>
          <a:p>
            <a:r>
              <a:rPr lang="pt-BR" sz="3200" dirty="0">
                <a:latin typeface="Arial (Corpo)"/>
              </a:rPr>
              <a:t>Diagrama de Sequência</a:t>
            </a:r>
          </a:p>
          <a:p>
            <a:r>
              <a:rPr lang="pt-BR" sz="3200" dirty="0">
                <a:latin typeface="Arial (Corpo)"/>
              </a:rPr>
              <a:t>Implementação</a:t>
            </a:r>
          </a:p>
          <a:p>
            <a:r>
              <a:rPr lang="pt-BR" sz="3200" dirty="0">
                <a:latin typeface="Arial (Corpo)"/>
              </a:rPr>
              <a:t>Análise dos Resultado</a:t>
            </a:r>
          </a:p>
          <a:p>
            <a:r>
              <a:rPr lang="pt-BR" sz="3200" dirty="0">
                <a:latin typeface="Arial (Corpo)"/>
              </a:rPr>
              <a:t>Conclusões</a:t>
            </a:r>
          </a:p>
          <a:p>
            <a:r>
              <a:rPr lang="pt-BR" sz="3200" dirty="0">
                <a:latin typeface="Arial (Corpo)"/>
              </a:rPr>
              <a:t>Sugestões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2B22AC-0AAF-488A-B87D-378AD171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81328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12567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Implementação (3/4)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9895" y="145123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>
                <a:latin typeface="Arial (Corpo)"/>
              </a:rPr>
              <a:t>Ferramentas: </a:t>
            </a:r>
            <a:r>
              <a:rPr lang="pt-BR" sz="2200" dirty="0">
                <a:latin typeface="Arial (Corpo)"/>
              </a:rPr>
              <a:t>Unity, C#, API </a:t>
            </a:r>
            <a:r>
              <a:rPr lang="pt-BR" sz="2200" dirty="0" err="1">
                <a:latin typeface="Arial (Corpo)"/>
              </a:rPr>
              <a:t>Leap</a:t>
            </a:r>
            <a:r>
              <a:rPr lang="pt-BR" sz="2200" dirty="0">
                <a:latin typeface="Arial (Corpo)"/>
              </a:rPr>
              <a:t> Motion.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C26D45-0704-4120-8579-11771952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473035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1E08E1-B8FC-4254-9F31-4C631AFA3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36833" y="2074301"/>
            <a:ext cx="5469046" cy="4398734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 descr="Uma imagem contendo homem, olhando, mesa, frente&#10;&#10;Descrição gerada automaticamente">
            <a:extLst>
              <a:ext uri="{FF2B5EF4-FFF2-40B4-BE49-F238E27FC236}">
                <a16:creationId xmlns:a16="http://schemas.microsoft.com/office/drawing/2014/main" id="{27547B3C-4F8B-4AF3-9E04-BE5A0420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679" y="3005072"/>
            <a:ext cx="2813426" cy="1914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47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12567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Implementação (4/4)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>
                <a:latin typeface="Arial (Corpo)"/>
              </a:rPr>
              <a:t>Script de controle da cena</a:t>
            </a:r>
            <a:endParaRPr lang="pt-BR" sz="2200" dirty="0">
              <a:latin typeface="Arial (Corpo)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C26D45-0704-4120-8579-11771952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473035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5EA61A-CB21-4FF8-8DB7-7FC3136D8B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517" y="1988840"/>
            <a:ext cx="7886700" cy="448419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558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E71ED1-2D8F-4079-B078-84A970E8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A0A126-E713-4B3C-88E5-BE22D19C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Análise dos Resultados (1/5)</a:t>
            </a:r>
          </a:p>
        </p:txBody>
      </p:sp>
      <p:pic>
        <p:nvPicPr>
          <p:cNvPr id="1026" name="Picture 2" descr="Humano 3d imagens de stock, fotos de Humano 3d | Baixar no Depositphotos">
            <a:extLst>
              <a:ext uri="{FF2B5EF4-FFF2-40B4-BE49-F238E27FC236}">
                <a16:creationId xmlns:a16="http://schemas.microsoft.com/office/drawing/2014/main" id="{45B84875-E242-4D9C-BD76-D0AEA4E6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589870"/>
            <a:ext cx="2573762" cy="37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66DD4B-652E-4671-99C4-72881E761791}"/>
              </a:ext>
            </a:extLst>
          </p:cNvPr>
          <p:cNvSpPr txBox="1"/>
          <p:nvPr/>
        </p:nvSpPr>
        <p:spPr>
          <a:xfrm>
            <a:off x="0" y="1760804"/>
            <a:ext cx="78867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de realização do experimento:</a:t>
            </a:r>
          </a:p>
          <a:p>
            <a:pPr algn="ctr"/>
            <a:endParaRPr lang="pt-BR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da proposta do trabalho;</a:t>
            </a:r>
          </a:p>
          <a:p>
            <a:pPr algn="ctr"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da Aplicação;</a:t>
            </a:r>
          </a:p>
          <a:p>
            <a:pPr algn="ctr"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Execução do jogo para validação;</a:t>
            </a:r>
          </a:p>
          <a:p>
            <a:pPr algn="ctr"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Realização das validações;</a:t>
            </a:r>
          </a:p>
          <a:p>
            <a:pPr algn="ctr"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dos relatórios gerais de resultados.</a:t>
            </a:r>
          </a:p>
          <a:p>
            <a:pPr algn="ctr"/>
            <a:endParaRPr lang="pt-BR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8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Análise dos Resultados (2/5)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484784"/>
            <a:ext cx="8119814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latin typeface="Arial (Corpo)"/>
              </a:rPr>
              <a:t>Seis crianças entre 3 há 5 anos.</a:t>
            </a:r>
          </a:p>
          <a:p>
            <a:pPr>
              <a:spcAft>
                <a:spcPts val="600"/>
              </a:spcAft>
            </a:pPr>
            <a:r>
              <a:rPr lang="pt-BR" dirty="0">
                <a:latin typeface="Arial (Corpo)"/>
              </a:rPr>
              <a:t>Três profissionais da área da educação.</a:t>
            </a:r>
          </a:p>
          <a:p>
            <a:pPr>
              <a:spcAft>
                <a:spcPts val="600"/>
              </a:spcAft>
            </a:pPr>
            <a:r>
              <a:rPr lang="pt-BR" dirty="0">
                <a:latin typeface="Arial (Corpo)"/>
              </a:rPr>
              <a:t>Dois tipos de ambientes: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0F4E9F-67C0-43A5-88F1-37F859F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402788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9AF9369-DEF4-4145-86E7-92E35D60B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35849"/>
            <a:ext cx="6868219" cy="3366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246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520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Análise dos Resultados (3/5)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0991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>
                <a:latin typeface="Arial (Corpo)"/>
              </a:rPr>
              <a:t>Avaliação geral do sistema: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0F4E9F-67C0-43A5-88F1-37F859F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11899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24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A8B81CC-8AE0-488B-8EF0-2DBC7C55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40847"/>
              </p:ext>
            </p:extLst>
          </p:nvPr>
        </p:nvGraphicFramePr>
        <p:xfrm>
          <a:off x="229918" y="1763213"/>
          <a:ext cx="8723311" cy="454868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585792">
                  <a:extLst>
                    <a:ext uri="{9D8B030D-6E8A-4147-A177-3AD203B41FA5}">
                      <a16:colId xmlns:a16="http://schemas.microsoft.com/office/drawing/2014/main" val="141664259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87836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90095088"/>
                    </a:ext>
                  </a:extLst>
                </a:gridCol>
                <a:gridCol w="549353">
                  <a:extLst>
                    <a:ext uri="{9D8B030D-6E8A-4147-A177-3AD203B41FA5}">
                      <a16:colId xmlns:a16="http://schemas.microsoft.com/office/drawing/2014/main" val="3389507575"/>
                    </a:ext>
                  </a:extLst>
                </a:gridCol>
                <a:gridCol w="717561">
                  <a:extLst>
                    <a:ext uri="{9D8B030D-6E8A-4147-A177-3AD203B41FA5}">
                      <a16:colId xmlns:a16="http://schemas.microsoft.com/office/drawing/2014/main" val="1364351673"/>
                    </a:ext>
                  </a:extLst>
                </a:gridCol>
                <a:gridCol w="718477">
                  <a:extLst>
                    <a:ext uri="{9D8B030D-6E8A-4147-A177-3AD203B41FA5}">
                      <a16:colId xmlns:a16="http://schemas.microsoft.com/office/drawing/2014/main" val="1710414500"/>
                    </a:ext>
                  </a:extLst>
                </a:gridCol>
              </a:tblGrid>
              <a:tr h="15841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Pergunta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Discordo totalmente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Discordo parcialmente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Não concordo nem discordo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Concordo parcialmente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Concordo totalmente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3822445"/>
                  </a:ext>
                </a:extLst>
              </a:tr>
              <a:tr h="142176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 design da interface do jogo é atraente?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3247284"/>
                  </a:ext>
                </a:extLst>
              </a:tr>
              <a:tr h="142176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Os símbolos e ícones são claros e intuitivos?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0772758"/>
                  </a:ext>
                </a:extLst>
              </a:tr>
              <a:tr h="160138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É fácil navegar pelas telas do jogo?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66,7%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33,3%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9553402"/>
                  </a:ext>
                </a:extLst>
              </a:tr>
              <a:tr h="142176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Os jogos são fáceis de entender?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0208031"/>
                  </a:ext>
                </a:extLst>
              </a:tr>
              <a:tr h="273279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 jogo possui uma boa fluidez entre as telas (não trava)?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3403042"/>
                  </a:ext>
                </a:extLst>
              </a:tr>
              <a:tr h="284353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 dispositivo localiza sua mão no sensor e a reproduz na tela do jogo facilmente?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4534404"/>
                  </a:ext>
                </a:extLst>
              </a:tr>
              <a:tr h="273279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Você se sentiu estressado em algum momento do jogo?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8791189"/>
                  </a:ext>
                </a:extLst>
              </a:tr>
              <a:tr h="160138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Você achou fácil a realização dos movimentos?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66,7%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33,3%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62982588"/>
                  </a:ext>
                </a:extLst>
              </a:tr>
              <a:tr h="160138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 jogo lhe causou algum tipo de fadiga muscular?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33,3%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66,7%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92030"/>
                  </a:ext>
                </a:extLst>
              </a:tr>
              <a:tr h="284353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Você acredita que poderia continuar jogando por um longo tempo?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66,7%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33,3%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6902364"/>
                  </a:ext>
                </a:extLst>
              </a:tr>
              <a:tr h="142176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Recomendaria este jogo para outra pessoa?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4876198"/>
                  </a:ext>
                </a:extLst>
              </a:tr>
              <a:tr h="160138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Acredito que este jogo pode ajudar crianças com PC?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949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2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Análise dos Resultados (4/5)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8589" y="2052411"/>
            <a:ext cx="83050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>
                <a:latin typeface="Arial (Corpo)"/>
              </a:rPr>
              <a:t>Quantidade de crianças que concluíram cada jogo e nível: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0F4E9F-67C0-43A5-88F1-37F859F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21924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E0B6C-AFE3-4DE5-976C-0F56AD704A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t="23530" b="12563"/>
          <a:stretch/>
        </p:blipFill>
        <p:spPr bwMode="auto">
          <a:xfrm>
            <a:off x="1088157" y="2819354"/>
            <a:ext cx="6967686" cy="22144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9397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Análise dos Resultados (5/5)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60A5F5-A136-4CAA-8918-4C05CA5E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360584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BE1A68F-57E9-4590-92A5-18050EE7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99" y="145392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(Corpo)"/>
              </a:rPr>
              <a:t>Avaliação geral de desempenho do usuário na utilização da aplicação: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F0DE3CE-1BC9-4702-8BEF-53CDE0E9F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53842"/>
              </p:ext>
            </p:extLst>
          </p:nvPr>
        </p:nvGraphicFramePr>
        <p:xfrm>
          <a:off x="571099" y="2246011"/>
          <a:ext cx="7886702" cy="435134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918085">
                  <a:extLst>
                    <a:ext uri="{9D8B030D-6E8A-4147-A177-3AD203B41FA5}">
                      <a16:colId xmlns:a16="http://schemas.microsoft.com/office/drawing/2014/main" val="152157432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64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2477254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95835203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357864349"/>
                    </a:ext>
                  </a:extLst>
                </a:gridCol>
                <a:gridCol w="592353">
                  <a:extLst>
                    <a:ext uri="{9D8B030D-6E8A-4147-A177-3AD203B41FA5}">
                      <a16:colId xmlns:a16="http://schemas.microsoft.com/office/drawing/2014/main" val="2879188822"/>
                    </a:ext>
                  </a:extLst>
                </a:gridCol>
              </a:tblGrid>
              <a:tr h="147427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Pergunta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Não houve dificuldade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Pouca dificuldade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Dificuldade média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Muita dificuldade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Não conseguiu fazer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9997193"/>
                  </a:ext>
                </a:extLst>
              </a:tr>
              <a:tr h="442220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criança conseguiu realizar o movimento de pinça com os dedos da mão direita?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33%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7336920"/>
                  </a:ext>
                </a:extLst>
              </a:tr>
              <a:tr h="442220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criança conseguiu realizar o movimento de pinça com os dedos da mão esquerda?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83%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3129805"/>
                  </a:ext>
                </a:extLst>
              </a:tr>
              <a:tr h="442220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criança conseguiu realizar o movimento de abrir e fechar a mão direita?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2608200"/>
                  </a:ext>
                </a:extLst>
              </a:tr>
              <a:tr h="442220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criança conseguiu realizar o movimento de abrir e fechar a mão esquerda?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100%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1998533"/>
                  </a:ext>
                </a:extLst>
              </a:tr>
              <a:tr h="442220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criança conseguiu realizar a movimentação das peças no jogo com a mão direita?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664041"/>
                  </a:ext>
                </a:extLst>
              </a:tr>
              <a:tr h="442220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criança conseguiu realizar a movimentação das peças no jogo com a mão esquerda?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50%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33%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4354156"/>
                  </a:ext>
                </a:extLst>
              </a:tr>
              <a:tr h="223742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Houve alguma dificuldade em se adaptar com o sensor?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17%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50%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33%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endParaRPr lang="pt-B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5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407" y="5486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7265" y="2324098"/>
            <a:ext cx="8197921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200" dirty="0">
                <a:latin typeface="Arial (Corpo)"/>
              </a:rPr>
              <a:t>O ambiente desenvolvido pelo MOVEREMUS pode ser uma alternativa viável de apoio aos profissionais da educação e saúde para auxílio no desenvolvimento das funções motoras e cognitivas.</a:t>
            </a:r>
          </a:p>
          <a:p>
            <a:pPr>
              <a:spcAft>
                <a:spcPts val="1200"/>
              </a:spcAft>
            </a:pPr>
            <a:r>
              <a:rPr lang="pt-BR" sz="2200" dirty="0">
                <a:latin typeface="Arial (Corpo)"/>
              </a:rPr>
              <a:t>Os testes realizados não são conclusivos, pois torna-se necessário testar diretamente com o público-alvo e demandará várias sessões junto a cada usuário para conseguir acompanhar o desenvolvimento motor e cognitivo.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7FB8BD-C005-4149-9393-BFDC2E0E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85974"/>
            <a:ext cx="85153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dirty="0">
                <a:latin typeface="Arial (Corpo)"/>
              </a:rPr>
              <a:t>Para um desenvolvimento futuro: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pt-BR" sz="1800" dirty="0">
                <a:latin typeface="Arial (Corpo)"/>
              </a:rPr>
              <a:t>guardar mais informações pessoais dos usuários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pt-BR" sz="1800" dirty="0">
                <a:latin typeface="Arial (Corpo)"/>
              </a:rPr>
              <a:t>adicionar mais jogos que envolvem poucas interações para serem concluídos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pt-BR" sz="1800" dirty="0">
                <a:latin typeface="Arial (Corpo)"/>
              </a:rPr>
              <a:t>adicionar jogos para alfabetização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pt-BR" sz="1800" dirty="0">
                <a:latin typeface="Arial (Corpo)"/>
              </a:rPr>
              <a:t>incluir sons reais, de forma que a criança consiga associar o som a imagem;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pt-BR" sz="1800" dirty="0">
                <a:latin typeface="Arial (Corpo)"/>
              </a:rPr>
              <a:t>estender o projeto para crianças com Autismo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pt-BR" sz="1800" dirty="0">
                <a:latin typeface="Arial (Corpo)"/>
              </a:rPr>
              <a:t>adicionar sensor visual, para conseguir pegar os movimentos das peças pelo olhar, em crianças que não conseguem se movimentar ou até mesmo que possuem dificuldade de interação direta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pt-BR" sz="1800" dirty="0">
                <a:latin typeface="Arial (Corpo)"/>
              </a:rPr>
              <a:t>adicionar um módulo de treinamento para que a criança se adapte ao sensor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6837AB-1736-4885-BA52-59183FBB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22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849" y="242088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Obrigada!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6837AB-1736-4885-BA52-59183FBB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5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817440"/>
            <a:ext cx="8568952" cy="5040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 (Corpo)"/>
              </a:rPr>
              <a:t>Paralisia Cerebral é uma deficiência causada por lesões cerebrais que afetam o desenvolvimento motor e cognitivo do indivíduo.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D99A23-9CAD-459C-B052-99A5026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34093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72D82C-25DF-4447-88CC-E535C806FB6B}"/>
              </a:ext>
            </a:extLst>
          </p:cNvPr>
          <p:cNvSpPr/>
          <p:nvPr/>
        </p:nvSpPr>
        <p:spPr>
          <a:xfrm>
            <a:off x="138336" y="3429000"/>
            <a:ext cx="37278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lvl="1"/>
            <a:r>
              <a:rPr lang="pt-BR" sz="2400" b="1" dirty="0">
                <a:latin typeface="Arial (Corpo)"/>
              </a:rPr>
              <a:t>Termo:</a:t>
            </a:r>
          </a:p>
          <a:p>
            <a:pPr marL="696913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latin typeface="Arial (Corpo)"/>
              </a:rPr>
              <a:t>Encefalopatia Crônica </a:t>
            </a:r>
            <a:br>
              <a:rPr lang="pt-BR" sz="2400" dirty="0">
                <a:latin typeface="Arial (Corpo)"/>
              </a:rPr>
            </a:br>
            <a:r>
              <a:rPr lang="pt-BR" sz="2400" dirty="0" err="1">
                <a:latin typeface="Arial (Corpo)"/>
              </a:rPr>
              <a:t>Não-Progressiva</a:t>
            </a:r>
            <a:r>
              <a:rPr lang="pt-BR" sz="2400" dirty="0">
                <a:latin typeface="Arial (Corpo)"/>
              </a:rPr>
              <a:t> da Infância</a:t>
            </a:r>
          </a:p>
          <a:p>
            <a:pPr marL="354013" lvl="1"/>
            <a:endParaRPr lang="pt-BR" sz="2000" dirty="0">
              <a:latin typeface="Arial (Corpo)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C6DB05B-5B99-4F5E-9DC6-467DF6E1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02" y="8721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Introdução (1/2)</a:t>
            </a:r>
          </a:p>
        </p:txBody>
      </p:sp>
      <p:pic>
        <p:nvPicPr>
          <p:cNvPr id="1026" name="Picture 2" descr="Uma visão biopsicossocial da paralisia cerebral.">
            <a:extLst>
              <a:ext uri="{FF2B5EF4-FFF2-40B4-BE49-F238E27FC236}">
                <a16:creationId xmlns:a16="http://schemas.microsoft.com/office/drawing/2014/main" id="{B3210AFE-FFA3-4E5C-B94D-0DFCFDC58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r="9186"/>
          <a:stretch/>
        </p:blipFill>
        <p:spPr bwMode="auto">
          <a:xfrm>
            <a:off x="3911454" y="3128654"/>
            <a:ext cx="4608512" cy="2850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707938"/>
            <a:ext cx="8352928" cy="1470025"/>
          </a:xfrm>
        </p:spPr>
        <p:txBody>
          <a:bodyPr/>
          <a:lstStyle/>
          <a:p>
            <a:r>
              <a:rPr lang="pt-BR" sz="3200" b="1" cap="all" dirty="0">
                <a:solidFill>
                  <a:srgbClr val="FFC8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  <a:cs typeface="Arial" panose="020B0604020202020204" pitchFamily="34" charset="0"/>
              </a:rPr>
              <a:t>MOVEREMUS: AMBIENTE VIRTUAL DE AUXÍLIO A REABILITAÇÃO DE CRIANÇAS COM PARALISIA CEREBRAL</a:t>
            </a:r>
            <a:endParaRPr lang="pt-BR" sz="3200" dirty="0">
              <a:solidFill>
                <a:srgbClr val="FFC857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49627" y="3808996"/>
            <a:ext cx="5844746" cy="15824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Aluna: Rafaela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Ruchinski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rafaelaruchi@gmail.com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Aurélio Faustino Hoppe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aureliof@furb.br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9AAB32-5598-47FF-A0B7-5F41FE4C5485}"/>
              </a:ext>
            </a:extLst>
          </p:cNvPr>
          <p:cNvSpPr txBox="1"/>
          <p:nvPr/>
        </p:nvSpPr>
        <p:spPr>
          <a:xfrm>
            <a:off x="415486" y="215131"/>
            <a:ext cx="6604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de Sistemas e Computação – FURB</a:t>
            </a:r>
          </a:p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de Ciência da Computação</a:t>
            </a:r>
          </a:p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Conclusão de Curso – 2021/2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DE6459-EAFC-4CED-A43C-87E1EA0DFB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702843"/>
            <a:ext cx="1582838" cy="9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3802" y="8721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Introdução (2/2)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802" y="1556792"/>
            <a:ext cx="7886700" cy="5040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 (Corpo)"/>
              </a:rPr>
              <a:t>O tratamento da paralisia cerebral possui o objetivo de ajudar a criança a desenvolver habilidades e diminuir o risco de complicações, como: deformação nas articulações, problemas respiratórios ou convulsões.</a:t>
            </a:r>
            <a:endParaRPr lang="pt-BR" sz="600" dirty="0">
              <a:latin typeface="Arial (Corpo)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BB5994-29FB-487E-8EB9-C0BF4E6A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6041" y="6382779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DF947F-6834-462F-A867-6C164E82E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5201" r="16438" b="13779"/>
          <a:stretch/>
        </p:blipFill>
        <p:spPr bwMode="auto">
          <a:xfrm>
            <a:off x="2274840" y="3465363"/>
            <a:ext cx="4644624" cy="284082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21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1940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Trabalho Proposto (1/2)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E02E90-4F06-4411-B4CC-07AAA3C0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0037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Google Shape;43;p6">
            <a:extLst>
              <a:ext uri="{FF2B5EF4-FFF2-40B4-BE49-F238E27FC236}">
                <a16:creationId xmlns:a16="http://schemas.microsoft.com/office/drawing/2014/main" id="{A669781B-678F-41C3-8C80-37BC3697B893}"/>
              </a:ext>
            </a:extLst>
          </p:cNvPr>
          <p:cNvSpPr txBox="1">
            <a:spLocks/>
          </p:cNvSpPr>
          <p:nvPr/>
        </p:nvSpPr>
        <p:spPr>
          <a:xfrm>
            <a:off x="576010" y="1748648"/>
            <a:ext cx="7988532" cy="3912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b="1" dirty="0">
                <a:latin typeface="Arial (Corpo)"/>
                <a:cs typeface="Arial"/>
              </a:rPr>
              <a:t>Objetivo geral:</a:t>
            </a:r>
          </a:p>
          <a:p>
            <a:pPr algn="just"/>
            <a:r>
              <a:rPr lang="pt-BR" sz="2200" dirty="0">
                <a:latin typeface="Arial (Corpo)"/>
                <a:cs typeface="Arial"/>
              </a:rPr>
              <a:t>Auxiliar na reabilitação de crianças com paralisia cerebral em membros superiores através da utilização de realidade virtual e de um sensor para captura dos movimentos das mãos e dedos. </a:t>
            </a:r>
          </a:p>
        </p:txBody>
      </p:sp>
      <p:pic>
        <p:nvPicPr>
          <p:cNvPr id="9" name="Imagem 8" descr="Uma imagem contendo interior, mesa&#10;&#10;Descrição gerada automaticamente">
            <a:extLst>
              <a:ext uri="{FF2B5EF4-FFF2-40B4-BE49-F238E27FC236}">
                <a16:creationId xmlns:a16="http://schemas.microsoft.com/office/drawing/2014/main" id="{494E26BD-BC0D-4CD9-A540-F5A234765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6211"/>
          <a:stretch/>
        </p:blipFill>
        <p:spPr>
          <a:xfrm>
            <a:off x="4950993" y="3933055"/>
            <a:ext cx="3616997" cy="2377256"/>
          </a:xfrm>
          <a:prstGeom prst="rect">
            <a:avLst/>
          </a:prstGeom>
          <a:ln w="3175">
            <a:noFill/>
          </a:ln>
        </p:spPr>
      </p:pic>
      <p:pic>
        <p:nvPicPr>
          <p:cNvPr id="10" name="Picture 2" descr="PARALISIA CEREBRAL: ESTUDO EXPLORATÓRIO SOBRE O LÚDICO | Ceducaf">
            <a:extLst>
              <a:ext uri="{FF2B5EF4-FFF2-40B4-BE49-F238E27FC236}">
                <a16:creationId xmlns:a16="http://schemas.microsoft.com/office/drawing/2014/main" id="{5C604376-C5A4-4137-B541-375961C3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8" y="3777574"/>
            <a:ext cx="3907174" cy="268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8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Trabalho Proposto (2/2)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E02E90-4F06-4411-B4CC-07AAA3C0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1031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Google Shape;43;p6">
            <a:extLst>
              <a:ext uri="{FF2B5EF4-FFF2-40B4-BE49-F238E27FC236}">
                <a16:creationId xmlns:a16="http://schemas.microsoft.com/office/drawing/2014/main" id="{A669781B-678F-41C3-8C80-37BC3697B893}"/>
              </a:ext>
            </a:extLst>
          </p:cNvPr>
          <p:cNvSpPr txBox="1">
            <a:spLocks/>
          </p:cNvSpPr>
          <p:nvPr/>
        </p:nvSpPr>
        <p:spPr>
          <a:xfrm>
            <a:off x="717747" y="2204864"/>
            <a:ext cx="7886701" cy="3912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pt-BR" sz="2200" b="1" dirty="0">
                <a:latin typeface="Arial (Corpo)"/>
                <a:cs typeface="Arial"/>
              </a:rPr>
              <a:t>Objetivos específicos: </a:t>
            </a:r>
          </a:p>
          <a:p>
            <a:pPr marL="857250" lvl="1" indent="-514350">
              <a:spcAft>
                <a:spcPts val="1200"/>
              </a:spcAft>
              <a:buFont typeface="+mj-lt"/>
              <a:buAutoNum type="romanUcPeriod"/>
            </a:pPr>
            <a:r>
              <a:rPr lang="pt-BR" sz="2200" dirty="0">
                <a:latin typeface="Arial (Corpo)"/>
              </a:rPr>
              <a:t>Disponibilizar um ambiente virtual interativo com atividades de associação a serem realizadas pelo usuário.</a:t>
            </a:r>
          </a:p>
          <a:p>
            <a:pPr marL="857250" lvl="1" indent="-514350">
              <a:spcAft>
                <a:spcPts val="1200"/>
              </a:spcAft>
              <a:buFont typeface="+mj-lt"/>
              <a:buAutoNum type="romanUcPeriod"/>
            </a:pPr>
            <a:r>
              <a:rPr lang="pt-BR" sz="2200" dirty="0">
                <a:latin typeface="Arial (Corpo)"/>
              </a:rPr>
              <a:t>Analisar o desempenho dos profissionais e usuários quanto a utilização do jogo.</a:t>
            </a:r>
          </a:p>
        </p:txBody>
      </p:sp>
    </p:spTree>
    <p:extLst>
      <p:ext uri="{BB962C8B-B14F-4D97-AF65-F5344CB8AC3E}">
        <p14:creationId xmlns:p14="http://schemas.microsoft.com/office/powerpoint/2010/main" val="109068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Fundamentação teórica (1/2)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cs typeface="Arial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37B304-0A9E-490D-8B38-2BF813610CAF}"/>
              </a:ext>
            </a:extLst>
          </p:cNvPr>
          <p:cNvSpPr txBox="1">
            <a:spLocks/>
          </p:cNvSpPr>
          <p:nvPr/>
        </p:nvSpPr>
        <p:spPr bwMode="auto">
          <a:xfrm>
            <a:off x="627534" y="1460500"/>
            <a:ext cx="7886700" cy="473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200" b="1" kern="0" dirty="0">
                <a:latin typeface="Arial (Corpo)"/>
              </a:rPr>
              <a:t>Paralisia Cerebral:</a:t>
            </a:r>
          </a:p>
          <a:p>
            <a:r>
              <a:rPr lang="pt-BR" sz="2200" kern="0" dirty="0">
                <a:latin typeface="Arial (Corpo)"/>
              </a:rPr>
              <a:t>Classificações: hemiplegia, diplegia e tetraplegia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CD9AEA-FA3D-4947-8313-B4606481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5635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7" name="Imagem 6" descr="Linha do tempo&#10;&#10;Descrição gerada automaticamente">
            <a:extLst>
              <a:ext uri="{FF2B5EF4-FFF2-40B4-BE49-F238E27FC236}">
                <a16:creationId xmlns:a16="http://schemas.microsoft.com/office/drawing/2014/main" id="{FAF42EA7-D2AE-4943-9FDF-365A0A9A7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>
            <a:off x="1173628" y="2769182"/>
            <a:ext cx="6794512" cy="343779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890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Fundamentação teórica (2/2)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cs typeface="Arial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37B304-0A9E-490D-8B38-2BF813610CAF}"/>
              </a:ext>
            </a:extLst>
          </p:cNvPr>
          <p:cNvSpPr txBox="1">
            <a:spLocks/>
          </p:cNvSpPr>
          <p:nvPr/>
        </p:nvSpPr>
        <p:spPr bwMode="auto">
          <a:xfrm>
            <a:off x="539502" y="1412776"/>
            <a:ext cx="7883302" cy="473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200" b="1" kern="0" dirty="0" err="1">
                <a:latin typeface="Arial (Corpo)"/>
              </a:rPr>
              <a:t>Leap</a:t>
            </a:r>
            <a:r>
              <a:rPr lang="pt-BR" sz="2200" b="1" kern="0" dirty="0">
                <a:latin typeface="Arial (Corpo)"/>
              </a:rPr>
              <a:t> Motion:</a:t>
            </a:r>
          </a:p>
          <a:p>
            <a:r>
              <a:rPr lang="pt-BR" sz="2200" kern="0" dirty="0">
                <a:latin typeface="Arial (Corpo)"/>
              </a:rPr>
              <a:t>Sensor de movimento que captura os gestos realizados pelos membros superiores.</a:t>
            </a:r>
          </a:p>
          <a:p>
            <a:r>
              <a:rPr lang="pt-BR" sz="2200" kern="0" dirty="0">
                <a:latin typeface="Arial (Corpo)"/>
                <a:cs typeface="Arial"/>
              </a:rPr>
              <a:t>Visão 3D do exoesqueleto de mão.</a:t>
            </a:r>
            <a:endParaRPr lang="pt-BR" kern="0" dirty="0">
              <a:cs typeface="Arial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CD9AEA-FA3D-4947-8313-B4606481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56351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7" name="Imagem 6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59FD80A3-764D-48A4-B7C8-9629F344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01294"/>
            <a:ext cx="3554465" cy="1989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64FD66C2-4FEB-41DF-AA29-2C0909CEB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944250"/>
            <a:ext cx="3594663" cy="3594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47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672" y="105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Títulos)"/>
              </a:rPr>
              <a:t>Trabalhos correlatos (1/3)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378" y="1172704"/>
            <a:ext cx="8068744" cy="1028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Arial (Corpo)"/>
              </a:rPr>
              <a:t>Título:</a:t>
            </a:r>
            <a:r>
              <a:rPr lang="pt-BR" sz="2200" dirty="0">
                <a:latin typeface="Arial (Corpo)"/>
              </a:rPr>
              <a:t> Desenvolvimento de ambiente virtual para reabilitação de crianças com paralisia cerebral.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C44573-E380-4F06-B3C8-0D0ED140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0338" y="6429840"/>
            <a:ext cx="2057400" cy="365125"/>
          </a:xfrm>
        </p:spPr>
        <p:txBody>
          <a:bodyPr/>
          <a:lstStyle/>
          <a:p>
            <a:fld id="{38F5D6D9-064D-480F-AE44-1D22C9D85F98}" type="slidenum">
              <a:rPr lang="pt-BR" smtClean="0"/>
              <a:pPr/>
              <a:t>9</a:t>
            </a:fld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C488CD4-DB31-4E14-8BB8-1D6FA447E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86878"/>
              </p:ext>
            </p:extLst>
          </p:nvPr>
        </p:nvGraphicFramePr>
        <p:xfrm>
          <a:off x="4572000" y="2060848"/>
          <a:ext cx="4315087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825">
                  <a:extLst>
                    <a:ext uri="{9D8B030D-6E8A-4147-A177-3AD203B41FA5}">
                      <a16:colId xmlns:a16="http://schemas.microsoft.com/office/drawing/2014/main" val="251050275"/>
                    </a:ext>
                  </a:extLst>
                </a:gridCol>
                <a:gridCol w="1723262">
                  <a:extLst>
                    <a:ext uri="{9D8B030D-6E8A-4147-A177-3AD203B41FA5}">
                      <a16:colId xmlns:a16="http://schemas.microsoft.com/office/drawing/2014/main" val="1868930353"/>
                    </a:ext>
                  </a:extLst>
                </a:gridCol>
              </a:tblGrid>
              <a:tr h="1370083">
                <a:tc>
                  <a:txBody>
                    <a:bodyPr/>
                    <a:lstStyle/>
                    <a:p>
                      <a:pPr algn="r"/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pPr algn="r"/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Trabalhos</a:t>
                      </a:r>
                    </a:p>
                    <a:p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endParaRPr lang="pt-BR" sz="1800" b="1" dirty="0">
                        <a:solidFill>
                          <a:schemeClr val="bg1"/>
                        </a:solidFill>
                        <a:latin typeface="Arial (Corpo)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Características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Oliveira </a:t>
                      </a: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Arial (Corpo)"/>
                        </a:rPr>
                        <a:t>(2015)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32995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Patologias de identificação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Paralisia </a:t>
                      </a:r>
                    </a:p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Cerebral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117804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Público-alvo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Crianças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82997"/>
                  </a:ext>
                </a:extLst>
              </a:tr>
              <a:tr h="34252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Membros de avaliação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Superiores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146993"/>
                  </a:ext>
                </a:extLst>
              </a:tr>
              <a:tr h="59941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Número de pacientes avaliados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1 criança </a:t>
                      </a:r>
                    </a:p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8 especialistas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880403"/>
                  </a:ext>
                </a:extLst>
              </a:tr>
              <a:tr h="505156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Arial (Corpo)"/>
                        </a:rPr>
                        <a:t>Dispositivo de processamento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(Corpo)"/>
                        </a:rPr>
                        <a:t>Computador, </a:t>
                      </a:r>
                    </a:p>
                    <a:p>
                      <a:pPr algn="ctr"/>
                      <a:r>
                        <a:rPr lang="pt-BR" sz="1800" i="1" dirty="0" err="1">
                          <a:latin typeface="Arial (Corpo)"/>
                        </a:rPr>
                        <a:t>Mindwave</a:t>
                      </a:r>
                      <a:r>
                        <a:rPr lang="pt-BR" sz="1800" dirty="0">
                          <a:latin typeface="Arial (Corpo)"/>
                        </a:rPr>
                        <a:t> e </a:t>
                      </a:r>
                      <a:br>
                        <a:rPr lang="pt-BR" sz="1800" dirty="0">
                          <a:latin typeface="Arial (Corpo)"/>
                        </a:rPr>
                      </a:br>
                      <a:r>
                        <a:rPr lang="pt-BR" sz="1800" dirty="0" err="1">
                          <a:latin typeface="Arial (Corpo)"/>
                        </a:rPr>
                        <a:t>Leap</a:t>
                      </a:r>
                      <a:r>
                        <a:rPr lang="pt-BR" sz="1800" dirty="0">
                          <a:latin typeface="Arial (Corpo)"/>
                        </a:rPr>
                        <a:t> Motion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3912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4D9BCDE1-F7DE-4F09-8BE1-99A03EA4B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" r="63387" b="969"/>
          <a:stretch/>
        </p:blipFill>
        <p:spPr>
          <a:xfrm>
            <a:off x="823043" y="2329205"/>
            <a:ext cx="3314292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7E2B768-EC2D-4F68-A7FA-3DD74831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13"/>
          <a:stretch/>
        </p:blipFill>
        <p:spPr>
          <a:xfrm>
            <a:off x="256913" y="4653136"/>
            <a:ext cx="4165837" cy="146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897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5117</TotalTime>
  <Words>1467</Words>
  <Application>Microsoft Office PowerPoint</Application>
  <PresentationFormat>Apresentação na tela (4:3)</PresentationFormat>
  <Paragraphs>368</Paragraphs>
  <Slides>30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Arial</vt:lpstr>
      <vt:lpstr>Arial (Corpo)</vt:lpstr>
      <vt:lpstr>Arial (Títulos)</vt:lpstr>
      <vt:lpstr>Calibri</vt:lpstr>
      <vt:lpstr>Calibri Light</vt:lpstr>
      <vt:lpstr>Helvetica</vt:lpstr>
      <vt:lpstr>Times New Roman</vt:lpstr>
      <vt:lpstr>Wingdings</vt:lpstr>
      <vt:lpstr>Tema do Office</vt:lpstr>
      <vt:lpstr>MOVEREMUS: AMBIENTE VIRTUAL DE AUXÍLIO A REABILITAÇÃO DE CRIANÇAS COM PARALISIA CEREBRAL</vt:lpstr>
      <vt:lpstr>Roteiro</vt:lpstr>
      <vt:lpstr>Introdução (1/2)</vt:lpstr>
      <vt:lpstr>Introdução (2/2)</vt:lpstr>
      <vt:lpstr>Trabalho Proposto (1/2)</vt:lpstr>
      <vt:lpstr>Trabalho Proposto (2/2)</vt:lpstr>
      <vt:lpstr>Fundamentação teórica (1/2)</vt:lpstr>
      <vt:lpstr>Fundamentação teórica (2/2)</vt:lpstr>
      <vt:lpstr>Trabalhos correlatos (1/3)</vt:lpstr>
      <vt:lpstr>Trabalhos correlatos (2/3)</vt:lpstr>
      <vt:lpstr>Trabalhos correlatos (3/3)</vt:lpstr>
      <vt:lpstr>Fluxo do protótipo</vt:lpstr>
      <vt:lpstr>Diagrama de Casos de Uso</vt:lpstr>
      <vt:lpstr>Requisitos Funcionais</vt:lpstr>
      <vt:lpstr>Requisitos Não Funcionais</vt:lpstr>
      <vt:lpstr>Diagrama de Entidade e Relacionamento</vt:lpstr>
      <vt:lpstr>Diagrama de Sequência</vt:lpstr>
      <vt:lpstr>Implementação (1/4)</vt:lpstr>
      <vt:lpstr>Implementação (2/4)</vt:lpstr>
      <vt:lpstr>Implementação (3/4)</vt:lpstr>
      <vt:lpstr>Implementação (4/4)</vt:lpstr>
      <vt:lpstr>Análise dos Resultados (1/5)</vt:lpstr>
      <vt:lpstr>Análise dos Resultados (2/5)</vt:lpstr>
      <vt:lpstr>Análise dos Resultados (3/5)</vt:lpstr>
      <vt:lpstr>Análise dos Resultados (4/5)</vt:lpstr>
      <vt:lpstr>Análise dos Resultados (5/5)</vt:lpstr>
      <vt:lpstr>Conclusões</vt:lpstr>
      <vt:lpstr>Sugestões</vt:lpstr>
      <vt:lpstr>Obrigada!</vt:lpstr>
      <vt:lpstr>MOVEREMUS: AMBIENTE VIRTUAL DE AUXÍLIO A REABILITAÇÃO DE CRIANÇAS COM PARALISIA CEREBRAL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Rafaela Ruchinski</cp:lastModifiedBy>
  <cp:revision>217</cp:revision>
  <dcterms:created xsi:type="dcterms:W3CDTF">2012-05-08T00:10:24Z</dcterms:created>
  <dcterms:modified xsi:type="dcterms:W3CDTF">2021-12-15T22:21:04Z</dcterms:modified>
</cp:coreProperties>
</file>