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3" r:id="rId4"/>
    <p:sldId id="286" r:id="rId5"/>
    <p:sldId id="258" r:id="rId6"/>
    <p:sldId id="287" r:id="rId7"/>
    <p:sldId id="280" r:id="rId8"/>
    <p:sldId id="277" r:id="rId9"/>
    <p:sldId id="284" r:id="rId10"/>
    <p:sldId id="276" r:id="rId11"/>
    <p:sldId id="285" r:id="rId12"/>
    <p:sldId id="290" r:id="rId13"/>
    <p:sldId id="266" r:id="rId14"/>
    <p:sldId id="267" r:id="rId15"/>
    <p:sldId id="292" r:id="rId16"/>
    <p:sldId id="289" r:id="rId17"/>
    <p:sldId id="269" r:id="rId18"/>
    <p:sldId id="275" r:id="rId19"/>
    <p:sldId id="291" r:id="rId20"/>
    <p:sldId id="270" r:id="rId21"/>
    <p:sldId id="293" r:id="rId22"/>
    <p:sldId id="274" r:id="rId23"/>
    <p:sldId id="271" r:id="rId24"/>
    <p:sldId id="259" r:id="rId25"/>
    <p:sldId id="278" r:id="rId26"/>
    <p:sldId id="288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01034-2401-477F-A83D-D056A28D182A}" v="2" dt="2020-05-20T22:10:58.311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2" autoAdjust="0"/>
  </p:normalViewPr>
  <p:slideViewPr>
    <p:cSldViewPr>
      <p:cViewPr varScale="1">
        <p:scale>
          <a:sx n="78" d="100"/>
          <a:sy n="78" d="100"/>
        </p:scale>
        <p:origin x="151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5EB747E-BAB7-4136-8C78-B3ECA792371B}"/>
    <pc:docChg chg="custSel modSld">
      <pc:chgData name="Mauricio Capobianco Lopes" userId="e2602793-81ee-4f40-ac4e-f7a7f9d1e175" providerId="ADAL" clId="{75EB747E-BAB7-4136-8C78-B3ECA792371B}" dt="2020-02-27T21:28:19.407" v="21" actId="6549"/>
      <pc:docMkLst>
        <pc:docMk/>
      </pc:docMkLst>
      <pc:sldChg chg="modSp">
        <pc:chgData name="Mauricio Capobianco Lopes" userId="e2602793-81ee-4f40-ac4e-f7a7f9d1e175" providerId="ADAL" clId="{75EB747E-BAB7-4136-8C78-B3ECA792371B}" dt="2020-02-27T21:27:22.469" v="20" actId="27636"/>
        <pc:sldMkLst>
          <pc:docMk/>
          <pc:sldMk cId="605194969" sldId="264"/>
        </pc:sldMkLst>
        <pc:spChg chg="mod">
          <ac:chgData name="Mauricio Capobianco Lopes" userId="e2602793-81ee-4f40-ac4e-f7a7f9d1e175" providerId="ADAL" clId="{75EB747E-BAB7-4136-8C78-B3ECA792371B}" dt="2020-02-27T21:27:22.469" v="20" actId="27636"/>
          <ac:spMkLst>
            <pc:docMk/>
            <pc:sldMk cId="605194969" sldId="264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5EB747E-BAB7-4136-8C78-B3ECA792371B}" dt="2020-02-27T21:28:19.407" v="21" actId="6549"/>
        <pc:sldMkLst>
          <pc:docMk/>
          <pc:sldMk cId="3329710572" sldId="285"/>
        </pc:sldMkLst>
        <pc:spChg chg="mod">
          <ac:chgData name="Mauricio Capobianco Lopes" userId="e2602793-81ee-4f40-ac4e-f7a7f9d1e175" providerId="ADAL" clId="{75EB747E-BAB7-4136-8C78-B3ECA792371B}" dt="2020-02-27T21:28:19.407" v="21" actId="6549"/>
          <ac:spMkLst>
            <pc:docMk/>
            <pc:sldMk cId="3329710572" sldId="285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E4E01034-2401-477F-A83D-D056A28D182A}"/>
    <pc:docChg chg="undo custSel modSld">
      <pc:chgData name="Mauricio Capobianco Lopes" userId="e2602793-81ee-4f40-ac4e-f7a7f9d1e175" providerId="ADAL" clId="{E4E01034-2401-477F-A83D-D056A28D182A}" dt="2020-05-20T23:00:35.559" v="214" actId="20577"/>
      <pc:docMkLst>
        <pc:docMk/>
      </pc:docMkLst>
      <pc:sldChg chg="modSp">
        <pc:chgData name="Mauricio Capobianco Lopes" userId="e2602793-81ee-4f40-ac4e-f7a7f9d1e175" providerId="ADAL" clId="{E4E01034-2401-477F-A83D-D056A28D182A}" dt="2020-05-20T22:10:58.311" v="104" actId="20578"/>
        <pc:sldMkLst>
          <pc:docMk/>
          <pc:sldMk cId="605194969" sldId="264"/>
        </pc:sldMkLst>
        <pc:spChg chg="mod">
          <ac:chgData name="Mauricio Capobianco Lopes" userId="e2602793-81ee-4f40-ac4e-f7a7f9d1e175" providerId="ADAL" clId="{E4E01034-2401-477F-A83D-D056A28D182A}" dt="2020-05-20T22:10:58.311" v="104" actId="20578"/>
          <ac:spMkLst>
            <pc:docMk/>
            <pc:sldMk cId="605194969" sldId="264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E4E01034-2401-477F-A83D-D056A28D182A}" dt="2020-05-20T22:50:11.558" v="115" actId="20577"/>
        <pc:sldMkLst>
          <pc:docMk/>
          <pc:sldMk cId="901182780" sldId="266"/>
        </pc:sldMkLst>
        <pc:spChg chg="mod">
          <ac:chgData name="Mauricio Capobianco Lopes" userId="e2602793-81ee-4f40-ac4e-f7a7f9d1e175" providerId="ADAL" clId="{E4E01034-2401-477F-A83D-D056A28D182A}" dt="2020-05-20T22:50:11.558" v="115" actId="20577"/>
          <ac:spMkLst>
            <pc:docMk/>
            <pc:sldMk cId="901182780" sldId="266"/>
            <ac:spMk id="6" creationId="{00000000-0000-0000-0000-000000000000}"/>
          </ac:spMkLst>
        </pc:spChg>
      </pc:sldChg>
      <pc:sldChg chg="modSp">
        <pc:chgData name="Mauricio Capobianco Lopes" userId="e2602793-81ee-4f40-ac4e-f7a7f9d1e175" providerId="ADAL" clId="{E4E01034-2401-477F-A83D-D056A28D182A}" dt="2020-05-20T22:54:18.258" v="191" actId="27636"/>
        <pc:sldMkLst>
          <pc:docMk/>
          <pc:sldMk cId="2241772763" sldId="267"/>
        </pc:sldMkLst>
        <pc:spChg chg="mod">
          <ac:chgData name="Mauricio Capobianco Lopes" userId="e2602793-81ee-4f40-ac4e-f7a7f9d1e175" providerId="ADAL" clId="{E4E01034-2401-477F-A83D-D056A28D182A}" dt="2020-05-20T22:54:18.258" v="191" actId="27636"/>
          <ac:spMkLst>
            <pc:docMk/>
            <pc:sldMk cId="2241772763" sldId="267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E4E01034-2401-477F-A83D-D056A28D182A}" dt="2020-05-20T23:00:35.559" v="214" actId="20577"/>
        <pc:sldMkLst>
          <pc:docMk/>
          <pc:sldMk cId="964843295" sldId="269"/>
        </pc:sldMkLst>
        <pc:spChg chg="mod">
          <ac:chgData name="Mauricio Capobianco Lopes" userId="e2602793-81ee-4f40-ac4e-f7a7f9d1e175" providerId="ADAL" clId="{E4E01034-2401-477F-A83D-D056A28D182A}" dt="2020-05-20T23:00:35.559" v="214" actId="20577"/>
          <ac:spMkLst>
            <pc:docMk/>
            <pc:sldMk cId="964843295" sldId="269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E4E01034-2401-477F-A83D-D056A28D182A}" dt="2020-05-20T22:58:39.723" v="206" actId="20577"/>
        <pc:sldMkLst>
          <pc:docMk/>
          <pc:sldMk cId="2736780541" sldId="289"/>
        </pc:sldMkLst>
        <pc:spChg chg="mod">
          <ac:chgData name="Mauricio Capobianco Lopes" userId="e2602793-81ee-4f40-ac4e-f7a7f9d1e175" providerId="ADAL" clId="{E4E01034-2401-477F-A83D-D056A28D182A}" dt="2020-05-20T22:58:39.723" v="206" actId="20577"/>
          <ac:spMkLst>
            <pc:docMk/>
            <pc:sldMk cId="2736780541" sldId="289"/>
            <ac:spMk id="6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3A8EEEBD-23A0-45FD-BB9B-F5556F993E81}"/>
  </pc:docChgLst>
  <pc:docChgLst>
    <pc:chgData name="Mauricio Capobianco Lopes" userId="e2602793-81ee-4f40-ac4e-f7a7f9d1e175" providerId="ADAL" clId="{F75DE289-2CCB-4D94-9E0C-FA3C6EC66661}"/>
    <pc:docChg chg="custSel modSld">
      <pc:chgData name="Mauricio Capobianco Lopes" userId="e2602793-81ee-4f40-ac4e-f7a7f9d1e175" providerId="ADAL" clId="{F75DE289-2CCB-4D94-9E0C-FA3C6EC66661}" dt="2019-05-14T21:35:31.127" v="6" actId="6549"/>
      <pc:docMkLst>
        <pc:docMk/>
      </pc:docMkLst>
      <pc:sldChg chg="modSp">
        <pc:chgData name="Mauricio Capobianco Lopes" userId="e2602793-81ee-4f40-ac4e-f7a7f9d1e175" providerId="ADAL" clId="{F75DE289-2CCB-4D94-9E0C-FA3C6EC66661}" dt="2019-05-14T21:35:08.978" v="2" actId="6549"/>
        <pc:sldMkLst>
          <pc:docMk/>
          <pc:sldMk cId="4184470377" sldId="277"/>
        </pc:sldMkLst>
        <pc:spChg chg="mod">
          <ac:chgData name="Mauricio Capobianco Lopes" userId="e2602793-81ee-4f40-ac4e-f7a7f9d1e175" providerId="ADAL" clId="{F75DE289-2CCB-4D94-9E0C-FA3C6EC66661}" dt="2019-05-14T21:35:08.978" v="2" actId="6549"/>
          <ac:spMkLst>
            <pc:docMk/>
            <pc:sldMk cId="4184470377" sldId="277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F75DE289-2CCB-4D94-9E0C-FA3C6EC66661}" dt="2019-05-14T21:35:31.127" v="6" actId="6549"/>
        <pc:sldMkLst>
          <pc:docMk/>
          <pc:sldMk cId="2769323436" sldId="284"/>
        </pc:sldMkLst>
        <pc:spChg chg="mod">
          <ac:chgData name="Mauricio Capobianco Lopes" userId="e2602793-81ee-4f40-ac4e-f7a7f9d1e175" providerId="ADAL" clId="{F75DE289-2CCB-4D94-9E0C-FA3C6EC66661}" dt="2019-05-14T21:35:31.127" v="6" actId="6549"/>
          <ac:spMkLst>
            <pc:docMk/>
            <pc:sldMk cId="2769323436" sldId="28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dirty="0"/>
              <a:t>Trabalho de Conclusão de Curso II – Erros mais Comuns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Mauricio Capobianco Lopes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formatos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Uso incorreto do Itálico</a:t>
            </a:r>
          </a:p>
          <a:p>
            <a:pPr lvl="1"/>
            <a:r>
              <a:rPr lang="pt-BR" dirty="0"/>
              <a:t>Não deve ser escrito em itálico</a:t>
            </a:r>
          </a:p>
          <a:p>
            <a:pPr lvl="2"/>
            <a:r>
              <a:rPr lang="pt-BR" dirty="0"/>
              <a:t>nome de software, ferramenta, aplicativo, linguagem de programação, plataforma, empresa (exemplos: Java, </a:t>
            </a:r>
            <a:r>
              <a:rPr lang="pt-BR" dirty="0" err="1"/>
              <a:t>JavaScript</a:t>
            </a:r>
            <a:r>
              <a:rPr lang="pt-BR" dirty="0"/>
              <a:t>, C, Windows, Linux, Android, MySQL, Oracle, Eclipse 3.0, Enterprise Architect, ...)</a:t>
            </a:r>
          </a:p>
          <a:p>
            <a:pPr lvl="2"/>
            <a:r>
              <a:rPr lang="pt-BR" dirty="0"/>
              <a:t>palavras em língua estrangeira encontradas nos dicionários nacionais (exemplos: software, hardware, Internet, web, ...)</a:t>
            </a:r>
          </a:p>
        </p:txBody>
      </p:sp>
    </p:spTree>
    <p:extLst>
      <p:ext uri="{BB962C8B-B14F-4D97-AF65-F5344CB8AC3E}">
        <p14:creationId xmlns:p14="http://schemas.microsoft.com/office/powerpoint/2010/main" val="99902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formatos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Uso incorreto do Courier</a:t>
            </a:r>
          </a:p>
          <a:p>
            <a:pPr lvl="1"/>
            <a:r>
              <a:rPr lang="pt-BR" dirty="0"/>
              <a:t>Nomes de pacotes, classes, entidades, atributos, métodos ou diálogos de interface escritos em fonte Times New Roman itálico (a fonte correta é courier – </a:t>
            </a:r>
            <a:r>
              <a:rPr lang="pt-BR" b="1" dirty="0"/>
              <a:t>tem estilo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r>
              <a:rPr lang="pt-BR" b="1" dirty="0"/>
              <a:t>Índice ou Referência Cruzada com erro</a:t>
            </a:r>
          </a:p>
          <a:p>
            <a:pPr lvl="1"/>
            <a:r>
              <a:rPr lang="pt-BR" dirty="0"/>
              <a:t>Existência da mensagem </a:t>
            </a:r>
            <a:r>
              <a:rPr lang="pt-BR" b="1" dirty="0"/>
              <a:t>Erro! Fonte de referência não encontrada </a:t>
            </a:r>
            <a:r>
              <a:rPr lang="pt-BR" dirty="0"/>
              <a:t>(o título ou a legenda foi apagado. A referência deve ser refeita)</a:t>
            </a:r>
          </a:p>
          <a:p>
            <a:pPr marL="400050" lvl="1" indent="-400050"/>
            <a:endParaRPr lang="pt-BR" dirty="0"/>
          </a:p>
          <a:p>
            <a:pPr marL="400050" lvl="1" indent="-400050"/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971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textos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pt-BR" b="1" dirty="0"/>
              <a:t>Organização</a:t>
            </a:r>
          </a:p>
          <a:p>
            <a:pPr lvl="1"/>
            <a:r>
              <a:rPr lang="pt-BR" dirty="0"/>
              <a:t>Seções pequenas em menos de uma página (seções devem ter no mínimo duas páginas)</a:t>
            </a:r>
          </a:p>
          <a:p>
            <a:pPr lvl="1" fontAlgn="t"/>
            <a:r>
              <a:rPr lang="pt-BR" dirty="0"/>
              <a:t>Falta de preâmbulo no capítulo/seção (tem que existir um texto de apresentação)</a:t>
            </a:r>
          </a:p>
          <a:p>
            <a:pPr lvl="1" fontAlgn="t"/>
            <a:r>
              <a:rPr lang="pt-BR" dirty="0"/>
              <a:t>Usar o título como parte da frase (o título deve ser repetido no texto)</a:t>
            </a:r>
          </a:p>
          <a:p>
            <a:pPr marL="857250" lvl="2" indent="0">
              <a:buNone/>
            </a:pPr>
            <a:r>
              <a:rPr lang="pt-BR" dirty="0"/>
              <a:t>“2.3.1.2	ALGORITMO PODA ALFA-BETA</a:t>
            </a:r>
          </a:p>
          <a:p>
            <a:pPr marL="857250" lvl="2" indent="0">
              <a:buNone/>
            </a:pPr>
            <a:r>
              <a:rPr lang="pt-BR" dirty="0"/>
              <a:t>		Este algoritmo é uma alternativa...”</a:t>
            </a:r>
          </a:p>
        </p:txBody>
      </p:sp>
    </p:spTree>
    <p:extLst>
      <p:ext uri="{BB962C8B-B14F-4D97-AF65-F5344CB8AC3E}">
        <p14:creationId xmlns:p14="http://schemas.microsoft.com/office/powerpoint/2010/main" val="83711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textos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t"/>
            <a:r>
              <a:rPr lang="pt-BR" b="1" dirty="0"/>
              <a:t>Siglas</a:t>
            </a:r>
          </a:p>
          <a:p>
            <a:pPr lvl="1" fontAlgn="t"/>
            <a:r>
              <a:rPr lang="pt-BR" dirty="0"/>
              <a:t>Uso de sigla sem a devida descrição por extenso (as siglas devem estar entre parênteses precedidas pela forma completa do nome, quando aparecem pela primeira vez no texto </a:t>
            </a:r>
          </a:p>
          <a:p>
            <a:pPr lvl="2" fontAlgn="t"/>
            <a:r>
              <a:rPr lang="pt-BR" dirty="0"/>
              <a:t>ex. Associação Brasileira de Normas Técnicas (ABNT))</a:t>
            </a:r>
          </a:p>
          <a:p>
            <a:pPr lvl="2" fontAlgn="t"/>
            <a:endParaRPr lang="pt-BR" dirty="0"/>
          </a:p>
          <a:p>
            <a:pPr fontAlgn="t"/>
            <a:r>
              <a:rPr lang="pt-BR" b="1" dirty="0"/>
              <a:t>Tempo verbal</a:t>
            </a:r>
            <a:endParaRPr lang="pt-BR" dirty="0"/>
          </a:p>
          <a:p>
            <a:pPr lvl="1" fontAlgn="t"/>
            <a:r>
              <a:rPr lang="pt-BR" dirty="0"/>
              <a:t>Texto na primeira pessoa do singular ou plural (sempre no impessoal)</a:t>
            </a:r>
          </a:p>
          <a:p>
            <a:pPr lvl="1" fontAlgn="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18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textos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/>
              <a:t>Frases e parágrafos</a:t>
            </a:r>
          </a:p>
          <a:p>
            <a:pPr lvl="1"/>
            <a:r>
              <a:rPr lang="pt-BR" dirty="0"/>
              <a:t>Frases longas (as frases não devem conter muitas ideias)</a:t>
            </a:r>
          </a:p>
          <a:p>
            <a:pPr lvl="1"/>
            <a:r>
              <a:rPr lang="pt-BR" dirty="0"/>
              <a:t>Parágrafos com uma única frase (um bom parágrafo tem de 6 a 10 linhas. Parágrafos de uma frase devem ser usados apenas para apresentar algo)</a:t>
            </a:r>
          </a:p>
          <a:p>
            <a:pPr lvl="1"/>
            <a:r>
              <a:rPr lang="pt-BR" dirty="0"/>
              <a:t>Palavras repetidas na mesma frase (deve-se ter cuidado com diferentes flexões verbais na mesma frase)</a:t>
            </a:r>
          </a:p>
        </p:txBody>
      </p:sp>
    </p:spTree>
    <p:extLst>
      <p:ext uri="{BB962C8B-B14F-4D97-AF65-F5344CB8AC3E}">
        <p14:creationId xmlns:p14="http://schemas.microsoft.com/office/powerpoint/2010/main" val="224177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textos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Concordância de gênero</a:t>
            </a:r>
          </a:p>
          <a:p>
            <a:pPr lvl="1"/>
            <a:r>
              <a:rPr lang="pt-BR" dirty="0"/>
              <a:t>“foram </a:t>
            </a:r>
            <a:r>
              <a:rPr lang="pt-BR" u="sng" dirty="0">
                <a:solidFill>
                  <a:srgbClr val="FF0000"/>
                </a:solidFill>
              </a:rPr>
              <a:t>criados duas extensões </a:t>
            </a:r>
            <a:r>
              <a:rPr lang="pt-BR" dirty="0"/>
              <a:t>para resolver o problema encontrado”</a:t>
            </a:r>
          </a:p>
          <a:p>
            <a:pPr lvl="1"/>
            <a:r>
              <a:rPr lang="pt-BR" dirty="0"/>
              <a:t>“a </a:t>
            </a:r>
            <a:r>
              <a:rPr lang="pt-BR" u="sng" dirty="0">
                <a:solidFill>
                  <a:srgbClr val="FF0000"/>
                </a:solidFill>
              </a:rPr>
              <a:t>especificação foi feito </a:t>
            </a:r>
            <a:r>
              <a:rPr lang="pt-BR" dirty="0"/>
              <a:t>no Enterprise Architect”</a:t>
            </a:r>
          </a:p>
          <a:p>
            <a:pPr lvl="1"/>
            <a:endParaRPr lang="pt-BR" dirty="0"/>
          </a:p>
          <a:p>
            <a:r>
              <a:rPr lang="pt-BR" b="1" dirty="0"/>
              <a:t>Concordância de número</a:t>
            </a:r>
          </a:p>
          <a:p>
            <a:pPr lvl="1"/>
            <a:r>
              <a:rPr lang="pt-BR" dirty="0"/>
              <a:t>“</a:t>
            </a:r>
            <a:r>
              <a:rPr lang="pt-BR" u="sng" dirty="0">
                <a:solidFill>
                  <a:srgbClr val="FF0000"/>
                </a:solidFill>
              </a:rPr>
              <a:t>Os item passam </a:t>
            </a:r>
            <a:r>
              <a:rPr lang="pt-BR" dirty="0"/>
              <a:t>a atuar como animações”</a:t>
            </a:r>
          </a:p>
          <a:p>
            <a:pPr lvl="1"/>
            <a:r>
              <a:rPr lang="pt-BR" dirty="0"/>
              <a:t>“A </a:t>
            </a:r>
            <a:r>
              <a:rPr lang="pt-BR" u="sng" dirty="0">
                <a:solidFill>
                  <a:srgbClr val="FF0000"/>
                </a:solidFill>
              </a:rPr>
              <a:t>sofisticação</a:t>
            </a:r>
            <a:r>
              <a:rPr lang="pt-BR" dirty="0"/>
              <a:t> das tecnologias computacionais </a:t>
            </a:r>
            <a:r>
              <a:rPr lang="pt-BR" u="sng" dirty="0">
                <a:solidFill>
                  <a:srgbClr val="FF0000"/>
                </a:solidFill>
              </a:rPr>
              <a:t>têm</a:t>
            </a:r>
            <a:r>
              <a:rPr lang="pt-BR" dirty="0"/>
              <a:t> provocado”</a:t>
            </a:r>
          </a:p>
          <a:p>
            <a:pPr lvl="1"/>
            <a:r>
              <a:rPr lang="pt-BR" dirty="0"/>
              <a:t>“Os </a:t>
            </a:r>
            <a:r>
              <a:rPr lang="pt-BR" u="sng" dirty="0">
                <a:solidFill>
                  <a:srgbClr val="FF0000"/>
                </a:solidFill>
              </a:rPr>
              <a:t>valores intermediário </a:t>
            </a:r>
            <a:r>
              <a:rPr lang="pt-BR" dirty="0"/>
              <a:t>são gerados” </a:t>
            </a:r>
          </a:p>
          <a:p>
            <a:pPr lvl="1"/>
            <a:r>
              <a:rPr lang="pt-BR" dirty="0"/>
              <a:t>“a implementação e a especificação </a:t>
            </a:r>
            <a:r>
              <a:rPr lang="pt-BR" u="sng" dirty="0">
                <a:solidFill>
                  <a:srgbClr val="FF0000"/>
                </a:solidFill>
              </a:rPr>
              <a:t>é</a:t>
            </a:r>
            <a:r>
              <a:rPr lang="pt-BR" dirty="0"/>
              <a:t> apresentada a seguir”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731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Erros mais comuns: textos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b="1" dirty="0"/>
              <a:t>Uso de palavras coloquiais </a:t>
            </a:r>
            <a:r>
              <a:rPr lang="pt-BR" dirty="0"/>
              <a:t>(não devem ser usadas)</a:t>
            </a:r>
          </a:p>
          <a:p>
            <a:pPr lvl="1"/>
            <a:r>
              <a:rPr lang="pt-BR" dirty="0"/>
              <a:t>“O software ficou legal e amigável”</a:t>
            </a:r>
          </a:p>
          <a:p>
            <a:pPr lvl="1"/>
            <a:r>
              <a:rPr lang="pt-BR" dirty="0"/>
              <a:t>“Desde o primeiro celular lançado, que no Brasil foi no ano de 1990, a cobiça pelo mesmo se tornou grande.”</a:t>
            </a:r>
          </a:p>
          <a:p>
            <a:pPr lvl="1"/>
            <a:endParaRPr lang="pt-BR" dirty="0"/>
          </a:p>
          <a:p>
            <a:r>
              <a:rPr lang="pt-BR" b="1" dirty="0"/>
              <a:t>Uso de superlativos </a:t>
            </a:r>
            <a:r>
              <a:rPr lang="pt-BR" dirty="0"/>
              <a:t>(não devem ser usados)</a:t>
            </a:r>
            <a:endParaRPr lang="pt-BR" b="1" dirty="0"/>
          </a:p>
          <a:p>
            <a:pPr lvl="1"/>
            <a:r>
              <a:rPr lang="pt-BR" dirty="0"/>
              <a:t>Essencial, importantíssimo, fundamental, excelente, maravilhoso, sensacional, poderosa, ....</a:t>
            </a:r>
          </a:p>
          <a:p>
            <a:pPr lvl="2" fontAlgn="t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78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textos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Uso incorreto da vírgula</a:t>
            </a:r>
          </a:p>
          <a:p>
            <a:pPr lvl="1"/>
            <a:r>
              <a:rPr lang="pt-BR" dirty="0"/>
              <a:t>“Segundo </a:t>
            </a:r>
            <a:r>
              <a:rPr lang="pt-BR" u="sng" dirty="0">
                <a:solidFill>
                  <a:srgbClr val="FF0000"/>
                </a:solidFill>
              </a:rPr>
              <a:t>Rodrigues (2007)</a:t>
            </a:r>
            <a:r>
              <a:rPr lang="pt-BR" dirty="0"/>
              <a:t> as empresas de transporte...” (tem vírgula depois da referência em função do “Segundo”)</a:t>
            </a:r>
          </a:p>
          <a:p>
            <a:pPr lvl="1"/>
            <a:r>
              <a:rPr lang="pt-BR" dirty="0"/>
              <a:t>“Silveira </a:t>
            </a:r>
            <a:r>
              <a:rPr lang="pt-BR" u="sng" dirty="0">
                <a:solidFill>
                  <a:srgbClr val="FF0000"/>
                </a:solidFill>
              </a:rPr>
              <a:t>(2008), alerta </a:t>
            </a:r>
            <a:r>
              <a:rPr lang="pt-BR" dirty="0"/>
              <a:t>sobre a baixa qualidade...” (não tem vírgulas depois da referência pois não existe vírgula entre sujeito e verbo)</a:t>
            </a:r>
          </a:p>
          <a:p>
            <a:pPr lvl="1"/>
            <a:r>
              <a:rPr lang="pt-BR" dirty="0"/>
              <a:t>“Com o avanço da tecnologia da </a:t>
            </a:r>
            <a:r>
              <a:rPr lang="pt-BR" u="sng" dirty="0">
                <a:solidFill>
                  <a:srgbClr val="FF0000"/>
                </a:solidFill>
              </a:rPr>
              <a:t>informação, e</a:t>
            </a:r>
            <a:r>
              <a:rPr lang="pt-BR" dirty="0"/>
              <a:t> com o advento da mobilidade, muitas aplicações foram...” (vírgula antes de e ou </a:t>
            </a:r>
            <a:r>
              <a:rPr lang="pt-BR" dirty="0" err="1"/>
              <a:t>ou</a:t>
            </a:r>
            <a:r>
              <a:rPr lang="pt-BR" dirty="0"/>
              <a:t> só em casos especiais)</a:t>
            </a:r>
          </a:p>
        </p:txBody>
      </p:sp>
    </p:spTree>
    <p:extLst>
      <p:ext uri="{BB962C8B-B14F-4D97-AF65-F5344CB8AC3E}">
        <p14:creationId xmlns:p14="http://schemas.microsoft.com/office/powerpoint/2010/main" val="96484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textos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Frases iniciadas com “Onde”</a:t>
            </a:r>
          </a:p>
          <a:p>
            <a:pPr lvl="1"/>
            <a:r>
              <a:rPr lang="pt-BR" dirty="0"/>
              <a:t>“Com o grande aumento de concorrência entre as </a:t>
            </a:r>
            <a:r>
              <a:rPr lang="pt-BR" u="sng" dirty="0">
                <a:solidFill>
                  <a:srgbClr val="FF0000"/>
                </a:solidFill>
              </a:rPr>
              <a:t>empresas, acabou</a:t>
            </a:r>
            <a:r>
              <a:rPr lang="pt-BR" dirty="0"/>
              <a:t> transformando a logística em uma importante fonte de vantagem competitiva. </a:t>
            </a:r>
            <a:r>
              <a:rPr lang="pt-BR" u="sng" dirty="0">
                <a:solidFill>
                  <a:srgbClr val="FF0000"/>
                </a:solidFill>
              </a:rPr>
              <a:t>Onde</a:t>
            </a:r>
            <a:r>
              <a:rPr lang="pt-BR" dirty="0"/>
              <a:t> a sua importância nos processos da cadeia de suprimento está relacionada com ...” </a:t>
            </a:r>
          </a:p>
          <a:p>
            <a:pPr lvl="1"/>
            <a:r>
              <a:rPr lang="pt-BR" dirty="0"/>
              <a:t>(onde expressa lugar. Prefira “o qual”, “no qual”, “em que” ou veja se é realmente necessário)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22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textos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Frases iniciadas com “E”</a:t>
            </a:r>
          </a:p>
          <a:p>
            <a:pPr lvl="1"/>
            <a:r>
              <a:rPr lang="pt-BR" dirty="0"/>
              <a:t>“</a:t>
            </a:r>
            <a:r>
              <a:rPr lang="pt-BR" u="sng" dirty="0">
                <a:solidFill>
                  <a:srgbClr val="FF0000"/>
                </a:solidFill>
              </a:rPr>
              <a:t>E</a:t>
            </a:r>
            <a:r>
              <a:rPr lang="pt-BR" dirty="0"/>
              <a:t> os dispositivos móveis auxiliam neste processo, à medida que, possibilitam ao usuário, o acesso rápido e em qualquer lugar, do conteúdo de interesse.” </a:t>
            </a:r>
          </a:p>
          <a:p>
            <a:pPr lvl="1"/>
            <a:r>
              <a:rPr lang="pt-BR" dirty="0"/>
              <a:t>(“e” é um conectivo de ligação entre ideias de uma mesma frase não de frases diferentes)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5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Erros mais comuns: formatos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Lista de Siglas e Abreviaturas (monografia)</a:t>
            </a:r>
          </a:p>
          <a:p>
            <a:pPr lvl="1"/>
            <a:r>
              <a:rPr lang="pt-BR" dirty="0"/>
              <a:t>Em ordem aleatória (deve ser alfabética)</a:t>
            </a:r>
          </a:p>
          <a:p>
            <a:pPr lvl="1"/>
            <a:r>
              <a:rPr lang="pt-BR" dirty="0"/>
              <a:t>Siglas em inglês em itálico (sem itálico)</a:t>
            </a:r>
          </a:p>
          <a:p>
            <a:pPr lvl="1"/>
            <a:endParaRPr lang="pt-BR" dirty="0"/>
          </a:p>
          <a:p>
            <a:r>
              <a:rPr lang="pt-BR" b="1" dirty="0"/>
              <a:t>Resumo/Abstract</a:t>
            </a:r>
          </a:p>
          <a:p>
            <a:pPr lvl="1"/>
            <a:r>
              <a:rPr lang="pt-BR" dirty="0"/>
              <a:t>Espaçamento (tem estilo)</a:t>
            </a:r>
          </a:p>
          <a:p>
            <a:pPr lvl="1"/>
            <a:r>
              <a:rPr lang="pt-BR" dirty="0"/>
              <a:t>Recuo de parágrafo (não tem)</a:t>
            </a:r>
          </a:p>
          <a:p>
            <a:endParaRPr lang="pt-BR" b="1" dirty="0"/>
          </a:p>
          <a:p>
            <a:r>
              <a:rPr lang="pt-BR" b="1" dirty="0"/>
              <a:t>Palavras Chave</a:t>
            </a:r>
          </a:p>
          <a:p>
            <a:pPr lvl="1"/>
            <a:r>
              <a:rPr lang="pt-BR" dirty="0"/>
              <a:t>Em minúsculo (é a primeira letra em maiúsculo)</a:t>
            </a:r>
          </a:p>
          <a:p>
            <a:pPr lvl="1"/>
            <a:r>
              <a:rPr lang="pt-BR" dirty="0"/>
              <a:t>Palavras chave entre “;” (devem ser separadas por “.”)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194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textos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Uso excessivo de conectivos </a:t>
            </a:r>
          </a:p>
          <a:p>
            <a:pPr lvl="1"/>
            <a:r>
              <a:rPr lang="pt-BR" dirty="0"/>
              <a:t>“</a:t>
            </a:r>
            <a:r>
              <a:rPr lang="pt-BR" u="sng" dirty="0">
                <a:solidFill>
                  <a:srgbClr val="FF0000"/>
                </a:solidFill>
              </a:rPr>
              <a:t>Já</a:t>
            </a:r>
            <a:r>
              <a:rPr lang="pt-BR" dirty="0"/>
              <a:t> existem alguns aplicativos para dispositivos móveis que auxiliam...”</a:t>
            </a:r>
          </a:p>
          <a:p>
            <a:pPr lvl="1"/>
            <a:r>
              <a:rPr lang="pt-BR" dirty="0"/>
              <a:t>“A partir da versão 2.0 do </a:t>
            </a:r>
            <a:r>
              <a:rPr lang="pt-BR" dirty="0" err="1"/>
              <a:t>Android</a:t>
            </a:r>
            <a:r>
              <a:rPr lang="pt-BR" dirty="0"/>
              <a:t> </a:t>
            </a:r>
            <a:r>
              <a:rPr lang="pt-BR" u="sng" dirty="0">
                <a:solidFill>
                  <a:srgbClr val="FF0000"/>
                </a:solidFill>
              </a:rPr>
              <a:t>já</a:t>
            </a:r>
            <a:r>
              <a:rPr lang="pt-BR" dirty="0"/>
              <a:t> está disponível a utilização da API de </a:t>
            </a:r>
            <a:r>
              <a:rPr lang="pt-BR" i="1" dirty="0"/>
              <a:t>Bluetooth</a:t>
            </a:r>
            <a:r>
              <a:rPr lang="pt-BR" dirty="0"/>
              <a:t>.”</a:t>
            </a:r>
          </a:p>
          <a:p>
            <a:pPr lvl="1"/>
            <a:r>
              <a:rPr lang="pt-BR" dirty="0"/>
              <a:t>(verifique se a frase mantém o sentido sem o conectivo)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934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textos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Iniciar frases com gerúndio </a:t>
            </a:r>
          </a:p>
          <a:p>
            <a:pPr lvl="1"/>
            <a:r>
              <a:rPr lang="pt-BR" dirty="0"/>
              <a:t>“... diversificado. </a:t>
            </a:r>
            <a:r>
              <a:rPr lang="pt-BR" u="sng" dirty="0">
                <a:solidFill>
                  <a:srgbClr val="FF0000"/>
                </a:solidFill>
              </a:rPr>
              <a:t>Possibilitando</a:t>
            </a:r>
            <a:r>
              <a:rPr lang="pt-BR" dirty="0"/>
              <a:t> o uso em qualquer ambiente...”</a:t>
            </a:r>
          </a:p>
          <a:p>
            <a:pPr lvl="1"/>
            <a:r>
              <a:rPr lang="pt-BR" dirty="0"/>
              <a:t>“... executa em qualquer plataforma. </a:t>
            </a:r>
            <a:r>
              <a:rPr lang="pt-BR" u="sng" dirty="0">
                <a:solidFill>
                  <a:srgbClr val="FF0000"/>
                </a:solidFill>
              </a:rPr>
              <a:t>Diferenciando</a:t>
            </a:r>
            <a:r>
              <a:rPr lang="pt-BR" dirty="0"/>
              <a:t> das demais tecnologias.”</a:t>
            </a:r>
          </a:p>
          <a:p>
            <a:pPr lvl="1"/>
            <a:r>
              <a:rPr lang="pt-BR" dirty="0"/>
              <a:t>(gerúndio complementa alguma ideia. Se a frase começa com gerúndio deve ter a ideia principal)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074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Erros mais comuns: textos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pt-BR" b="1" dirty="0"/>
              <a:t>Objetivos específicos</a:t>
            </a:r>
            <a:endParaRPr lang="pt-BR" dirty="0"/>
          </a:p>
          <a:p>
            <a:pPr lvl="1" fontAlgn="t"/>
            <a:r>
              <a:rPr lang="pt-BR" dirty="0"/>
              <a:t>Com verificação trivial (devem ser verificáveis no fim do trabalho)</a:t>
            </a:r>
          </a:p>
          <a:p>
            <a:pPr lvl="2" fontAlgn="t"/>
            <a:r>
              <a:rPr lang="pt-BR" dirty="0"/>
              <a:t>Verbos não permitidos: estudar, apresentar, propor</a:t>
            </a:r>
          </a:p>
          <a:p>
            <a:pPr lvl="1" fontAlgn="t"/>
            <a:r>
              <a:rPr lang="pt-BR" dirty="0"/>
              <a:t>Como metodologia (metodologia é meio, objetivo é fim)</a:t>
            </a:r>
          </a:p>
          <a:p>
            <a:pPr lvl="2" fontAlgn="t"/>
            <a:r>
              <a:rPr lang="pt-BR" dirty="0"/>
              <a:t>Verbos usados com cuidado: especificar, implementar, testar</a:t>
            </a:r>
          </a:p>
          <a:p>
            <a:pPr lvl="1"/>
            <a:r>
              <a:rPr lang="pt-BR" dirty="0"/>
              <a:t>(podem estar vinculados a):</a:t>
            </a:r>
          </a:p>
          <a:p>
            <a:pPr lvl="2"/>
            <a:r>
              <a:rPr lang="pt-BR" dirty="0"/>
              <a:t>Um ou dois requisitos principais</a:t>
            </a:r>
          </a:p>
          <a:p>
            <a:pPr lvl="2"/>
            <a:r>
              <a:rPr lang="pt-BR" dirty="0"/>
              <a:t>Subprodutos do trabalho: técnicas, </a:t>
            </a:r>
            <a:r>
              <a:rPr lang="pt-BR" i="1" dirty="0"/>
              <a:t>frameworks</a:t>
            </a:r>
            <a:r>
              <a:rPr lang="pt-BR" dirty="0"/>
              <a:t>, bibliotecas, algoritmos, ....</a:t>
            </a:r>
          </a:p>
          <a:p>
            <a:pPr lvl="2"/>
            <a:r>
              <a:rPr lang="pt-BR" dirty="0"/>
              <a:t>Análise (e não apenas uso) das metodologias, técnicas ou ferramentas utilizadas no trabalho</a:t>
            </a:r>
          </a:p>
          <a:p>
            <a:pPr lvl="2"/>
            <a:r>
              <a:rPr lang="pt-BR" dirty="0"/>
              <a:t>Análise dos resultados da aplicação</a:t>
            </a:r>
          </a:p>
          <a:p>
            <a:pPr lvl="2" fontAlgn="t"/>
            <a:endParaRPr lang="pt-BR" dirty="0"/>
          </a:p>
          <a:p>
            <a:pPr lvl="1" fontAlgn="t"/>
            <a:endParaRPr lang="pt-BR" dirty="0"/>
          </a:p>
          <a:p>
            <a:pPr lvl="2" fontAlgn="t"/>
            <a:endParaRPr lang="pt-BR" dirty="0"/>
          </a:p>
          <a:p>
            <a:pPr lvl="2" fontAlgn="t"/>
            <a:endParaRPr lang="pt-BR" dirty="0"/>
          </a:p>
          <a:p>
            <a:pPr lvl="2" fontAlgn="t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27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textos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Conclusões</a:t>
            </a:r>
          </a:p>
          <a:p>
            <a:pPr lvl="1"/>
            <a:r>
              <a:rPr lang="pt-BR" dirty="0"/>
              <a:t>Sem relação com os objetivos (todos os objetivos devem ser analisados)</a:t>
            </a:r>
          </a:p>
          <a:p>
            <a:pPr lvl="1"/>
            <a:r>
              <a:rPr lang="pt-BR" dirty="0"/>
              <a:t>Sem avaliar contribuições (o TCC deve contribuir com algo)</a:t>
            </a:r>
          </a:p>
          <a:p>
            <a:pPr lvl="1"/>
            <a:r>
              <a:rPr lang="pt-BR" dirty="0"/>
              <a:t>Afirmações superlativas sem a devida comprovação</a:t>
            </a:r>
          </a:p>
          <a:p>
            <a:pPr lvl="2"/>
            <a:r>
              <a:rPr lang="pt-BR" dirty="0"/>
              <a:t>“O software foi de grande contribuição...”</a:t>
            </a:r>
          </a:p>
          <a:p>
            <a:pPr lvl="2"/>
            <a:r>
              <a:rPr lang="pt-BR" dirty="0"/>
              <a:t>“O software tem interface intuitiva e fácil de usar...”</a:t>
            </a:r>
          </a:p>
          <a:p>
            <a:pPr lvl="2"/>
            <a:r>
              <a:rPr lang="pt-BR" dirty="0"/>
              <a:t>“O software é mais rápido...”</a:t>
            </a:r>
          </a:p>
          <a:p>
            <a:pPr lvl="1"/>
            <a:r>
              <a:rPr lang="pt-BR" dirty="0"/>
              <a:t>Sugestões sem indicar melhorias de funcionalidades (as sugestões tem que ser explicadas)</a:t>
            </a:r>
          </a:p>
        </p:txBody>
      </p:sp>
    </p:spTree>
    <p:extLst>
      <p:ext uri="{BB962C8B-B14F-4D97-AF65-F5344CB8AC3E}">
        <p14:creationId xmlns:p14="http://schemas.microsoft.com/office/powerpoint/2010/main" val="4262812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textos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Referências </a:t>
            </a:r>
          </a:p>
          <a:p>
            <a:pPr lvl="1"/>
            <a:r>
              <a:rPr lang="pt-BR" dirty="0"/>
              <a:t>com autor em minúsculo entre parênteses. Ex.”(Casas, 2009)” (devem ser em maiúsculo – (CASAS, 2009) )</a:t>
            </a:r>
          </a:p>
          <a:p>
            <a:pPr lvl="1"/>
            <a:r>
              <a:rPr lang="pt-BR" dirty="0"/>
              <a:t>com autor em caixa alta fora dos parênteses Ex.” CASAS (2009)” (deve ser só a primeira em maiúsculo – Casas (2009) )</a:t>
            </a:r>
          </a:p>
          <a:p>
            <a:endParaRPr lang="pt-BR" b="1" dirty="0"/>
          </a:p>
          <a:p>
            <a:r>
              <a:rPr lang="pt-BR" b="1" dirty="0"/>
              <a:t>Citações</a:t>
            </a:r>
          </a:p>
          <a:p>
            <a:pPr lvl="1"/>
            <a:r>
              <a:rPr lang="pt-BR" dirty="0"/>
              <a:t>Cópia de texto sem a devida citação (isto configura plágio – é crime!)</a:t>
            </a:r>
          </a:p>
        </p:txBody>
      </p:sp>
    </p:spTree>
    <p:extLst>
      <p:ext uri="{BB962C8B-B14F-4D97-AF65-F5344CB8AC3E}">
        <p14:creationId xmlns:p14="http://schemas.microsoft.com/office/powerpoint/2010/main" val="2606828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referências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 </a:t>
            </a:r>
            <a:r>
              <a:rPr lang="pt-BR" b="1" dirty="0"/>
              <a:t>(tem manual/modelo/norma)</a:t>
            </a:r>
          </a:p>
          <a:p>
            <a:pPr lvl="1"/>
            <a:r>
              <a:rPr lang="pt-BR" dirty="0"/>
              <a:t>Negrito onde não deve</a:t>
            </a:r>
          </a:p>
          <a:p>
            <a:pPr lvl="1"/>
            <a:r>
              <a:rPr lang="pt-BR" dirty="0"/>
              <a:t>PDF citado como referência reduzida</a:t>
            </a:r>
          </a:p>
          <a:p>
            <a:pPr lvl="1"/>
            <a:r>
              <a:rPr lang="pt-BR" dirty="0"/>
              <a:t>Artigos de eventos sem a correta formatação </a:t>
            </a:r>
          </a:p>
          <a:p>
            <a:pPr lvl="1"/>
            <a:r>
              <a:rPr lang="pt-BR" dirty="0"/>
              <a:t>Falta do volume e número nos periódicos</a:t>
            </a:r>
          </a:p>
          <a:p>
            <a:pPr lvl="1"/>
            <a:r>
              <a:rPr lang="pt-BR" dirty="0"/>
              <a:t>Falta de local e data nos documentos da internet</a:t>
            </a:r>
          </a:p>
          <a:p>
            <a:pPr lvl="1"/>
            <a:r>
              <a:rPr lang="pt-BR" dirty="0"/>
              <a:t>Referência não citada no texto e vice versa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832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mais comuns: apêndices/anexos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pt-BR" b="1" dirty="0"/>
              <a:t>Apêndice/Anexo </a:t>
            </a:r>
            <a:endParaRPr lang="pt-BR" dirty="0"/>
          </a:p>
          <a:p>
            <a:pPr lvl="1" fontAlgn="t"/>
            <a:r>
              <a:rPr lang="pt-BR" dirty="0"/>
              <a:t>Falta preâmbulo (tem que ter um texto de apresentação do apêndice/anexo)</a:t>
            </a:r>
          </a:p>
          <a:p>
            <a:pPr lvl="1" fontAlgn="t"/>
            <a:r>
              <a:rPr lang="pt-BR" dirty="0"/>
              <a:t>Falta de legenda nas figuras, quadros e tabelas (também no apêndice as figuras, quadros e tabelas têm legendas)</a:t>
            </a:r>
          </a:p>
          <a:p>
            <a:pPr lvl="2" fontAlgn="t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459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Erros mais comuns: formatos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Enumeração</a:t>
            </a:r>
          </a:p>
          <a:p>
            <a:pPr lvl="1"/>
            <a:r>
              <a:rPr lang="pt-BR" dirty="0"/>
              <a:t>Uso de marcadores que não sejam letras (</a:t>
            </a:r>
            <a:r>
              <a:rPr lang="pt-BR" b="1" dirty="0"/>
              <a:t>tem estilo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Primeira letra em maiúscula (é minúscula, exceto nomes próprios)</a:t>
            </a:r>
          </a:p>
          <a:p>
            <a:pPr lvl="1"/>
            <a:r>
              <a:rPr lang="pt-BR" dirty="0"/>
              <a:t>“.” no fim das enumerações intermediárias (é “;”)</a:t>
            </a:r>
          </a:p>
          <a:p>
            <a:pPr lvl="1"/>
            <a:r>
              <a:rPr lang="pt-BR" dirty="0"/>
              <a:t>Última enumeração com “;” (é “.”)</a:t>
            </a:r>
          </a:p>
          <a:p>
            <a:pPr lvl="1"/>
            <a:r>
              <a:rPr lang="pt-BR" dirty="0"/>
              <a:t>Enumeração sem preâmbulo (tem que inserir um texto de apresentação) 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68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Erros mais comuns: formatos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Citações</a:t>
            </a:r>
          </a:p>
          <a:p>
            <a:pPr lvl="1"/>
            <a:r>
              <a:rPr lang="pt-BR" dirty="0"/>
              <a:t>Falta número de página em citação direta (citação direta tem que ter numeração, a não ser que o documento não seja paginado. Se não tem numeração, coloca p. 1)</a:t>
            </a:r>
          </a:p>
          <a:p>
            <a:pPr lvl="1"/>
            <a:r>
              <a:rPr lang="pt-BR" dirty="0"/>
              <a:t>Citações diretas com mais de três linhas sem recuo de 4 cm com espaçamento 1,5 ou fonte 12 (a partir de quatro linhas tem que usar recuo – </a:t>
            </a:r>
            <a:r>
              <a:rPr lang="pt-BR" b="1" dirty="0"/>
              <a:t>tem estilo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Aspas em citação com recuo (não tem aspas)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Erros mais comuns: formatos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Espaços</a:t>
            </a:r>
          </a:p>
          <a:p>
            <a:pPr lvl="1"/>
            <a:r>
              <a:rPr lang="pt-BR" dirty="0"/>
              <a:t>Espaço entre legenda e figura (não tem – </a:t>
            </a:r>
            <a:r>
              <a:rPr lang="pt-BR" b="1" dirty="0"/>
              <a:t>use os estilos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Espaço entre figura e fonte (não tem – </a:t>
            </a:r>
            <a:r>
              <a:rPr lang="pt-BR" b="1" dirty="0"/>
              <a:t>use os estilos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Espaços em branco antes ou depois de figuras, quadros, tabelas ou enumerações (não tem – </a:t>
            </a:r>
            <a:r>
              <a:rPr lang="pt-BR" b="1" dirty="0"/>
              <a:t>use os estilos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Linhas em branco ao longo do texto (não deve ser inserida nenhuma linha em branco ao longo do texto a não ser em casos muito específicos de editoração)</a:t>
            </a:r>
          </a:p>
        </p:txBody>
      </p:sp>
    </p:spTree>
    <p:extLst>
      <p:ext uri="{BB962C8B-B14F-4D97-AF65-F5344CB8AC3E}">
        <p14:creationId xmlns:p14="http://schemas.microsoft.com/office/powerpoint/2010/main" val="204993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Erros mais comuns: formatos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Quadros e tabelas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Informações numéricas em quadros (devem estar em tabelas)</a:t>
            </a:r>
          </a:p>
          <a:p>
            <a:pPr lvl="1"/>
            <a:r>
              <a:rPr lang="pt-BR" dirty="0"/>
              <a:t>Textos em tabelas (devem estar em quadros)</a:t>
            </a:r>
          </a:p>
          <a:p>
            <a:pPr lvl="1"/>
            <a:r>
              <a:rPr lang="pt-BR" dirty="0"/>
              <a:t>Bordas duplas (devem ser simples)</a:t>
            </a:r>
          </a:p>
          <a:p>
            <a:pPr lvl="1"/>
            <a:endParaRPr lang="pt-BR" dirty="0"/>
          </a:p>
          <a:p>
            <a:r>
              <a:rPr lang="pt-BR" b="1" dirty="0"/>
              <a:t>Tabela</a:t>
            </a:r>
          </a:p>
          <a:p>
            <a:pPr lvl="1"/>
            <a:r>
              <a:rPr lang="pt-BR" dirty="0"/>
              <a:t>Bordas verticais (não tem em tabelas, só em quadros)</a:t>
            </a:r>
          </a:p>
          <a:p>
            <a:pPr lvl="1"/>
            <a:r>
              <a:rPr lang="pt-BR" dirty="0"/>
              <a:t>Espaçamento 1,5 (deve ser simples – </a:t>
            </a:r>
            <a:r>
              <a:rPr lang="pt-BR" b="1" dirty="0"/>
              <a:t>tem estilo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988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Erros mais comuns: formatos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/>
              <a:t>Figura e quadro</a:t>
            </a:r>
          </a:p>
          <a:p>
            <a:pPr lvl="1"/>
            <a:r>
              <a:rPr lang="pt-BR" dirty="0"/>
              <a:t>Falta de molduras laterais (tem que ter moldura)</a:t>
            </a:r>
          </a:p>
          <a:p>
            <a:pPr lvl="1"/>
            <a:r>
              <a:rPr lang="pt-BR" dirty="0"/>
              <a:t>Falta de referência no texto (tem que ser referenciada no texto – existe o recurso de referência cruzada)</a:t>
            </a:r>
          </a:p>
          <a:p>
            <a:pPr lvl="1"/>
            <a:r>
              <a:rPr lang="pt-BR" dirty="0"/>
              <a:t>Referência no texto após a figura ou quadro (tem que ser antes)</a:t>
            </a:r>
          </a:p>
          <a:p>
            <a:pPr lvl="1"/>
            <a:r>
              <a:rPr lang="pt-BR" dirty="0"/>
              <a:t>Figuras além dos limites das margens (devem ser respeitadas as margens em todo o texto)</a:t>
            </a:r>
          </a:p>
          <a:p>
            <a:pPr lvl="1"/>
            <a:endParaRPr lang="pt-BR" dirty="0"/>
          </a:p>
          <a:p>
            <a:r>
              <a:rPr lang="pt-BR" b="1" dirty="0"/>
              <a:t>Códigos de implementação </a:t>
            </a:r>
          </a:p>
          <a:p>
            <a:pPr lvl="1"/>
            <a:r>
              <a:rPr lang="pt-BR" dirty="0"/>
              <a:t>Colocados em figuras (tem que ser em quadros – </a:t>
            </a:r>
            <a:r>
              <a:rPr lang="pt-BR" b="1" dirty="0"/>
              <a:t>tem estilo</a:t>
            </a:r>
            <a:r>
              <a:rPr lang="pt-BR" dirty="0"/>
              <a:t>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89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Erros mais comuns: formatos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Legenda de figura, quadro e tabela</a:t>
            </a:r>
            <a:endParaRPr lang="pt-BR" dirty="0"/>
          </a:p>
          <a:p>
            <a:pPr lvl="1"/>
            <a:r>
              <a:rPr lang="pt-BR" dirty="0"/>
              <a:t>Com tamanho de letra incorreto (</a:t>
            </a:r>
            <a:r>
              <a:rPr lang="pt-BR" b="1" dirty="0"/>
              <a:t>tem estilo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Alinhamento (deve ser centralizado – </a:t>
            </a:r>
            <a:r>
              <a:rPr lang="pt-BR" b="1" dirty="0"/>
              <a:t>tem estilo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Com ponto final (não tem ponto na legenda)</a:t>
            </a:r>
          </a:p>
          <a:p>
            <a:pPr lvl="1"/>
            <a:r>
              <a:rPr lang="pt-BR" dirty="0"/>
              <a:t>Com letra minúscula (a primeira letra é maiúscula)</a:t>
            </a:r>
          </a:p>
          <a:p>
            <a:pPr lvl="1"/>
            <a:r>
              <a:rPr lang="pt-BR" dirty="0"/>
              <a:t>Separado com : (é hífen)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47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Erros mais comuns: formatos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Fonte de figura, quadro e tabela</a:t>
            </a:r>
            <a:endParaRPr lang="pt-BR" dirty="0"/>
          </a:p>
          <a:p>
            <a:pPr lvl="1"/>
            <a:r>
              <a:rPr lang="pt-BR" dirty="0"/>
              <a:t>Sem fonte (a fonte é obrigatória mesmo quando elaborada pelo autor)</a:t>
            </a:r>
          </a:p>
          <a:p>
            <a:pPr lvl="1"/>
            <a:r>
              <a:rPr lang="pt-BR" dirty="0"/>
              <a:t>Com tamanho de letra </a:t>
            </a:r>
            <a:r>
              <a:rPr lang="pt-BR"/>
              <a:t>incorreto (</a:t>
            </a:r>
            <a:r>
              <a:rPr lang="pt-BR" b="1"/>
              <a:t>tem </a:t>
            </a:r>
            <a:r>
              <a:rPr lang="pt-BR" b="1" dirty="0"/>
              <a:t>estilo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Sem estar alinhada à figura, quadro ou tabela (alinhar com a borda)</a:t>
            </a:r>
          </a:p>
          <a:p>
            <a:pPr lvl="1"/>
            <a:r>
              <a:rPr lang="pt-BR" dirty="0"/>
              <a:t>Sem o termo “adaptado de” quando foi baseado em outro autor</a:t>
            </a:r>
          </a:p>
          <a:p>
            <a:pPr lvl="1"/>
            <a:r>
              <a:rPr lang="pt-BR" dirty="0"/>
              <a:t>Com  referência em letra maiúscula (Deve ser minúscula com o ano e página entre parênteses)</a:t>
            </a:r>
          </a:p>
          <a:p>
            <a:pPr lvl="1"/>
            <a:r>
              <a:rPr lang="pt-BR" dirty="0"/>
              <a:t>Sem ponto no final (tem ponto no final)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32343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1690</Words>
  <Application>Microsoft Office PowerPoint</Application>
  <PresentationFormat>Apresentação na tela (4:3)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Arial</vt:lpstr>
      <vt:lpstr>Design padrão</vt:lpstr>
      <vt:lpstr>Trabalho de Conclusão de Curso II – Erros mais Comuns</vt:lpstr>
      <vt:lpstr>Erros mais comuns: formatos</vt:lpstr>
      <vt:lpstr>Erros mais comuns: formatos</vt:lpstr>
      <vt:lpstr>Erros mais comuns: formatos</vt:lpstr>
      <vt:lpstr>Erros mais comuns: formatos</vt:lpstr>
      <vt:lpstr>Erros mais comuns: formatos</vt:lpstr>
      <vt:lpstr>Erros mais comuns: formatos</vt:lpstr>
      <vt:lpstr>Erros mais comuns: formatos</vt:lpstr>
      <vt:lpstr>Erros mais comuns: formatos</vt:lpstr>
      <vt:lpstr>Erros mais comuns: formatos</vt:lpstr>
      <vt:lpstr>Erros mais comuns: formatos</vt:lpstr>
      <vt:lpstr>Erros mais comuns: textos</vt:lpstr>
      <vt:lpstr>Erros mais comuns: textos</vt:lpstr>
      <vt:lpstr>Erros mais comuns: textos</vt:lpstr>
      <vt:lpstr>Erros mais comuns: textos</vt:lpstr>
      <vt:lpstr>Erros mais comuns: textos</vt:lpstr>
      <vt:lpstr>Erros mais comuns: textos</vt:lpstr>
      <vt:lpstr>Erros mais comuns: textos</vt:lpstr>
      <vt:lpstr>Erros mais comuns: textos</vt:lpstr>
      <vt:lpstr>Erros mais comuns: textos</vt:lpstr>
      <vt:lpstr>Erros mais comuns: textos</vt:lpstr>
      <vt:lpstr>Erros mais comuns: textos</vt:lpstr>
      <vt:lpstr>Erros mais comuns: textos</vt:lpstr>
      <vt:lpstr>Erros mais comuns: textos</vt:lpstr>
      <vt:lpstr>Erros mais comuns: referências</vt:lpstr>
      <vt:lpstr>Erros mais comuns: apêndices/anexos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Mauricio Capobianco Lopes</cp:lastModifiedBy>
  <cp:revision>166</cp:revision>
  <dcterms:created xsi:type="dcterms:W3CDTF">2012-05-08T00:10:24Z</dcterms:created>
  <dcterms:modified xsi:type="dcterms:W3CDTF">2020-05-20T23:00:45Z</dcterms:modified>
</cp:coreProperties>
</file>