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3" r:id="rId3"/>
    <p:sldId id="274" r:id="rId4"/>
    <p:sldId id="278" r:id="rId5"/>
    <p:sldId id="276" r:id="rId6"/>
    <p:sldId id="282" r:id="rId7"/>
    <p:sldId id="277" r:id="rId8"/>
    <p:sldId id="283" r:id="rId9"/>
    <p:sldId id="279" r:id="rId10"/>
    <p:sldId id="280" r:id="rId11"/>
    <p:sldId id="284" r:id="rId12"/>
    <p:sldId id="281" r:id="rId13"/>
    <p:sldId id="285" r:id="rId14"/>
    <p:sldId id="286" r:id="rId15"/>
    <p:sldId id="287" r:id="rId16"/>
    <p:sldId id="288" r:id="rId17"/>
  </p:sldIdLst>
  <p:sldSz cx="9144000" cy="6858000" type="screen4x3"/>
  <p:notesSz cx="6883400" cy="990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URB" initials="MCL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FF99"/>
    <a:srgbClr val="FFFF66"/>
    <a:srgbClr val="6F1BB5"/>
    <a:srgbClr val="0066FF"/>
    <a:srgbClr val="FFFF00"/>
    <a:srgbClr val="CCE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0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60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4" d="100"/>
          <a:sy n="44" d="100"/>
        </p:scale>
        <p:origin x="-1459" y="-82"/>
      </p:cViewPr>
      <p:guideLst>
        <p:guide orient="horz" pos="3120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defTabSz="958850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291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r" defTabSz="958850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defTabSz="958850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9410700"/>
            <a:ext cx="298291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r" defTabSz="958850">
              <a:defRPr sz="1300"/>
            </a:lvl1pPr>
          </a:lstStyle>
          <a:p>
            <a:fld id="{3B792252-52AF-48E0-B46E-0EE65B5B563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98320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defTabSz="95885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291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r" defTabSz="95885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705350"/>
            <a:ext cx="504825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defTabSz="95885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9410700"/>
            <a:ext cx="298291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r" defTabSz="958850">
              <a:defRPr sz="1300"/>
            </a:lvl1pPr>
          </a:lstStyle>
          <a:p>
            <a:fld id="{32C6C4E7-44BA-49A6-8F9F-A9E7475FABDB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9848939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FBC6960-1745-4184-A3F4-E2451FE0E065}" type="slidenum">
              <a:rPr lang="en-US" altLang="pt-BR" sz="1300"/>
              <a:pPr/>
              <a:t>1</a:t>
            </a:fld>
            <a:endParaRPr lang="en-US" altLang="pt-BR" sz="13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250910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D5D8EAC-1875-44A8-B6FF-13D9B230D679}" type="slidenum">
              <a:rPr lang="en-US" altLang="pt-BR" sz="1300"/>
              <a:pPr/>
              <a:t>10</a:t>
            </a:fld>
            <a:endParaRPr lang="en-US" altLang="pt-BR" sz="13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836147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084712-5729-44EB-A7CD-A701906A06E1}" type="slidenum">
              <a:rPr lang="en-US" altLang="pt-BR" sz="1300"/>
              <a:pPr/>
              <a:t>11</a:t>
            </a:fld>
            <a:endParaRPr lang="en-US" altLang="pt-BR" sz="13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811512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1CA6E74-B292-4DC2-8C31-49EA34FBCF58}" type="slidenum">
              <a:rPr lang="en-US" altLang="pt-BR" sz="1300"/>
              <a:pPr/>
              <a:t>12</a:t>
            </a:fld>
            <a:endParaRPr lang="en-US" altLang="pt-BR" sz="13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3263816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38D30BF-111D-490B-B38A-932C2B11F2FE}" type="slidenum">
              <a:rPr lang="en-US" altLang="pt-BR" sz="1300"/>
              <a:pPr/>
              <a:t>13</a:t>
            </a:fld>
            <a:endParaRPr lang="en-US" altLang="pt-BR" sz="13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074311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569390F-3B07-46F8-918F-F40FDB720017}" type="slidenum">
              <a:rPr lang="en-US" altLang="pt-BR" sz="1300"/>
              <a:pPr/>
              <a:t>14</a:t>
            </a:fld>
            <a:endParaRPr lang="en-US" altLang="pt-BR" sz="13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853012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179630B-D1B4-4C56-9492-0AD755F7B687}" type="slidenum">
              <a:rPr lang="en-US" altLang="pt-BR" sz="1300"/>
              <a:pPr/>
              <a:t>15</a:t>
            </a:fld>
            <a:endParaRPr lang="en-US" altLang="pt-BR" sz="13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1503285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EB02363-0DE9-4E75-BDBE-8FD5DB1D3160}" type="slidenum">
              <a:rPr lang="en-US" altLang="pt-BR" sz="1300"/>
              <a:pPr/>
              <a:t>16</a:t>
            </a:fld>
            <a:endParaRPr lang="en-US" altLang="pt-BR" sz="13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3128678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EC38B31-E6AE-4D76-9E48-1DBAD1B49F58}" type="slidenum">
              <a:rPr lang="en-US" altLang="pt-BR" sz="1300"/>
              <a:pPr/>
              <a:t>2</a:t>
            </a:fld>
            <a:endParaRPr lang="en-US" altLang="pt-BR" sz="13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1200332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0B84A29-EAFA-4452-8BC6-10F89029D0E5}" type="slidenum">
              <a:rPr lang="en-US" altLang="pt-BR" sz="1300"/>
              <a:pPr/>
              <a:t>3</a:t>
            </a:fld>
            <a:endParaRPr lang="en-US" altLang="pt-BR" sz="13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655331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63FEC06-D41F-4C6B-96E9-562DF934770D}" type="slidenum">
              <a:rPr lang="en-US" altLang="pt-BR" sz="1300"/>
              <a:pPr/>
              <a:t>4</a:t>
            </a:fld>
            <a:endParaRPr lang="en-US" altLang="pt-BR" sz="13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74776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4CE2A75-A11A-4DD1-A7C6-DAA39ED0B329}" type="slidenum">
              <a:rPr lang="en-US" altLang="pt-BR" sz="1300"/>
              <a:pPr/>
              <a:t>5</a:t>
            </a:fld>
            <a:endParaRPr lang="en-US" altLang="pt-BR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1783655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E3BBBB6-0E3D-4FA2-AE14-CA4553DB6099}" type="slidenum">
              <a:rPr lang="en-US" altLang="pt-BR" sz="1300"/>
              <a:pPr/>
              <a:t>6</a:t>
            </a:fld>
            <a:endParaRPr lang="en-US" altLang="pt-BR" sz="13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3025664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804034-A150-40BA-A2BF-0F5D02160C77}" type="slidenum">
              <a:rPr lang="en-US" altLang="pt-BR" sz="1300"/>
              <a:pPr/>
              <a:t>7</a:t>
            </a:fld>
            <a:endParaRPr lang="en-US" altLang="pt-BR" sz="13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228430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C625EA6-15DC-454F-83C9-105A6463913C}" type="slidenum">
              <a:rPr lang="en-US" altLang="pt-BR" sz="1300"/>
              <a:pPr/>
              <a:t>8</a:t>
            </a:fld>
            <a:endParaRPr lang="en-US" altLang="pt-BR" sz="13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3161910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829C2D3-9D59-4A5F-9C8B-56AA154B66BB}" type="slidenum">
              <a:rPr lang="en-US" altLang="pt-BR" sz="1300"/>
              <a:pPr/>
              <a:t>9</a:t>
            </a:fld>
            <a:endParaRPr lang="en-US" altLang="pt-BR" sz="13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851770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2147483647 h 720"/>
                  <a:gd name="T4" fmla="*/ 1 w 1000"/>
                  <a:gd name="T5" fmla="*/ 2147483647 h 720"/>
                  <a:gd name="T6" fmla="*/ 1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163741 h 317"/>
                  <a:gd name="T4" fmla="*/ 624 w 624"/>
                  <a:gd name="T5" fmla="*/ 3163741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429690 h 317"/>
                  <a:gd name="T4" fmla="*/ 624 w 624"/>
                  <a:gd name="T5" fmla="*/ 3429690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1 h 370"/>
                  <a:gd name="T2" fmla="*/ 0 w 624"/>
                  <a:gd name="T3" fmla="*/ 1 h 370"/>
                  <a:gd name="T4" fmla="*/ 624 w 624"/>
                  <a:gd name="T5" fmla="*/ 1 h 370"/>
                  <a:gd name="T6" fmla="*/ 624 w 624"/>
                  <a:gd name="T7" fmla="*/ 1 h 370"/>
                  <a:gd name="T8" fmla="*/ 384 w 624"/>
                  <a:gd name="T9" fmla="*/ 1 h 370"/>
                  <a:gd name="T10" fmla="*/ 0 w 624"/>
                  <a:gd name="T11" fmla="*/ 1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3 h 317"/>
                  <a:gd name="T4" fmla="*/ 624 w 624"/>
                  <a:gd name="T5" fmla="*/ 23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3395291 h 272"/>
                  <a:gd name="T4" fmla="*/ 240 w 624"/>
                  <a:gd name="T5" fmla="*/ 2997480 h 272"/>
                  <a:gd name="T6" fmla="*/ 624 w 624"/>
                  <a:gd name="T7" fmla="*/ 3395291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3 h 362"/>
                  <a:gd name="T2" fmla="*/ 8 w 632"/>
                  <a:gd name="T3" fmla="*/ 3 h 362"/>
                  <a:gd name="T4" fmla="*/ 248 w 632"/>
                  <a:gd name="T5" fmla="*/ 3 h 362"/>
                  <a:gd name="T6" fmla="*/ 632 w 632"/>
                  <a:gd name="T7" fmla="*/ 3 h 362"/>
                  <a:gd name="T8" fmla="*/ 632 w 632"/>
                  <a:gd name="T9" fmla="*/ 3 h 362"/>
                  <a:gd name="T10" fmla="*/ 104 w 632"/>
                  <a:gd name="T11" fmla="*/ 3 h 362"/>
                  <a:gd name="T12" fmla="*/ 8 w 632"/>
                  <a:gd name="T13" fmla="*/ 3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163741 h 317"/>
                  <a:gd name="T4" fmla="*/ 624 w 624"/>
                  <a:gd name="T5" fmla="*/ 3163741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429690 h 317"/>
                  <a:gd name="T4" fmla="*/ 624 w 624"/>
                  <a:gd name="T5" fmla="*/ 3429690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1 h 370"/>
                  <a:gd name="T2" fmla="*/ 0 w 624"/>
                  <a:gd name="T3" fmla="*/ 1 h 370"/>
                  <a:gd name="T4" fmla="*/ 624 w 624"/>
                  <a:gd name="T5" fmla="*/ 1 h 370"/>
                  <a:gd name="T6" fmla="*/ 624 w 624"/>
                  <a:gd name="T7" fmla="*/ 1 h 370"/>
                  <a:gd name="T8" fmla="*/ 384 w 624"/>
                  <a:gd name="T9" fmla="*/ 1 h 370"/>
                  <a:gd name="T10" fmla="*/ 0 w 624"/>
                  <a:gd name="T11" fmla="*/ 1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8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3 h 317"/>
                  <a:gd name="T4" fmla="*/ 624 w 624"/>
                  <a:gd name="T5" fmla="*/ 23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9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3099026 h 272"/>
                  <a:gd name="T4" fmla="*/ 240 w 624"/>
                  <a:gd name="T5" fmla="*/ 2739763 h 272"/>
                  <a:gd name="T6" fmla="*/ 624 w 624"/>
                  <a:gd name="T7" fmla="*/ 3099026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3 h 362"/>
                  <a:gd name="T2" fmla="*/ 8 w 632"/>
                  <a:gd name="T3" fmla="*/ 3 h 362"/>
                  <a:gd name="T4" fmla="*/ 248 w 632"/>
                  <a:gd name="T5" fmla="*/ 3 h 362"/>
                  <a:gd name="T6" fmla="*/ 632 w 632"/>
                  <a:gd name="T7" fmla="*/ 3 h 362"/>
                  <a:gd name="T8" fmla="*/ 632 w 632"/>
                  <a:gd name="T9" fmla="*/ 3 h 362"/>
                  <a:gd name="T10" fmla="*/ 104 w 632"/>
                  <a:gd name="T11" fmla="*/ 3 h 362"/>
                  <a:gd name="T12" fmla="*/ 8 w 632"/>
                  <a:gd name="T13" fmla="*/ 3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163741 h 317"/>
                  <a:gd name="T4" fmla="*/ 624 w 624"/>
                  <a:gd name="T5" fmla="*/ 3163741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429690 h 317"/>
                  <a:gd name="T4" fmla="*/ 624 w 624"/>
                  <a:gd name="T5" fmla="*/ 3429690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1 h 370"/>
                  <a:gd name="T2" fmla="*/ 0 w 624"/>
                  <a:gd name="T3" fmla="*/ 1 h 370"/>
                  <a:gd name="T4" fmla="*/ 624 w 624"/>
                  <a:gd name="T5" fmla="*/ 1 h 370"/>
                  <a:gd name="T6" fmla="*/ 624 w 624"/>
                  <a:gd name="T7" fmla="*/ 1 h 370"/>
                  <a:gd name="T8" fmla="*/ 384 w 624"/>
                  <a:gd name="T9" fmla="*/ 1 h 370"/>
                  <a:gd name="T10" fmla="*/ 0 w 624"/>
                  <a:gd name="T11" fmla="*/ 1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4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3099026 h 272"/>
                  <a:gd name="T4" fmla="*/ 240 w 624"/>
                  <a:gd name="T5" fmla="*/ 2739763 h 272"/>
                  <a:gd name="T6" fmla="*/ 624 w 624"/>
                  <a:gd name="T7" fmla="*/ 3099026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6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3 h 362"/>
                  <a:gd name="T2" fmla="*/ 8 w 632"/>
                  <a:gd name="T3" fmla="*/ 3 h 362"/>
                  <a:gd name="T4" fmla="*/ 248 w 632"/>
                  <a:gd name="T5" fmla="*/ 3 h 362"/>
                  <a:gd name="T6" fmla="*/ 632 w 632"/>
                  <a:gd name="T7" fmla="*/ 3 h 362"/>
                  <a:gd name="T8" fmla="*/ 632 w 632"/>
                  <a:gd name="T9" fmla="*/ 3 h 362"/>
                  <a:gd name="T10" fmla="*/ 104 w 632"/>
                  <a:gd name="T11" fmla="*/ 3 h 362"/>
                  <a:gd name="T12" fmla="*/ 8 w 632"/>
                  <a:gd name="T13" fmla="*/ 3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6" name="Freeform 23"/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>
                <a:gd name="T0" fmla="*/ 0 w 5762"/>
                <a:gd name="T1" fmla="*/ 1841 h 385"/>
                <a:gd name="T2" fmla="*/ 5762 w 5762"/>
                <a:gd name="T3" fmla="*/ 1761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1841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Freeform 24"/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097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3414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Clique para editar o estilo do título mestre</a:t>
            </a:r>
          </a:p>
        </p:txBody>
      </p:sp>
      <p:sp>
        <p:nvSpPr>
          <p:cNvPr id="3098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Clique para editar o estilo do subtítulo mestre</a:t>
            </a:r>
          </a:p>
        </p:txBody>
      </p:sp>
      <p:sp>
        <p:nvSpPr>
          <p:cNvPr id="27" name="Rectangle 27"/>
          <p:cNvSpPr>
            <a:spLocks noGrp="1" noChangeArrowheads="1"/>
          </p:cNvSpPr>
          <p:nvPr>
            <p:ph type="dt" sz="half" idx="10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" name="Rectangle 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51B283AA-468E-407E-B8D8-7791A572CCB5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26158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1856F5-2343-4E8B-A4DD-6B44584FD668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75334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379CEF-2290-4403-B621-AEC6F832A7F8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27842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43FD96-0B45-45D2-8384-5CC21755B605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33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42E316-C7CB-47BF-A641-19DC890B9FEE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80571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0E32FF-AE10-4925-AC79-0FA8A515B246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38542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1D3D6C-B00B-4929-9991-EF7066E72383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593471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AE00DB-F143-40D9-B10F-95ACD685BBBE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88902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3440F4-85E7-41DF-9359-239559E0FE08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146134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FEDD0B-B0D9-4370-AE1D-0C0AEDC4CDCB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41983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55D962-8B75-4313-BFB8-AA983D43526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13388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-4763"/>
            <a:ext cx="1063625" cy="6858001"/>
            <a:chOff x="0" y="-3"/>
            <a:chExt cx="67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1035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2147483647 h 720"/>
                  <a:gd name="T4" fmla="*/ 1 w 1000"/>
                  <a:gd name="T5" fmla="*/ 2147483647 h 720"/>
                  <a:gd name="T6" fmla="*/ 1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6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163741 h 317"/>
                  <a:gd name="T4" fmla="*/ 624 w 624"/>
                  <a:gd name="T5" fmla="*/ 3163741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7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429690 h 317"/>
                  <a:gd name="T4" fmla="*/ 624 w 624"/>
                  <a:gd name="T5" fmla="*/ 3429690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8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1 h 370"/>
                  <a:gd name="T2" fmla="*/ 0 w 624"/>
                  <a:gd name="T3" fmla="*/ 1 h 370"/>
                  <a:gd name="T4" fmla="*/ 624 w 624"/>
                  <a:gd name="T5" fmla="*/ 1 h 370"/>
                  <a:gd name="T6" fmla="*/ 624 w 624"/>
                  <a:gd name="T7" fmla="*/ 1 h 370"/>
                  <a:gd name="T8" fmla="*/ 384 w 624"/>
                  <a:gd name="T9" fmla="*/ 1 h 370"/>
                  <a:gd name="T10" fmla="*/ 0 w 624"/>
                  <a:gd name="T11" fmla="*/ 1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9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3 h 317"/>
                  <a:gd name="T4" fmla="*/ 624 w 624"/>
                  <a:gd name="T5" fmla="*/ 23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0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3395291 h 272"/>
                  <a:gd name="T4" fmla="*/ 240 w 624"/>
                  <a:gd name="T5" fmla="*/ 2997480 h 272"/>
                  <a:gd name="T6" fmla="*/ 624 w 624"/>
                  <a:gd name="T7" fmla="*/ 3395291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1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3 h 362"/>
                  <a:gd name="T2" fmla="*/ 8 w 632"/>
                  <a:gd name="T3" fmla="*/ 3 h 362"/>
                  <a:gd name="T4" fmla="*/ 248 w 632"/>
                  <a:gd name="T5" fmla="*/ 3 h 362"/>
                  <a:gd name="T6" fmla="*/ 632 w 632"/>
                  <a:gd name="T7" fmla="*/ 3 h 362"/>
                  <a:gd name="T8" fmla="*/ 632 w 632"/>
                  <a:gd name="T9" fmla="*/ 3 h 362"/>
                  <a:gd name="T10" fmla="*/ 104 w 632"/>
                  <a:gd name="T11" fmla="*/ 3 h 362"/>
                  <a:gd name="T12" fmla="*/ 8 w 632"/>
                  <a:gd name="T13" fmla="*/ 3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2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163741 h 317"/>
                  <a:gd name="T4" fmla="*/ 624 w 624"/>
                  <a:gd name="T5" fmla="*/ 3163741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3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429690 h 317"/>
                  <a:gd name="T4" fmla="*/ 624 w 624"/>
                  <a:gd name="T5" fmla="*/ 3429690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4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1 h 370"/>
                  <a:gd name="T2" fmla="*/ 0 w 624"/>
                  <a:gd name="T3" fmla="*/ 1 h 370"/>
                  <a:gd name="T4" fmla="*/ 624 w 624"/>
                  <a:gd name="T5" fmla="*/ 1 h 370"/>
                  <a:gd name="T6" fmla="*/ 624 w 624"/>
                  <a:gd name="T7" fmla="*/ 1 h 370"/>
                  <a:gd name="T8" fmla="*/ 384 w 624"/>
                  <a:gd name="T9" fmla="*/ 1 h 370"/>
                  <a:gd name="T10" fmla="*/ 0 w 624"/>
                  <a:gd name="T11" fmla="*/ 1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5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3 h 317"/>
                  <a:gd name="T4" fmla="*/ 624 w 624"/>
                  <a:gd name="T5" fmla="*/ 23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6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3099026 h 272"/>
                  <a:gd name="T4" fmla="*/ 240 w 624"/>
                  <a:gd name="T5" fmla="*/ 2739763 h 272"/>
                  <a:gd name="T6" fmla="*/ 624 w 624"/>
                  <a:gd name="T7" fmla="*/ 3099026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7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3 h 362"/>
                  <a:gd name="T2" fmla="*/ 8 w 632"/>
                  <a:gd name="T3" fmla="*/ 3 h 362"/>
                  <a:gd name="T4" fmla="*/ 248 w 632"/>
                  <a:gd name="T5" fmla="*/ 3 h 362"/>
                  <a:gd name="T6" fmla="*/ 632 w 632"/>
                  <a:gd name="T7" fmla="*/ 3 h 362"/>
                  <a:gd name="T8" fmla="*/ 632 w 632"/>
                  <a:gd name="T9" fmla="*/ 3 h 362"/>
                  <a:gd name="T10" fmla="*/ 104 w 632"/>
                  <a:gd name="T11" fmla="*/ 3 h 362"/>
                  <a:gd name="T12" fmla="*/ 8 w 632"/>
                  <a:gd name="T13" fmla="*/ 3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8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163741 h 317"/>
                  <a:gd name="T4" fmla="*/ 624 w 624"/>
                  <a:gd name="T5" fmla="*/ 3163741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9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429690 h 317"/>
                  <a:gd name="T4" fmla="*/ 624 w 624"/>
                  <a:gd name="T5" fmla="*/ 3429690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50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1 h 370"/>
                  <a:gd name="T2" fmla="*/ 0 w 624"/>
                  <a:gd name="T3" fmla="*/ 1 h 370"/>
                  <a:gd name="T4" fmla="*/ 624 w 624"/>
                  <a:gd name="T5" fmla="*/ 1 h 370"/>
                  <a:gd name="T6" fmla="*/ 624 w 624"/>
                  <a:gd name="T7" fmla="*/ 1 h 370"/>
                  <a:gd name="T8" fmla="*/ 384 w 624"/>
                  <a:gd name="T9" fmla="*/ 1 h 370"/>
                  <a:gd name="T10" fmla="*/ 0 w 624"/>
                  <a:gd name="T11" fmla="*/ 1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51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52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3099026 h 272"/>
                  <a:gd name="T4" fmla="*/ 240 w 624"/>
                  <a:gd name="T5" fmla="*/ 2739763 h 272"/>
                  <a:gd name="T6" fmla="*/ 624 w 624"/>
                  <a:gd name="T7" fmla="*/ 3099026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53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3 h 362"/>
                  <a:gd name="T2" fmla="*/ 8 w 632"/>
                  <a:gd name="T3" fmla="*/ 3 h 362"/>
                  <a:gd name="T4" fmla="*/ 248 w 632"/>
                  <a:gd name="T5" fmla="*/ 3 h 362"/>
                  <a:gd name="T6" fmla="*/ 632 w 632"/>
                  <a:gd name="T7" fmla="*/ 3 h 362"/>
                  <a:gd name="T8" fmla="*/ 632 w 632"/>
                  <a:gd name="T9" fmla="*/ 3 h 362"/>
                  <a:gd name="T10" fmla="*/ 104 w 632"/>
                  <a:gd name="T11" fmla="*/ 3 h 362"/>
                  <a:gd name="T12" fmla="*/ 8 w 632"/>
                  <a:gd name="T13" fmla="*/ 3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033" name="Freeform 23"/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>
                <a:gd name="T0" fmla="*/ 0 w 5762"/>
                <a:gd name="T1" fmla="*/ 1841 h 385"/>
                <a:gd name="T2" fmla="*/ 1 w 5762"/>
                <a:gd name="T3" fmla="*/ 1761 h 385"/>
                <a:gd name="T4" fmla="*/ 1 w 5762"/>
                <a:gd name="T5" fmla="*/ 4 h 385"/>
                <a:gd name="T6" fmla="*/ 0 w 5762"/>
                <a:gd name="T7" fmla="*/ 0 h 385"/>
                <a:gd name="T8" fmla="*/ 0 w 5762"/>
                <a:gd name="T9" fmla="*/ 1841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4" name="Freeform 24"/>
            <p:cNvSpPr>
              <a:spLocks/>
            </p:cNvSpPr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>
                <a:gd name="T0" fmla="*/ 0 w 5761"/>
                <a:gd name="T1" fmla="*/ 28 h 189"/>
                <a:gd name="T2" fmla="*/ 1 w 5761"/>
                <a:gd name="T3" fmla="*/ 0 h 189"/>
                <a:gd name="T4" fmla="*/ 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027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Clique para editar o estilo do título mestre</a:t>
            </a:r>
          </a:p>
        </p:txBody>
      </p:sp>
      <p:sp>
        <p:nvSpPr>
          <p:cNvPr id="1028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Clique para editar os estilos do texto mestre</a:t>
            </a:r>
          </a:p>
          <a:p>
            <a:pPr lvl="1"/>
            <a:r>
              <a:rPr lang="en-US" altLang="pt-BR" smtClean="0"/>
              <a:t>Segundo nível</a:t>
            </a:r>
          </a:p>
          <a:p>
            <a:pPr lvl="2"/>
            <a:r>
              <a:rPr lang="en-US" altLang="pt-BR" smtClean="0"/>
              <a:t>Terceiro nível</a:t>
            </a:r>
          </a:p>
          <a:p>
            <a:pPr lvl="3"/>
            <a:r>
              <a:rPr lang="en-US" altLang="pt-BR" smtClean="0"/>
              <a:t>Quarto nível</a:t>
            </a:r>
          </a:p>
          <a:p>
            <a:pPr lvl="4"/>
            <a:r>
              <a:rPr lang="en-US" altLang="pt-BR" smtClean="0"/>
              <a:t>Quinto nível</a:t>
            </a:r>
          </a:p>
        </p:txBody>
      </p:sp>
      <p:sp>
        <p:nvSpPr>
          <p:cNvPr id="2075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6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7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Arial" panose="020B0604020202020204" pitchFamily="34" charset="0"/>
              </a:defRPr>
            </a:lvl1pPr>
          </a:lstStyle>
          <a:p>
            <a:fld id="{E17DC86A-A81D-47F7-B619-AB329FB32FEF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685800" y="3733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pt-BR" altLang="pt-BR" sz="4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68363" y="1290638"/>
            <a:ext cx="7824787" cy="323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pt-BR" sz="3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/>
            </a:r>
            <a:br>
              <a:rPr lang="pt-BR" sz="3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</a:br>
            <a:r>
              <a:rPr lang="pt-BR" sz="3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PROPOSTA  PARA TRABALHO DE CONCLUSÃO DE CURSO / BCC</a:t>
            </a:r>
            <a:br>
              <a:rPr lang="pt-BR" sz="3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</a:br>
            <a:r>
              <a:rPr lang="pt-B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/>
            </a:r>
            <a:br>
              <a:rPr lang="pt-B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</a:br>
            <a:r>
              <a:rPr lang="pt-B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/>
            </a:r>
            <a:br>
              <a:rPr lang="pt-B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</a:br>
            <a:r>
              <a:rPr lang="pt-B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/>
            </a:r>
            <a:br>
              <a:rPr lang="pt-B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</a:br>
            <a:endParaRPr lang="pt-BR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ctr">
              <a:defRPr/>
            </a:pPr>
            <a:r>
              <a:rPr lang="pt-B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Colegiado / NDE (BCC)</a:t>
            </a:r>
          </a:p>
          <a:p>
            <a:pPr algn="ctr">
              <a:defRPr/>
            </a:pPr>
            <a:endParaRPr lang="pt-BR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r">
              <a:defRPr/>
            </a:pPr>
            <a:r>
              <a:rPr lang="pt-B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março/ 2015 </a:t>
            </a:r>
            <a:endParaRPr lang="en-US" sz="18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1173163" y="1143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tabLst>
                <a:tab pos="355600" algn="l"/>
              </a:tabLst>
              <a:defRPr/>
            </a:pPr>
            <a:r>
              <a:rPr kumimoji="1" lang="pt-BR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TCC II</a:t>
            </a:r>
            <a:endParaRPr kumimoji="1" lang="en-US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1295400" y="633413"/>
            <a:ext cx="7534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1204913" y="812800"/>
            <a:ext cx="7624762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pt-BR" sz="2000" b="1" dirty="0">
                <a:latin typeface="Arial Narrow" panose="020B0606020202030204" pitchFamily="34" charset="0"/>
              </a:rPr>
              <a:t>5ª)</a:t>
            </a:r>
            <a:r>
              <a:rPr lang="pt-BR" sz="2000" dirty="0">
                <a:latin typeface="Arial Narrow" panose="020B0606020202030204" pitchFamily="34" charset="0"/>
              </a:rPr>
              <a:t> Apresentação pública do TCC perante uma banca </a:t>
            </a:r>
            <a:r>
              <a:rPr 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(na 20ª semana do semestre)</a:t>
            </a:r>
            <a:r>
              <a:rPr lang="pt-BR" sz="2000" dirty="0">
                <a:latin typeface="Arial Narrow" panose="020B0606020202030204" pitchFamily="34" charset="0"/>
              </a:rPr>
              <a:t>.</a:t>
            </a:r>
          </a:p>
          <a:p>
            <a:pPr>
              <a:defRPr/>
            </a:pPr>
            <a:endParaRPr lang="pt-BR" sz="2000" dirty="0">
              <a:latin typeface="Arial Narrow" panose="020B0606020202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latin typeface="Arial Narrow" panose="020B0606020202030204" pitchFamily="34" charset="0"/>
              </a:rPr>
              <a:t>O coordenador de TCC é responsável por agendar as apresentações públicas dos </a:t>
            </a:r>
            <a:r>
              <a:rPr lang="pt-BR" sz="2000" dirty="0" err="1">
                <a:latin typeface="Arial Narrow" panose="020B0606020202030204" pitchFamily="34" charset="0"/>
              </a:rPr>
              <a:t>TCCs</a:t>
            </a:r>
            <a:r>
              <a:rPr lang="pt-BR" sz="2000" dirty="0">
                <a:latin typeface="Arial Narrow" panose="020B0606020202030204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pt-BR" sz="2000" dirty="0">
              <a:latin typeface="Arial Narrow" panose="020B0606020202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latin typeface="Arial Narrow" panose="020B0606020202030204" pitchFamily="34" charset="0"/>
              </a:rPr>
              <a:t>O número de componentes da </a:t>
            </a:r>
            <a:r>
              <a:rPr lang="pt-BR" sz="2000" b="1" dirty="0">
                <a:latin typeface="Arial Narrow" panose="020B0606020202030204" pitchFamily="34" charset="0"/>
              </a:rPr>
              <a:t>banca</a:t>
            </a:r>
            <a:r>
              <a:rPr lang="pt-BR" sz="2000" dirty="0">
                <a:latin typeface="Arial Narrow" panose="020B0606020202030204" pitchFamily="34" charset="0"/>
              </a:rPr>
              <a:t> examinadora é igual a 3 (três): orientador do TCC, professor avaliador do projeto e qualquer outro professor com vínculo ativo com alguma IES ou um especialista da área (com pelo menos pós-graduação), com conhecimento comprovado sobre o tema de pesquisa (e homologado pelo coordenador de TCC).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1173163" y="1143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tabLst>
                <a:tab pos="355600" algn="l"/>
              </a:tabLst>
              <a:defRPr/>
            </a:pPr>
            <a:r>
              <a:rPr kumimoji="1" lang="pt-BR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TCC II</a:t>
            </a:r>
            <a:endParaRPr kumimoji="1" lang="en-US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1295400" y="633413"/>
            <a:ext cx="7534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1204913" y="812800"/>
            <a:ext cx="7624762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pt-BR" sz="2000" b="1" dirty="0">
                <a:latin typeface="Arial Narrow" panose="020B0606020202030204" pitchFamily="34" charset="0"/>
              </a:rPr>
              <a:t>5ª)</a:t>
            </a:r>
            <a:r>
              <a:rPr lang="pt-BR" sz="2000" dirty="0">
                <a:latin typeface="Arial Narrow" panose="020B0606020202030204" pitchFamily="34" charset="0"/>
              </a:rPr>
              <a:t> Apresentação pública do TCC perante uma banca </a:t>
            </a:r>
            <a:r>
              <a:rPr 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(na 20ª semana do semestre)</a:t>
            </a:r>
            <a:r>
              <a:rPr lang="pt-BR" sz="2000" dirty="0">
                <a:latin typeface="Arial Narrow" panose="020B0606020202030204" pitchFamily="34" charset="0"/>
              </a:rPr>
              <a:t>.</a:t>
            </a:r>
          </a:p>
          <a:p>
            <a:pPr>
              <a:defRPr/>
            </a:pPr>
            <a:endParaRPr lang="pt-BR" sz="2000" dirty="0">
              <a:latin typeface="Arial Narrow" panose="020B0606020202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latin typeface="Arial Narrow" panose="020B0606020202030204" pitchFamily="34" charset="0"/>
              </a:rPr>
              <a:t>Na apresentação pública, o aluno </a:t>
            </a:r>
            <a:r>
              <a:rPr lang="pt-BR" sz="2000" dirty="0" smtClean="0">
                <a:latin typeface="Arial Narrow" panose="020B0606020202030204" pitchFamily="34" charset="0"/>
              </a:rPr>
              <a:t>tem no máximo 30 (trinta) minutos  </a:t>
            </a:r>
            <a:r>
              <a:rPr lang="pt-BR" sz="2000" dirty="0">
                <a:latin typeface="Arial Narrow" panose="020B0606020202030204" pitchFamily="34" charset="0"/>
              </a:rPr>
              <a:t>para exposição do TCC, </a:t>
            </a:r>
            <a:r>
              <a:rPr lang="pt-BR" sz="2000" dirty="0" smtClean="0">
                <a:latin typeface="Arial Narrow" panose="020B0606020202030204" pitchFamily="34" charset="0"/>
              </a:rPr>
              <a:t>no </a:t>
            </a:r>
            <a:r>
              <a:rPr lang="pt-BR" sz="2000" smtClean="0">
                <a:latin typeface="Arial Narrow" panose="020B0606020202030204" pitchFamily="34" charset="0"/>
              </a:rPr>
              <a:t>máximo 15 </a:t>
            </a:r>
            <a:r>
              <a:rPr lang="pt-BR" sz="2000" dirty="0">
                <a:latin typeface="Arial Narrow" panose="020B0606020202030204" pitchFamily="34" charset="0"/>
              </a:rPr>
              <a:t>(quinze) minutos  para demonstração da implementação, seguidos pelos questionamentos da banca, perfazendo um total máximo de 80 (oitenta) minutos.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pt-BR" sz="2000" dirty="0">
              <a:latin typeface="Arial Narrow" panose="020B0606020202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latin typeface="Arial Narrow" panose="020B0606020202030204" pitchFamily="34" charset="0"/>
              </a:rPr>
              <a:t>Os componentes da banca examinadora emitirão um parecer (em formulário </a:t>
            </a:r>
            <a:r>
              <a:rPr lang="pt-BR" sz="2000" dirty="0" smtClean="0">
                <a:latin typeface="Arial Narrow" panose="020B0606020202030204" pitchFamily="34" charset="0"/>
              </a:rPr>
              <a:t>próprio), </a:t>
            </a:r>
            <a:r>
              <a:rPr lang="pt-BR" sz="2000" dirty="0">
                <a:latin typeface="Arial Narrow" panose="020B0606020202030204" pitchFamily="34" charset="0"/>
              </a:rPr>
              <a:t>aprovando ou reprovando o TCC.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1173163" y="1143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tabLst>
                <a:tab pos="355600" algn="l"/>
              </a:tabLst>
              <a:defRPr/>
            </a:pPr>
            <a:r>
              <a:rPr kumimoji="1" lang="pt-BR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TCC II</a:t>
            </a:r>
            <a:endParaRPr kumimoji="1" lang="en-US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1295400" y="633413"/>
            <a:ext cx="7534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5364" name="Rectangle 11"/>
          <p:cNvSpPr>
            <a:spLocks noChangeArrowheads="1"/>
          </p:cNvSpPr>
          <p:nvPr/>
        </p:nvSpPr>
        <p:spPr bwMode="auto">
          <a:xfrm>
            <a:off x="1204913" y="812800"/>
            <a:ext cx="762476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pt-BR" altLang="pt-BR" sz="2000" b="1" dirty="0" smtClean="0">
                <a:latin typeface="Arial Narrow" pitchFamily="34" charset="0"/>
              </a:rPr>
              <a:t>6ª)</a:t>
            </a:r>
            <a:r>
              <a:rPr kumimoji="0" lang="pt-BR" altLang="pt-BR" sz="2000" dirty="0" smtClean="0">
                <a:latin typeface="Arial Narrow" pitchFamily="34" charset="0"/>
              </a:rPr>
              <a:t> Entrega do volume final e demais documentação </a:t>
            </a:r>
            <a:r>
              <a:rPr kumimoji="0" lang="pt-BR" altLang="pt-BR" sz="2000" b="1" dirty="0" smtClean="0">
                <a:latin typeface="Arial Narrow" pitchFamily="34" charset="0"/>
              </a:rPr>
              <a:t>(em meio digital) </a:t>
            </a:r>
            <a:r>
              <a:rPr kumimoji="0" lang="pt-BR" altLang="pt-BR" sz="2000" dirty="0" smtClean="0">
                <a:latin typeface="Arial Narrow" pitchFamily="34" charset="0"/>
              </a:rPr>
              <a:t>pelo aluno ao coordenador de TCC </a:t>
            </a:r>
            <a:r>
              <a:rPr kumimoji="0" lang="pt-BR" altLang="pt-BR" sz="2000" b="1" dirty="0" smtClean="0">
                <a:solidFill>
                  <a:srgbClr val="008000"/>
                </a:solidFill>
                <a:latin typeface="Arial Narrow" pitchFamily="34" charset="0"/>
              </a:rPr>
              <a:t>(até a 21ª semana do semestre)</a:t>
            </a:r>
            <a:r>
              <a:rPr kumimoji="0" lang="pt-BR" altLang="pt-BR" sz="2000" dirty="0" smtClean="0">
                <a:latin typeface="Arial Narrow" pitchFamily="34" charset="0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pt-BR" altLang="pt-BR" sz="2000" dirty="0" smtClean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1173163" y="1143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tabLst>
                <a:tab pos="355600" algn="l"/>
              </a:tabLst>
              <a:defRPr/>
            </a:pPr>
            <a:r>
              <a:rPr kumimoji="1" lang="pt-BR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TCC II</a:t>
            </a:r>
            <a:endParaRPr kumimoji="1" lang="en-US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1295400" y="633413"/>
            <a:ext cx="7534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1204913" y="812800"/>
            <a:ext cx="7624762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pt-BR" sz="2000" dirty="0">
                <a:latin typeface="Arial Narrow" panose="020B0606020202030204" pitchFamily="34" charset="0"/>
              </a:rPr>
              <a:t>Os projetos aprovados terão </a:t>
            </a:r>
            <a:r>
              <a:rPr lang="pt-BR" sz="2000" b="1" dirty="0">
                <a:latin typeface="Arial Narrow" panose="020B0606020202030204" pitchFamily="34" charset="0"/>
              </a:rPr>
              <a:t>validade</a:t>
            </a:r>
            <a:r>
              <a:rPr lang="pt-BR" sz="2000" dirty="0">
                <a:latin typeface="Arial Narrow" panose="020B0606020202030204" pitchFamily="34" charset="0"/>
              </a:rPr>
              <a:t> de um ano, isto é: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latin typeface="Arial Narrow" panose="020B0606020202030204" pitchFamily="34" charset="0"/>
              </a:rPr>
              <a:t>o projeto aprovado na disciplina de TCC I poderá ser desenvolvido, sem a necessidade de reavaliação, nos dois semestres subsequentes. Por exemplo, um projeto aprovado na disciplina de TCC I em 2014/1 pode ser desenvolvido, sem necessidade de reavaliação, em 2014/2 ou 2015/1.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pt-BR" sz="2000" dirty="0">
              <a:latin typeface="Arial Narrow" panose="020B0606020202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t-BR" sz="2000" dirty="0" smtClean="0">
                <a:latin typeface="Arial Narrow" panose="020B0606020202030204" pitchFamily="34" charset="0"/>
              </a:rPr>
              <a:t>o </a:t>
            </a:r>
            <a:r>
              <a:rPr lang="pt-BR" sz="2000" dirty="0">
                <a:latin typeface="Arial Narrow" panose="020B0606020202030204" pitchFamily="34" charset="0"/>
              </a:rPr>
              <a:t>projeto aprovado na disciplina de TCC II poderá ser desenvolvido, sem a necessidade de reavaliação, no semestre seguinte. Um projeto aprovado na disciplina de TCC II em 2014/1 pode ser desenvolvido, sem necessidade de reavaliação, em 2014/2.</a:t>
            </a:r>
          </a:p>
          <a:p>
            <a:pPr>
              <a:defRPr/>
            </a:pPr>
            <a:endParaRPr lang="pt-BR" sz="2000" dirty="0">
              <a:latin typeface="Arial Narrow" panose="020B0606020202030204" pitchFamily="34" charset="0"/>
            </a:endParaRPr>
          </a:p>
          <a:p>
            <a:pPr>
              <a:defRPr/>
            </a:pPr>
            <a:r>
              <a:rPr lang="pt-BR" sz="2000" dirty="0">
                <a:latin typeface="Arial Narrow" panose="020B0606020202030204" pitchFamily="34" charset="0"/>
              </a:rPr>
              <a:t>Assim sendo, devem ser reavaliados: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latin typeface="Arial Narrow" panose="020B0606020202030204" pitchFamily="34" charset="0"/>
              </a:rPr>
              <a:t>projetos não desenvolvidos no ano seguinte à aprovação;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latin typeface="Arial Narrow" panose="020B0606020202030204" pitchFamily="34" charset="0"/>
              </a:rPr>
              <a:t>quando houver mudança de orientador (mediante termo de consentimento) (com ou sem mudança do projeto).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1173163" y="1143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tabLst>
                <a:tab pos="355600" algn="l"/>
              </a:tabLst>
              <a:defRPr/>
            </a:pPr>
            <a:r>
              <a:rPr kumimoji="1" lang="pt-BR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TCC II</a:t>
            </a:r>
            <a:endParaRPr kumimoji="1" lang="en-US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1295400" y="633413"/>
            <a:ext cx="7534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412" name="Rectangle 11"/>
          <p:cNvSpPr>
            <a:spLocks noChangeArrowheads="1"/>
          </p:cNvSpPr>
          <p:nvPr/>
        </p:nvSpPr>
        <p:spPr bwMode="auto">
          <a:xfrm>
            <a:off x="1204913" y="812800"/>
            <a:ext cx="762476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dirty="0">
                <a:latin typeface="Arial Narrow" panose="020B0606020202030204" pitchFamily="34" charset="0"/>
              </a:rPr>
              <a:t>A reavaliação de um projeto de TCC tem as seguintes etapas: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b="1" dirty="0">
                <a:latin typeface="Arial Narrow" panose="020B0606020202030204" pitchFamily="34" charset="0"/>
              </a:rPr>
              <a:t>1ª)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Elaboração do projeto final sob supervisão do orientador.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b="1" dirty="0">
                <a:latin typeface="Arial Narrow" panose="020B0606020202030204" pitchFamily="34" charset="0"/>
              </a:rPr>
              <a:t>2</a:t>
            </a:r>
            <a:r>
              <a:rPr kumimoji="0" lang="pt-BR" altLang="pt-BR" sz="2000" b="1" baseline="30000" dirty="0">
                <a:latin typeface="Arial Narrow" panose="020B0606020202030204" pitchFamily="34" charset="0"/>
              </a:rPr>
              <a:t>a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)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Entrega do projeto final </a:t>
            </a:r>
            <a:r>
              <a:rPr kumimoji="0" lang="pt-BR" altLang="pt-BR" sz="2000" b="1" dirty="0" smtClean="0">
                <a:solidFill>
                  <a:srgbClr val="008000"/>
                </a:solidFill>
                <a:latin typeface="Arial Narrow" panose="020B0606020202030204" pitchFamily="34" charset="0"/>
              </a:rPr>
              <a:t>(</a:t>
            </a: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até a 2ª semana do semestre)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, seguindo o fluxo: aluno deve </a:t>
            </a:r>
            <a:r>
              <a:rPr kumimoji="0" lang="pt-BR" altLang="pt-BR" sz="2000" dirty="0" smtClean="0">
                <a:latin typeface="Arial Narrow" panose="020B0606020202030204" pitchFamily="34" charset="0"/>
              </a:rPr>
              <a:t>encaminhar com assinatura dele e do orientador,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coordenador de TCC deve receber e encaminhar </a:t>
            </a:r>
            <a:r>
              <a:rPr kumimoji="0" lang="pt-BR" altLang="pt-BR" sz="2000" dirty="0" smtClean="0">
                <a:latin typeface="Arial Narrow" panose="020B0606020202030204" pitchFamily="34" charset="0"/>
              </a:rPr>
              <a:t>para o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professor </a:t>
            </a:r>
            <a:r>
              <a:rPr kumimoji="0" lang="pt-BR" altLang="pt-BR" sz="2000" dirty="0" smtClean="0">
                <a:latin typeface="Arial Narrow" panose="020B0606020202030204" pitchFamily="34" charset="0"/>
              </a:rPr>
              <a:t>avaliador.</a:t>
            </a:r>
            <a:endParaRPr kumimoji="0" lang="pt-BR" altLang="pt-BR" sz="2000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1173163" y="1143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tabLst>
                <a:tab pos="355600" algn="l"/>
              </a:tabLst>
              <a:defRPr/>
            </a:pPr>
            <a:r>
              <a:rPr kumimoji="1" lang="pt-BR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TCC II</a:t>
            </a:r>
            <a:endParaRPr kumimoji="1" lang="en-US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1295400" y="633413"/>
            <a:ext cx="7534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1204913" y="812800"/>
            <a:ext cx="774065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pt-BR" sz="2000" b="1" dirty="0">
                <a:latin typeface="Arial Narrow" panose="020B0606020202030204" pitchFamily="34" charset="0"/>
              </a:rPr>
              <a:t>3ª)</a:t>
            </a:r>
            <a:r>
              <a:rPr lang="pt-BR" sz="2000" dirty="0">
                <a:latin typeface="Arial Narrow" panose="020B0606020202030204" pitchFamily="34" charset="0"/>
              </a:rPr>
              <a:t> Avaliação do projeto efetuada pelo coordenador de TCC e pelo professor avaliador </a:t>
            </a:r>
            <a:r>
              <a:rPr lang="pt-BR" sz="2000" b="1" dirty="0" smtClean="0">
                <a:solidFill>
                  <a:srgbClr val="008000"/>
                </a:solidFill>
                <a:latin typeface="Arial Narrow" panose="020B0606020202030204" pitchFamily="34" charset="0"/>
              </a:rPr>
              <a:t>(</a:t>
            </a:r>
            <a:r>
              <a:rPr 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até a 3ª semana do semestre)</a:t>
            </a:r>
            <a:r>
              <a:rPr lang="pt-BR" sz="2000" dirty="0">
                <a:latin typeface="Arial Narrow" panose="020B0606020202030204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latin typeface="Arial Narrow" panose="020B0606020202030204" pitchFamily="34" charset="0"/>
              </a:rPr>
              <a:t>Em caso de divergência na avaliação, o professor da disciplina de </a:t>
            </a:r>
            <a:r>
              <a:rPr lang="pt-BR" sz="2000" dirty="0" smtClean="0">
                <a:latin typeface="Arial Narrow" panose="020B0606020202030204" pitchFamily="34" charset="0"/>
              </a:rPr>
              <a:t>TCC I </a:t>
            </a:r>
            <a:r>
              <a:rPr lang="pt-BR" sz="2000" dirty="0">
                <a:latin typeface="Arial Narrow" panose="020B0606020202030204" pitchFamily="34" charset="0"/>
              </a:rPr>
              <a:t>também avalia o projeto final.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pt-BR" sz="2000" dirty="0">
              <a:latin typeface="Arial Narrow" panose="020B0606020202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t-BR" sz="2000" dirty="0" smtClean="0">
                <a:latin typeface="Arial Narrow" panose="020B0606020202030204" pitchFamily="34" charset="0"/>
              </a:rPr>
              <a:t>Os </a:t>
            </a:r>
            <a:r>
              <a:rPr lang="pt-BR" sz="2000" dirty="0">
                <a:latin typeface="Arial Narrow" panose="020B0606020202030204" pitchFamily="34" charset="0"/>
              </a:rPr>
              <a:t>avaliadores emitirão um parecer (em formulário a ser definido) aprovando ou reprovando o projeto.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pt-BR" sz="2000" dirty="0">
              <a:latin typeface="Arial Narrow" panose="020B0606020202030204" pitchFamily="34" charset="0"/>
            </a:endParaRPr>
          </a:p>
          <a:p>
            <a:pPr>
              <a:defRPr/>
            </a:pPr>
            <a:r>
              <a:rPr lang="pt-BR" sz="2000" dirty="0">
                <a:latin typeface="Arial Narrow" panose="020B0606020202030204" pitchFamily="34" charset="0"/>
              </a:rPr>
              <a:t>O aluno que tiver o projeto reprovado poderá submetê-lo novamente para avaliação, efetuando as alterações solicitadas.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1173163" y="1143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tabLst>
                <a:tab pos="355600" algn="l"/>
              </a:tabLst>
              <a:defRPr/>
            </a:pPr>
            <a:r>
              <a:rPr kumimoji="1" lang="pt-BR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TCC II</a:t>
            </a:r>
            <a:endParaRPr kumimoji="1" lang="en-US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1295400" y="633413"/>
            <a:ext cx="7534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1204913" y="812800"/>
            <a:ext cx="7740650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pt-BR" sz="2000" b="1" dirty="0">
                <a:latin typeface="Arial Narrow" panose="020B0606020202030204" pitchFamily="34" charset="0"/>
              </a:rPr>
              <a:t>4ª)</a:t>
            </a:r>
            <a:r>
              <a:rPr lang="pt-BR" sz="2000" dirty="0">
                <a:latin typeface="Arial Narrow" panose="020B0606020202030204" pitchFamily="34" charset="0"/>
              </a:rPr>
              <a:t> Ajustes no projeto final sob supervisão do orientador.</a:t>
            </a:r>
          </a:p>
          <a:p>
            <a:pPr>
              <a:defRPr/>
            </a:pPr>
            <a:endParaRPr lang="pt-BR" sz="2000" dirty="0">
              <a:latin typeface="Arial Narrow" panose="020B0606020202030204" pitchFamily="34" charset="0"/>
            </a:endParaRPr>
          </a:p>
          <a:p>
            <a:pPr>
              <a:defRPr/>
            </a:pPr>
            <a:endParaRPr lang="pt-BR" sz="2000" dirty="0">
              <a:latin typeface="Arial Narrow" panose="020B0606020202030204" pitchFamily="34" charset="0"/>
            </a:endParaRPr>
          </a:p>
          <a:p>
            <a:pPr>
              <a:defRPr/>
            </a:pPr>
            <a:r>
              <a:rPr lang="pt-BR" sz="2000" b="1" dirty="0">
                <a:latin typeface="Arial Narrow" panose="020B0606020202030204" pitchFamily="34" charset="0"/>
              </a:rPr>
              <a:t>5</a:t>
            </a:r>
            <a:r>
              <a:rPr lang="pt-BR" sz="2000" b="1" baseline="30000" dirty="0">
                <a:latin typeface="Arial Narrow" panose="020B0606020202030204" pitchFamily="34" charset="0"/>
              </a:rPr>
              <a:t>a</a:t>
            </a:r>
            <a:r>
              <a:rPr lang="pt-BR" sz="2000" b="1" dirty="0">
                <a:latin typeface="Arial Narrow" panose="020B0606020202030204" pitchFamily="34" charset="0"/>
              </a:rPr>
              <a:t>)</a:t>
            </a:r>
            <a:r>
              <a:rPr lang="pt-BR" sz="2000" dirty="0">
                <a:latin typeface="Arial Narrow" panose="020B0606020202030204" pitchFamily="34" charset="0"/>
              </a:rPr>
              <a:t> Entrega do projeto final </a:t>
            </a:r>
            <a:r>
              <a:rPr lang="pt-BR" sz="2000" b="1" dirty="0" smtClean="0">
                <a:solidFill>
                  <a:srgbClr val="008000"/>
                </a:solidFill>
                <a:latin typeface="Arial Narrow" panose="020B0606020202030204" pitchFamily="34" charset="0"/>
              </a:rPr>
              <a:t>(</a:t>
            </a:r>
            <a:r>
              <a:rPr 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até a 4ª semana do semestre)</a:t>
            </a:r>
            <a:r>
              <a:rPr lang="pt-BR" sz="2000" dirty="0">
                <a:latin typeface="Arial Narrow" panose="020B0606020202030204" pitchFamily="34" charset="0"/>
              </a:rPr>
              <a:t>, seguindo o fluxo: aluno deve </a:t>
            </a:r>
            <a:r>
              <a:rPr lang="pt-BR" sz="2000" dirty="0" smtClean="0">
                <a:latin typeface="Arial Narrow" panose="020B0606020202030204" pitchFamily="34" charset="0"/>
              </a:rPr>
              <a:t>encaminhar com assinatura dele e do orientador, </a:t>
            </a:r>
            <a:r>
              <a:rPr lang="pt-BR" sz="2000" dirty="0">
                <a:latin typeface="Arial Narrow" panose="020B0606020202030204" pitchFamily="34" charset="0"/>
              </a:rPr>
              <a:t>coordenador de TCC deve receber e encaminhar para o professor avaliador do projeto.</a:t>
            </a:r>
          </a:p>
          <a:p>
            <a:pPr>
              <a:defRPr/>
            </a:pPr>
            <a:endParaRPr lang="pt-BR" sz="2000" dirty="0">
              <a:latin typeface="Arial Narrow" panose="020B0606020202030204" pitchFamily="34" charset="0"/>
            </a:endParaRPr>
          </a:p>
          <a:p>
            <a:pPr>
              <a:defRPr/>
            </a:pPr>
            <a:endParaRPr lang="pt-BR" sz="2000" dirty="0">
              <a:latin typeface="Arial Narrow" panose="020B0606020202030204" pitchFamily="34" charset="0"/>
            </a:endParaRPr>
          </a:p>
          <a:p>
            <a:pPr>
              <a:defRPr/>
            </a:pPr>
            <a:r>
              <a:rPr lang="pt-BR" sz="2000" b="1" dirty="0">
                <a:latin typeface="Arial Narrow" panose="020B0606020202030204" pitchFamily="34" charset="0"/>
              </a:rPr>
              <a:t>6ª) </a:t>
            </a:r>
            <a:r>
              <a:rPr lang="pt-BR" sz="2000" dirty="0">
                <a:latin typeface="Arial Narrow" panose="020B0606020202030204" pitchFamily="34" charset="0"/>
              </a:rPr>
              <a:t>Avaliação do projeto final efetuada pelo coordenador de TCC e pelo professor avaliador </a:t>
            </a:r>
            <a:r>
              <a:rPr 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(até a 5ª semana do semestre</a:t>
            </a:r>
            <a:r>
              <a:rPr lang="pt-BR" sz="2000" b="1" dirty="0" smtClean="0">
                <a:solidFill>
                  <a:srgbClr val="008000"/>
                </a:solidFill>
                <a:latin typeface="Arial Narrow" panose="020B0606020202030204" pitchFamily="34" charset="0"/>
              </a:rPr>
              <a:t>)</a:t>
            </a:r>
            <a:r>
              <a:rPr lang="pt-BR" sz="2000" dirty="0" smtClean="0">
                <a:latin typeface="Arial Narrow" panose="020B0606020202030204" pitchFamily="34" charset="0"/>
              </a:rPr>
              <a:t> – as </a:t>
            </a:r>
            <a:r>
              <a:rPr lang="pt-BR" sz="2000" dirty="0">
                <a:latin typeface="Arial Narrow" panose="020B0606020202030204" pitchFamily="34" charset="0"/>
              </a:rPr>
              <a:t>datas para avaliação do projeto devem ser definidas no início do semestre pelo coordenador levando em consideração a data de cancelamento de disciplinas.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pt-BR" sz="2000" dirty="0">
              <a:latin typeface="Arial Narrow" panose="020B0606020202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latin typeface="Arial Narrow" panose="020B0606020202030204" pitchFamily="34" charset="0"/>
              </a:rPr>
              <a:t>Os avaliadores emitirão um </a:t>
            </a:r>
            <a:r>
              <a:rPr lang="pt-BR" sz="2000">
                <a:latin typeface="Arial Narrow" panose="020B0606020202030204" pitchFamily="34" charset="0"/>
              </a:rPr>
              <a:t>parecer </a:t>
            </a:r>
            <a:r>
              <a:rPr lang="pt-BR" sz="2000" smtClean="0">
                <a:latin typeface="Arial Narrow" panose="020B0606020202030204" pitchFamily="34" charset="0"/>
              </a:rPr>
              <a:t>aprovando </a:t>
            </a:r>
            <a:r>
              <a:rPr lang="pt-BR" sz="2000" dirty="0">
                <a:latin typeface="Arial Narrow" panose="020B0606020202030204" pitchFamily="34" charset="0"/>
              </a:rPr>
              <a:t>ou reprovando o projeto final.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pt-BR" sz="2000" dirty="0">
              <a:latin typeface="Arial Narrow" panose="020B0606020202030204" pitchFamily="34" charset="0"/>
            </a:endParaRPr>
          </a:p>
          <a:p>
            <a:pPr>
              <a:defRPr/>
            </a:pPr>
            <a:r>
              <a:rPr lang="pt-BR" sz="2000" dirty="0">
                <a:latin typeface="Arial Narrow" panose="020B0606020202030204" pitchFamily="34" charset="0"/>
              </a:rPr>
              <a:t>O aluno que tiver o projeto final reprovado está </a:t>
            </a:r>
            <a:r>
              <a:rPr 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reprovado</a:t>
            </a:r>
            <a:r>
              <a:rPr lang="pt-BR" sz="2000" dirty="0">
                <a:latin typeface="Arial Narrow" panose="020B0606020202030204" pitchFamily="34" charset="0"/>
              </a:rPr>
              <a:t> na disciplina de TCC II.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1173163" y="331788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tabLst>
                <a:tab pos="355600" algn="l"/>
              </a:tabLst>
              <a:defRPr/>
            </a:pPr>
            <a:r>
              <a:rPr kumimoji="1" lang="pt-BR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DO INÍCIO, DO DESENVOLVIMENTO E DA CONCLUSÃO</a:t>
            </a:r>
            <a:endParaRPr kumimoji="1" lang="en-US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1295400" y="633413"/>
            <a:ext cx="7534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100" name="Rectangle 11"/>
          <p:cNvSpPr>
            <a:spLocks noChangeArrowheads="1"/>
          </p:cNvSpPr>
          <p:nvPr/>
        </p:nvSpPr>
        <p:spPr bwMode="auto">
          <a:xfrm>
            <a:off x="1190625" y="1168400"/>
            <a:ext cx="763905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dirty="0">
                <a:latin typeface="Arial Narrow" panose="020B0606020202030204" pitchFamily="34" charset="0"/>
              </a:rPr>
              <a:t>O Trabalho de Conclusão de Curso do curso de Ciência da Computação inicia na disciplina de Trabalho de Conclusão de Curso I (TCC I) e finaliza na disciplina de Trabalho de Conclusão de Curso II (TCC II</a:t>
            </a:r>
            <a:r>
              <a:rPr kumimoji="0" lang="pt-BR" altLang="pt-BR" sz="2000" dirty="0" smtClean="0">
                <a:latin typeface="Arial Narrow" panose="020B0606020202030204" pitchFamily="34" charset="0"/>
              </a:rPr>
              <a:t>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dirty="0" smtClean="0">
                <a:latin typeface="Arial Narrow" panose="020B0606020202030204" pitchFamily="34" charset="0"/>
              </a:rPr>
              <a:t>Resolução 020/2016</a:t>
            </a:r>
            <a:endParaRPr kumimoji="0" lang="pt-BR" altLang="pt-BR" sz="2000" dirty="0">
              <a:latin typeface="Arial Narrow" panose="020B0606020202030204" pitchFamily="34" charset="0"/>
            </a:endParaRPr>
          </a:p>
        </p:txBody>
      </p:sp>
      <p:sp>
        <p:nvSpPr>
          <p:cNvPr id="4101" name="CaixaDeTexto 8"/>
          <p:cNvSpPr txBox="1">
            <a:spLocks noChangeArrowheads="1"/>
          </p:cNvSpPr>
          <p:nvPr/>
        </p:nvSpPr>
        <p:spPr bwMode="auto">
          <a:xfrm>
            <a:off x="1295400" y="1036638"/>
            <a:ext cx="752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1173163" y="1143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tabLst>
                <a:tab pos="355600" algn="l"/>
              </a:tabLst>
              <a:defRPr/>
            </a:pPr>
            <a:r>
              <a:rPr kumimoji="1" lang="pt-BR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TCC I</a:t>
            </a:r>
            <a:endParaRPr kumimoji="1" lang="en-US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5123" name="Line 3"/>
          <p:cNvSpPr>
            <a:spLocks noChangeShapeType="1"/>
          </p:cNvSpPr>
          <p:nvPr/>
        </p:nvSpPr>
        <p:spPr bwMode="auto">
          <a:xfrm>
            <a:off x="1295400" y="633413"/>
            <a:ext cx="7534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124" name="Rectangle 11"/>
          <p:cNvSpPr>
            <a:spLocks noChangeArrowheads="1"/>
          </p:cNvSpPr>
          <p:nvPr/>
        </p:nvSpPr>
        <p:spPr bwMode="auto">
          <a:xfrm>
            <a:off x="1204913" y="812800"/>
            <a:ext cx="7624762" cy="286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>
                <a:latin typeface="Arial Narrow" panose="020B0606020202030204" pitchFamily="34" charset="0"/>
              </a:rPr>
              <a:t>A disciplina de Trabalho de Conclusão de Curso I (</a:t>
            </a:r>
            <a:r>
              <a:rPr kumimoji="0" lang="pt-BR" altLang="pt-BR" sz="2000" b="1">
                <a:solidFill>
                  <a:srgbClr val="FF0000"/>
                </a:solidFill>
                <a:latin typeface="Arial Narrow" panose="020B0606020202030204" pitchFamily="34" charset="0"/>
              </a:rPr>
              <a:t>TCC I</a:t>
            </a:r>
            <a:r>
              <a:rPr kumimoji="0" lang="pt-BR" altLang="pt-BR" sz="2000">
                <a:latin typeface="Arial Narrow" panose="020B0606020202030204" pitchFamily="34" charset="0"/>
              </a:rPr>
              <a:t>) tem as seguintes etapas: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b="1">
                <a:latin typeface="Arial Narrow" panose="020B0606020202030204" pitchFamily="34" charset="0"/>
              </a:rPr>
              <a:t>1</a:t>
            </a:r>
            <a:r>
              <a:rPr kumimoji="0" lang="pt-BR" altLang="pt-BR" sz="2000" b="1" baseline="30000">
                <a:latin typeface="Arial Narrow" panose="020B0606020202030204" pitchFamily="34" charset="0"/>
              </a:rPr>
              <a:t>a</a:t>
            </a:r>
            <a:r>
              <a:rPr kumimoji="0" lang="pt-BR" altLang="pt-BR" sz="2000" b="1">
                <a:latin typeface="Arial Narrow" panose="020B0606020202030204" pitchFamily="34" charset="0"/>
              </a:rPr>
              <a:t>)</a:t>
            </a:r>
            <a:r>
              <a:rPr kumimoji="0" lang="pt-BR" altLang="pt-BR" sz="2000">
                <a:latin typeface="Arial Narrow" panose="020B0606020202030204" pitchFamily="34" charset="0"/>
              </a:rPr>
              <a:t> Aulas presenciais nas quais o professor da disciplina fornece orientações e diretrizes para definição do tema do TCC, para escolha do orientador e para elaboração do pré-projeto e do projeto final de TCC.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200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200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b="1">
                <a:latin typeface="Arial Narrow" panose="020B0606020202030204" pitchFamily="34" charset="0"/>
              </a:rPr>
              <a:t>2</a:t>
            </a:r>
            <a:r>
              <a:rPr kumimoji="0" lang="pt-BR" altLang="pt-BR" sz="2000" b="1" baseline="30000">
                <a:latin typeface="Arial Narrow" panose="020B0606020202030204" pitchFamily="34" charset="0"/>
              </a:rPr>
              <a:t>a</a:t>
            </a:r>
            <a:r>
              <a:rPr kumimoji="0" lang="pt-BR" altLang="pt-BR" sz="2000" b="1">
                <a:latin typeface="Arial Narrow" panose="020B0606020202030204" pitchFamily="34" charset="0"/>
              </a:rPr>
              <a:t>)</a:t>
            </a:r>
            <a:r>
              <a:rPr kumimoji="0" lang="pt-BR" altLang="pt-BR" sz="2000">
                <a:latin typeface="Arial Narrow" panose="020B0606020202030204" pitchFamily="34" charset="0"/>
              </a:rPr>
              <a:t> Entrega do termo de compromisso em papel assinado pelo aluno e pelo orientador </a:t>
            </a:r>
            <a:r>
              <a:rPr kumimoji="0" lang="pt-BR" altLang="pt-BR" sz="2000" b="1">
                <a:solidFill>
                  <a:srgbClr val="008000"/>
                </a:solidFill>
                <a:latin typeface="Arial Narrow" panose="020B0606020202030204" pitchFamily="34" charset="0"/>
              </a:rPr>
              <a:t>(até a 2ª semana do semestre)</a:t>
            </a:r>
            <a:r>
              <a:rPr kumimoji="0" lang="pt-BR" altLang="pt-BR" sz="2000">
                <a:latin typeface="Arial Narrow" panose="020B060602020203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1173163" y="1143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tabLst>
                <a:tab pos="355600" algn="l"/>
              </a:tabLst>
              <a:defRPr/>
            </a:pPr>
            <a:r>
              <a:rPr kumimoji="1" lang="pt-BR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TCC I</a:t>
            </a:r>
            <a:endParaRPr kumimoji="1" lang="en-US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1295400" y="633413"/>
            <a:ext cx="7534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148" name="Rectangle 11"/>
          <p:cNvSpPr>
            <a:spLocks noChangeArrowheads="1"/>
          </p:cNvSpPr>
          <p:nvPr/>
        </p:nvSpPr>
        <p:spPr bwMode="auto">
          <a:xfrm>
            <a:off x="1204913" y="812800"/>
            <a:ext cx="7624762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b="1" dirty="0">
                <a:latin typeface="Arial Narrow" panose="020B0606020202030204" pitchFamily="34" charset="0"/>
              </a:rPr>
              <a:t>3ª)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Elaboração do pré-projeto sob supervisão do </a:t>
            </a:r>
            <a:r>
              <a:rPr kumimoji="0" lang="pt-BR" altLang="pt-BR" sz="2000" dirty="0" smtClean="0">
                <a:latin typeface="Arial Narrow" panose="020B0606020202030204" pitchFamily="34" charset="0"/>
              </a:rPr>
              <a:t>orientador (o pré-projeto deverá ter entre 8 e 12 páginas).</a:t>
            </a:r>
            <a:endParaRPr kumimoji="0" lang="pt-BR" altLang="pt-BR" sz="200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b="1" dirty="0">
                <a:latin typeface="Arial Narrow" panose="020B0606020202030204" pitchFamily="34" charset="0"/>
              </a:rPr>
              <a:t>4</a:t>
            </a:r>
            <a:r>
              <a:rPr kumimoji="0" lang="pt-BR" altLang="pt-BR" sz="2000" b="1" baseline="30000" dirty="0">
                <a:latin typeface="Arial Narrow" panose="020B0606020202030204" pitchFamily="34" charset="0"/>
              </a:rPr>
              <a:t>a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)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Entrega do pré-projeto </a:t>
            </a:r>
            <a:r>
              <a:rPr kumimoji="0" lang="pt-BR" altLang="pt-BR" sz="2000" b="1" dirty="0" smtClean="0">
                <a:solidFill>
                  <a:srgbClr val="008000"/>
                </a:solidFill>
                <a:latin typeface="Arial Narrow" panose="020B0606020202030204" pitchFamily="34" charset="0"/>
              </a:rPr>
              <a:t>(</a:t>
            </a: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até a 8ª semana do semestre)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, seguindo o fluxo: aluno deve </a:t>
            </a:r>
            <a:r>
              <a:rPr kumimoji="0" lang="pt-BR" altLang="pt-BR" sz="2000" dirty="0" smtClean="0">
                <a:latin typeface="Arial Narrow" panose="020B0606020202030204" pitchFamily="34" charset="0"/>
              </a:rPr>
              <a:t>encaminhar com assinatura dele e do orientador,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professor da disciplina de TCC I deve </a:t>
            </a:r>
            <a:r>
              <a:rPr kumimoji="0" lang="pt-BR" altLang="pt-BR" sz="2000" dirty="0" smtClean="0">
                <a:latin typeface="Arial Narrow" panose="020B0606020202030204" pitchFamily="34" charset="0"/>
              </a:rPr>
              <a:t>receber e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encaminhar para </a:t>
            </a:r>
            <a:r>
              <a:rPr kumimoji="0" lang="pt-BR" altLang="pt-BR" sz="2000" dirty="0" smtClean="0">
                <a:latin typeface="Arial Narrow" panose="020B0606020202030204" pitchFamily="34" charset="0"/>
              </a:rPr>
              <a:t>o Colegiado do Curso (art. 25 da resolução 020/2016).</a:t>
            </a:r>
            <a:endParaRPr kumimoji="0" lang="pt-BR" altLang="pt-BR" sz="200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dirty="0">
                <a:latin typeface="Arial Narrow" panose="020B0606020202030204" pitchFamily="34" charset="0"/>
              </a:rPr>
              <a:t>O aluno que não entregar o pré-projeto está </a:t>
            </a: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reprovado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na disciplina de TCC </a:t>
            </a:r>
            <a:r>
              <a:rPr kumimoji="0" lang="pt-BR" altLang="pt-BR" sz="2000" dirty="0" smtClean="0">
                <a:latin typeface="Arial Narrow" panose="020B0606020202030204" pitchFamily="34" charset="0"/>
              </a:rPr>
              <a:t>I (art. 22 – parágrafo único).</a:t>
            </a:r>
            <a:endParaRPr kumimoji="0" lang="pt-BR" altLang="pt-BR" sz="2000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1173163" y="1143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tabLst>
                <a:tab pos="355600" algn="l"/>
              </a:tabLst>
              <a:defRPr/>
            </a:pPr>
            <a:r>
              <a:rPr kumimoji="1" lang="pt-BR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TCC I</a:t>
            </a:r>
            <a:endParaRPr kumimoji="1" lang="en-US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1295400" y="633413"/>
            <a:ext cx="7534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1204913" y="812800"/>
            <a:ext cx="774065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pt-BR" sz="2000" b="1" dirty="0">
                <a:latin typeface="Arial Narrow" panose="020B0606020202030204" pitchFamily="34" charset="0"/>
              </a:rPr>
              <a:t>5</a:t>
            </a:r>
            <a:r>
              <a:rPr lang="pt-BR" sz="2000" b="1" baseline="30000" dirty="0">
                <a:latin typeface="Arial Narrow" panose="020B0606020202030204" pitchFamily="34" charset="0"/>
              </a:rPr>
              <a:t>a</a:t>
            </a:r>
            <a:r>
              <a:rPr lang="pt-BR" sz="2000" b="1" dirty="0">
                <a:latin typeface="Arial Narrow" panose="020B0606020202030204" pitchFamily="34" charset="0"/>
              </a:rPr>
              <a:t>)</a:t>
            </a:r>
            <a:r>
              <a:rPr lang="pt-BR" sz="2000" dirty="0">
                <a:latin typeface="Arial Narrow" panose="020B0606020202030204" pitchFamily="34" charset="0"/>
              </a:rPr>
              <a:t> Apresentação pública do pré-projeto perante uma banca </a:t>
            </a:r>
            <a:r>
              <a:rPr 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(até a 11ª semana do semestre)</a:t>
            </a:r>
            <a:r>
              <a:rPr lang="pt-BR" sz="2000" dirty="0">
                <a:latin typeface="Arial Narrow" panose="020B0606020202030204" pitchFamily="34" charset="0"/>
              </a:rPr>
              <a:t>.</a:t>
            </a:r>
          </a:p>
          <a:p>
            <a:pPr>
              <a:defRPr/>
            </a:pPr>
            <a:endParaRPr lang="pt-BR" sz="2000" dirty="0">
              <a:latin typeface="Arial Narrow" panose="020B0606020202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latin typeface="Arial Narrow" panose="020B0606020202030204" pitchFamily="34" charset="0"/>
              </a:rPr>
              <a:t>O professor da disciplina de TCC I é responsável por agendar as apresentações dos pré-projetos, preferencialmente no período noturno – 1º semestre – junto com a semana acadêmica, 2º semestre – junto com o SEMINCO.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pt-BR" sz="2000" dirty="0">
              <a:latin typeface="Arial Narrow" panose="020B0606020202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t-BR" sz="2000" dirty="0" smtClean="0">
                <a:latin typeface="Arial Narrow" panose="020B0606020202030204" pitchFamily="34" charset="0"/>
              </a:rPr>
              <a:t>O </a:t>
            </a:r>
            <a:r>
              <a:rPr lang="pt-BR" sz="2000" dirty="0">
                <a:latin typeface="Arial Narrow" panose="020B0606020202030204" pitchFamily="34" charset="0"/>
              </a:rPr>
              <a:t>número de componentes da </a:t>
            </a:r>
            <a:r>
              <a:rPr lang="pt-BR" sz="2000" b="1" dirty="0">
                <a:latin typeface="Arial Narrow" panose="020B0606020202030204" pitchFamily="34" charset="0"/>
              </a:rPr>
              <a:t>banca</a:t>
            </a:r>
            <a:r>
              <a:rPr lang="pt-BR" sz="2000" dirty="0">
                <a:latin typeface="Arial Narrow" panose="020B0606020202030204" pitchFamily="34" charset="0"/>
              </a:rPr>
              <a:t> examinadora é igual a </a:t>
            </a:r>
            <a:r>
              <a:rPr lang="pt-BR" sz="2000" dirty="0" smtClean="0">
                <a:latin typeface="Arial Narrow" panose="020B0606020202030204" pitchFamily="34" charset="0"/>
              </a:rPr>
              <a:t>2 (dois): </a:t>
            </a:r>
            <a:r>
              <a:rPr lang="pt-BR" sz="2000" dirty="0">
                <a:latin typeface="Arial Narrow" panose="020B0606020202030204" pitchFamily="34" charset="0"/>
              </a:rPr>
              <a:t>orientador do </a:t>
            </a:r>
            <a:r>
              <a:rPr lang="pt-BR" sz="2000" dirty="0" smtClean="0">
                <a:latin typeface="Arial Narrow" panose="020B0606020202030204" pitchFamily="34" charset="0"/>
              </a:rPr>
              <a:t>TCC e </a:t>
            </a:r>
            <a:r>
              <a:rPr lang="pt-BR" sz="2000" dirty="0">
                <a:latin typeface="Arial Narrow" panose="020B0606020202030204" pitchFamily="34" charset="0"/>
              </a:rPr>
              <a:t>outro professor indicado </a:t>
            </a:r>
            <a:r>
              <a:rPr lang="pt-BR" sz="2000" dirty="0" smtClean="0">
                <a:latin typeface="Arial Narrow" panose="020B0606020202030204" pitchFamily="34" charset="0"/>
              </a:rPr>
              <a:t>pelo Colegiado do Curso. </a:t>
            </a:r>
            <a:r>
              <a:rPr lang="pt-BR" sz="2000" dirty="0">
                <a:latin typeface="Arial Narrow" panose="020B0606020202030204" pitchFamily="34" charset="0"/>
              </a:rPr>
              <a:t>Caso o professor da disciplina de TCC I seja orientador, o pré-projeto será avaliado pelo coordenador </a:t>
            </a:r>
            <a:r>
              <a:rPr lang="pt-BR" sz="2000" dirty="0" smtClean="0">
                <a:latin typeface="Arial Narrow" panose="020B0606020202030204" pitchFamily="34" charset="0"/>
              </a:rPr>
              <a:t>de </a:t>
            </a:r>
            <a:r>
              <a:rPr lang="pt-BR" sz="2000" dirty="0">
                <a:latin typeface="Arial Narrow" panose="020B0606020202030204" pitchFamily="34" charset="0"/>
              </a:rPr>
              <a:t>TCC.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1173163" y="1143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tabLst>
                <a:tab pos="355600" algn="l"/>
              </a:tabLst>
              <a:defRPr/>
            </a:pPr>
            <a:r>
              <a:rPr kumimoji="1" lang="pt-BR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TCC I</a:t>
            </a:r>
            <a:endParaRPr kumimoji="1" lang="en-US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>
            <a:off x="1295400" y="633413"/>
            <a:ext cx="7534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1204913" y="812800"/>
            <a:ext cx="774065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pt-BR" sz="2000" b="1" dirty="0">
                <a:latin typeface="Arial Narrow" panose="020B0606020202030204" pitchFamily="34" charset="0"/>
              </a:rPr>
              <a:t>5</a:t>
            </a:r>
            <a:r>
              <a:rPr lang="pt-BR" sz="2000" b="1" baseline="30000" dirty="0">
                <a:latin typeface="Arial Narrow" panose="020B0606020202030204" pitchFamily="34" charset="0"/>
              </a:rPr>
              <a:t>a</a:t>
            </a:r>
            <a:r>
              <a:rPr lang="pt-BR" sz="2000" b="1" dirty="0">
                <a:latin typeface="Arial Narrow" panose="020B0606020202030204" pitchFamily="34" charset="0"/>
              </a:rPr>
              <a:t>)</a:t>
            </a:r>
            <a:r>
              <a:rPr lang="pt-BR" sz="2000" dirty="0">
                <a:latin typeface="Arial Narrow" panose="020B0606020202030204" pitchFamily="34" charset="0"/>
              </a:rPr>
              <a:t> Apresentação pública do pré-projeto perante uma banca </a:t>
            </a:r>
            <a:r>
              <a:rPr 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(até a 11ª semana do semestre)</a:t>
            </a:r>
            <a:r>
              <a:rPr lang="pt-BR" sz="2000" dirty="0">
                <a:latin typeface="Arial Narrow" panose="020B0606020202030204" pitchFamily="34" charset="0"/>
              </a:rPr>
              <a:t>.</a:t>
            </a:r>
          </a:p>
          <a:p>
            <a:pPr>
              <a:defRPr/>
            </a:pPr>
            <a:endParaRPr lang="pt-BR" sz="2000" dirty="0">
              <a:latin typeface="Arial Narrow" panose="020B0606020202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latin typeface="Arial Narrow" panose="020B0606020202030204" pitchFamily="34" charset="0"/>
              </a:rPr>
              <a:t>Na apresentação pública, o aluno tem, no máximo, </a:t>
            </a:r>
            <a:r>
              <a:rPr lang="pt-BR" sz="2000" dirty="0" smtClean="0">
                <a:latin typeface="Arial Narrow" panose="020B0606020202030204" pitchFamily="34" charset="0"/>
              </a:rPr>
              <a:t>15 </a:t>
            </a:r>
            <a:r>
              <a:rPr lang="pt-BR" sz="2000" dirty="0">
                <a:latin typeface="Arial Narrow" panose="020B0606020202030204" pitchFamily="34" charset="0"/>
              </a:rPr>
              <a:t>(quinze) minutos para exposição do pré-projeto, seguidos pelos questionamentos da banca, no máximo, 15 (quinze) </a:t>
            </a:r>
            <a:r>
              <a:rPr lang="pt-BR" sz="2000" dirty="0" smtClean="0">
                <a:latin typeface="Arial Narrow" panose="020B0606020202030204" pitchFamily="34" charset="0"/>
              </a:rPr>
              <a:t>minutos, perfazendo </a:t>
            </a:r>
            <a:r>
              <a:rPr lang="pt-BR" sz="2000" dirty="0">
                <a:latin typeface="Arial Narrow" panose="020B0606020202030204" pitchFamily="34" charset="0"/>
              </a:rPr>
              <a:t>um total máximo de </a:t>
            </a:r>
            <a:r>
              <a:rPr lang="pt-BR" sz="2000" dirty="0" smtClean="0">
                <a:latin typeface="Arial Narrow" panose="020B0606020202030204" pitchFamily="34" charset="0"/>
              </a:rPr>
              <a:t>30 </a:t>
            </a:r>
            <a:r>
              <a:rPr lang="pt-BR" sz="2000" dirty="0">
                <a:latin typeface="Arial Narrow" panose="020B0606020202030204" pitchFamily="34" charset="0"/>
              </a:rPr>
              <a:t>(trinta) minutos</a:t>
            </a:r>
            <a:r>
              <a:rPr lang="pt-BR" sz="2000" dirty="0" smtClean="0">
                <a:latin typeface="Arial Narrow" panose="020B0606020202030204" pitchFamily="34" charset="0"/>
              </a:rPr>
              <a:t>. (art. 26)</a:t>
            </a:r>
            <a:endParaRPr lang="pt-BR" sz="2000" dirty="0">
              <a:latin typeface="Arial Narrow" panose="020B0606020202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pt-BR" sz="2000" dirty="0">
              <a:latin typeface="Arial Narrow" panose="020B0606020202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t-BR" sz="2000" dirty="0" smtClean="0">
                <a:latin typeface="Arial Narrow" panose="020B0606020202030204" pitchFamily="34" charset="0"/>
              </a:rPr>
              <a:t>O componente </a:t>
            </a:r>
            <a:r>
              <a:rPr lang="pt-BR" sz="2000" dirty="0">
                <a:latin typeface="Arial Narrow" panose="020B0606020202030204" pitchFamily="34" charset="0"/>
              </a:rPr>
              <a:t>da banca examinadora </a:t>
            </a:r>
            <a:r>
              <a:rPr lang="pt-BR" sz="2000" dirty="0" smtClean="0">
                <a:latin typeface="Arial Narrow" panose="020B0606020202030204" pitchFamily="34" charset="0"/>
              </a:rPr>
              <a:t>e o professor de TCC I emitirão cada um o seu parecer </a:t>
            </a:r>
            <a:r>
              <a:rPr lang="pt-BR" sz="2000" dirty="0">
                <a:latin typeface="Arial Narrow" panose="020B0606020202030204" pitchFamily="34" charset="0"/>
              </a:rPr>
              <a:t>(em formulário </a:t>
            </a:r>
            <a:r>
              <a:rPr lang="pt-BR" sz="2000" dirty="0" smtClean="0">
                <a:latin typeface="Arial Narrow" panose="020B0606020202030204" pitchFamily="34" charset="0"/>
              </a:rPr>
              <a:t>próprio).</a:t>
            </a:r>
            <a:endParaRPr lang="pt-BR" sz="2000" dirty="0">
              <a:latin typeface="Arial Narrow" panose="020B0606020202030204" pitchFamily="34" charset="0"/>
            </a:endParaRPr>
          </a:p>
          <a:p>
            <a:pPr>
              <a:defRPr/>
            </a:pPr>
            <a:endParaRPr lang="pt-BR" sz="2000" dirty="0">
              <a:latin typeface="Arial Narrow" panose="020B0606020202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t-BR" sz="2000" dirty="0" smtClean="0">
                <a:latin typeface="Arial Narrow" panose="020B0606020202030204" pitchFamily="34" charset="0"/>
              </a:rPr>
              <a:t>O aluno que não apresentar o pré-projeto estará reprovado (art. 22)</a:t>
            </a:r>
            <a:endParaRPr lang="pt-BR" sz="2000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1173163" y="1143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tabLst>
                <a:tab pos="355600" algn="l"/>
              </a:tabLst>
              <a:defRPr/>
            </a:pPr>
            <a:r>
              <a:rPr kumimoji="1" lang="pt-BR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TCC I</a:t>
            </a:r>
            <a:endParaRPr kumimoji="1" lang="en-US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1295400" y="633413"/>
            <a:ext cx="7534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220" name="Rectangle 11"/>
          <p:cNvSpPr>
            <a:spLocks noChangeArrowheads="1"/>
          </p:cNvSpPr>
          <p:nvPr/>
        </p:nvSpPr>
        <p:spPr bwMode="auto">
          <a:xfrm>
            <a:off x="1204913" y="812800"/>
            <a:ext cx="774065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b="1" dirty="0">
                <a:latin typeface="Arial Narrow" panose="020B0606020202030204" pitchFamily="34" charset="0"/>
              </a:rPr>
              <a:t>6ª)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Elaboração do projeto final sob supervisão do </a:t>
            </a:r>
            <a:r>
              <a:rPr kumimoji="0" lang="pt-BR" altLang="pt-BR" sz="2000" dirty="0" smtClean="0">
                <a:latin typeface="Arial Narrow" panose="020B0606020202030204" pitchFamily="34" charset="0"/>
              </a:rPr>
              <a:t>orientador (o projeto deverá ter entre 12 e 16 páginas).</a:t>
            </a:r>
            <a:endParaRPr kumimoji="0" lang="pt-BR" altLang="pt-BR" sz="200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b="1" dirty="0">
                <a:latin typeface="Arial Narrow" panose="020B0606020202030204" pitchFamily="34" charset="0"/>
              </a:rPr>
              <a:t>7</a:t>
            </a:r>
            <a:r>
              <a:rPr kumimoji="0" lang="pt-BR" altLang="pt-BR" sz="2000" b="1" baseline="30000" dirty="0">
                <a:latin typeface="Arial Narrow" panose="020B0606020202030204" pitchFamily="34" charset="0"/>
              </a:rPr>
              <a:t>a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)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Entrega do projeto final </a:t>
            </a:r>
            <a:r>
              <a:rPr kumimoji="0" lang="pt-BR" altLang="pt-BR" sz="2000" b="1" dirty="0" smtClean="0">
                <a:solidFill>
                  <a:srgbClr val="008000"/>
                </a:solidFill>
                <a:latin typeface="Arial Narrow" panose="020B0606020202030204" pitchFamily="34" charset="0"/>
              </a:rPr>
              <a:t>(</a:t>
            </a: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até a 15ª semana do semestre)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, seguindo o fluxo: aluno deve </a:t>
            </a:r>
            <a:r>
              <a:rPr kumimoji="0" lang="pt-BR" altLang="pt-BR" sz="2000" dirty="0" smtClean="0">
                <a:latin typeface="Arial Narrow" panose="020B0606020202030204" pitchFamily="34" charset="0"/>
              </a:rPr>
              <a:t>encaminhar com assinatura dele e do orientador,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professor da disciplina de TCC I deve </a:t>
            </a:r>
            <a:r>
              <a:rPr kumimoji="0" lang="pt-BR" altLang="pt-BR" sz="2000" dirty="0" smtClean="0">
                <a:latin typeface="Arial Narrow" panose="020B0606020202030204" pitchFamily="34" charset="0"/>
              </a:rPr>
              <a:t>receber e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encaminhar para o professor avaliador do pré-projeto.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1173163" y="1143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tabLst>
                <a:tab pos="355600" algn="l"/>
              </a:tabLst>
              <a:defRPr/>
            </a:pPr>
            <a:r>
              <a:rPr kumimoji="1" lang="pt-BR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TCC I</a:t>
            </a:r>
            <a:endParaRPr kumimoji="1" lang="en-US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1295400" y="633413"/>
            <a:ext cx="7534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1204913" y="812800"/>
            <a:ext cx="774065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pt-BR" sz="2000" b="1" dirty="0">
                <a:latin typeface="Arial Narrow" panose="020B0606020202030204" pitchFamily="34" charset="0"/>
              </a:rPr>
              <a:t>8ª)</a:t>
            </a:r>
            <a:r>
              <a:rPr lang="pt-BR" sz="2000" dirty="0">
                <a:latin typeface="Arial Narrow" panose="020B0606020202030204" pitchFamily="34" charset="0"/>
              </a:rPr>
              <a:t> Avaliação do projeto final efetuada pelo professor da disciplina de TCC I e pelo professor avaliador do pré-projeto </a:t>
            </a:r>
            <a:r>
              <a:rPr 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(até a 18ª semana do semestre</a:t>
            </a:r>
            <a:r>
              <a:rPr lang="pt-BR" sz="2000" b="1" dirty="0" smtClean="0">
                <a:solidFill>
                  <a:srgbClr val="008000"/>
                </a:solidFill>
                <a:latin typeface="Arial Narrow" panose="020B0606020202030204" pitchFamily="34" charset="0"/>
              </a:rPr>
              <a:t>)</a:t>
            </a:r>
            <a:r>
              <a:rPr lang="pt-BR" sz="2000" dirty="0">
                <a:latin typeface="Arial Narrow" panose="020B0606020202030204" pitchFamily="34" charset="0"/>
              </a:rPr>
              <a:t> </a:t>
            </a:r>
            <a:r>
              <a:rPr lang="pt-BR" sz="2000" dirty="0" smtClean="0">
                <a:latin typeface="Arial Narrow" panose="020B0606020202030204" pitchFamily="34" charset="0"/>
              </a:rPr>
              <a:t>(art. 27)</a:t>
            </a:r>
            <a:endParaRPr lang="pt-BR" sz="2000" dirty="0">
              <a:latin typeface="Arial Narrow" panose="020B0606020202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latin typeface="Arial Narrow" panose="020B0606020202030204" pitchFamily="34" charset="0"/>
              </a:rPr>
              <a:t>Os avaliadores emitirão um parecer (em formulário </a:t>
            </a:r>
            <a:r>
              <a:rPr lang="pt-BR" sz="2000" dirty="0" smtClean="0">
                <a:latin typeface="Arial Narrow" panose="020B0606020202030204" pitchFamily="34" charset="0"/>
              </a:rPr>
              <a:t>próprio) </a:t>
            </a:r>
            <a:r>
              <a:rPr lang="pt-BR" sz="2000" dirty="0">
                <a:latin typeface="Arial Narrow" panose="020B0606020202030204" pitchFamily="34" charset="0"/>
              </a:rPr>
              <a:t>aprovando ou reprovando o projeto final, a partir do qual será definida a nota da disciplina de TCC I</a:t>
            </a:r>
            <a:r>
              <a:rPr lang="pt-BR" sz="2000" dirty="0" smtClean="0">
                <a:latin typeface="Arial Narrow" panose="020B060602020203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pt-BR" sz="2000" dirty="0">
              <a:latin typeface="Arial Narrow" panose="020B0606020202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t-BR" sz="2000" dirty="0" smtClean="0">
                <a:latin typeface="Arial Narrow" panose="020B0606020202030204" pitchFamily="34" charset="0"/>
              </a:rPr>
              <a:t>Em </a:t>
            </a:r>
            <a:r>
              <a:rPr lang="pt-BR" sz="2000" dirty="0">
                <a:latin typeface="Arial Narrow" panose="020B0606020202030204" pitchFamily="34" charset="0"/>
              </a:rPr>
              <a:t>caso de divergência na avaliação, o coordenador de TCC também avalia o projeto final.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pt-BR" sz="2000" dirty="0">
              <a:latin typeface="Arial Narrow" panose="020B0606020202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latin typeface="Arial Narrow" panose="020B0606020202030204" pitchFamily="34" charset="0"/>
              </a:rPr>
              <a:t>Caso o professor da disciplina de TCC I seja orientador, o projeto final será avaliado pelo coordenador de </a:t>
            </a:r>
            <a:r>
              <a:rPr lang="pt-BR" sz="2000" dirty="0" smtClean="0">
                <a:latin typeface="Arial Narrow" panose="020B0606020202030204" pitchFamily="34" charset="0"/>
              </a:rPr>
              <a:t>TCC.</a:t>
            </a:r>
            <a:endParaRPr lang="pt-BR" sz="2000" dirty="0">
              <a:latin typeface="Arial Narrow" panose="020B0606020202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pt-BR" sz="2000" dirty="0">
              <a:latin typeface="Arial Narrow" panose="020B0606020202030204" pitchFamily="34" charset="0"/>
            </a:endParaRPr>
          </a:p>
          <a:p>
            <a:pPr>
              <a:defRPr/>
            </a:pPr>
            <a:endParaRPr lang="pt-BR" sz="2000" dirty="0">
              <a:latin typeface="Arial Narrow" panose="020B0606020202030204" pitchFamily="34" charset="0"/>
            </a:endParaRPr>
          </a:p>
          <a:p>
            <a:pPr>
              <a:defRPr/>
            </a:pPr>
            <a:r>
              <a:rPr lang="pt-BR" sz="2000" dirty="0">
                <a:latin typeface="Arial Narrow" panose="020B0606020202030204" pitchFamily="34" charset="0"/>
              </a:rPr>
              <a:t>O aluno que tiver o projeto final reprovado está </a:t>
            </a:r>
            <a:r>
              <a:rPr 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reprovado</a:t>
            </a:r>
            <a:r>
              <a:rPr lang="pt-BR" sz="2000" dirty="0">
                <a:latin typeface="Arial Narrow" panose="020B0606020202030204" pitchFamily="34" charset="0"/>
              </a:rPr>
              <a:t> na disciplina de TCC 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1173163" y="1143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tabLst>
                <a:tab pos="355600" algn="l"/>
              </a:tabLst>
              <a:defRPr/>
            </a:pPr>
            <a:r>
              <a:rPr kumimoji="1" lang="pt-BR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TCC II</a:t>
            </a:r>
            <a:endParaRPr kumimoji="1" lang="en-US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1295400" y="633413"/>
            <a:ext cx="7534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292" name="Rectangle 11"/>
          <p:cNvSpPr>
            <a:spLocks noChangeArrowheads="1"/>
          </p:cNvSpPr>
          <p:nvPr/>
        </p:nvSpPr>
        <p:spPr bwMode="auto">
          <a:xfrm>
            <a:off x="1204913" y="812800"/>
            <a:ext cx="7624762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dirty="0">
                <a:latin typeface="Arial Narrow" panose="020B0606020202030204" pitchFamily="34" charset="0"/>
              </a:rPr>
              <a:t>A disciplina de Trabalho de Conclusão de Curso II (</a:t>
            </a: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TCC II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) tem as seguintes etapas: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b="1" dirty="0">
                <a:latin typeface="Arial Narrow" panose="020B0606020202030204" pitchFamily="34" charset="0"/>
              </a:rPr>
              <a:t>1ª)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Aulas presenciais (36 h/a), nas quais o coordenador de TCC acompanha o desenvolvimento dos trabalhos.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b="1" dirty="0">
                <a:latin typeface="Arial Narrow" panose="020B0606020202030204" pitchFamily="34" charset="0"/>
              </a:rPr>
              <a:t>2ª) 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Desenvolvimento das atividades descritas no projeto aprovado.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b="1" dirty="0">
                <a:latin typeface="Arial Narrow" panose="020B0606020202030204" pitchFamily="34" charset="0"/>
              </a:rPr>
              <a:t>3ª)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Entrega dos relatórios </a:t>
            </a:r>
            <a:r>
              <a:rPr kumimoji="0" lang="pt-BR" altLang="pt-BR" sz="2000" dirty="0" smtClean="0">
                <a:latin typeface="Arial Narrow" panose="020B0606020202030204" pitchFamily="34" charset="0"/>
              </a:rPr>
              <a:t>parciais ao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coordenador de TCC, com o parecer do aluno e do orientador descrevendo o andamento dos trabalhos </a:t>
            </a: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(a cada duas semanas)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b="1" dirty="0">
                <a:latin typeface="Arial Narrow" panose="020B0606020202030204" pitchFamily="34" charset="0"/>
              </a:rPr>
              <a:t>4ª)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Entrega da monografia </a:t>
            </a:r>
            <a:r>
              <a:rPr kumimoji="0" lang="pt-BR" altLang="pt-BR" sz="2000" b="1" dirty="0" smtClean="0">
                <a:solidFill>
                  <a:srgbClr val="008000"/>
                </a:solidFill>
                <a:latin typeface="Arial Narrow" panose="020B0606020202030204" pitchFamily="34" charset="0"/>
              </a:rPr>
              <a:t>(</a:t>
            </a: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até a 17ª semana do semestre).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vata">
  <a:themeElements>
    <a:clrScheme name="Gravata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Gravata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ravata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avata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vat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vata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vata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vata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C:\programas\ms-oficce97\Modelos\Estruturas de apresentação\GRAVATA.POT</Template>
  <TotalTime>4049</TotalTime>
  <Words>1358</Words>
  <Application>Microsoft Office PowerPoint</Application>
  <PresentationFormat>Apresentação na tela (4:3)</PresentationFormat>
  <Paragraphs>128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Arial Narrow</vt:lpstr>
      <vt:lpstr>Monotype Sorts</vt:lpstr>
      <vt:lpstr>Times New Roman</vt:lpstr>
      <vt:lpstr>Verdana</vt:lpstr>
      <vt:lpstr>Gravata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 Windows 95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AUTÔMATOS FINITOS</dc:title>
  <dc:creator>Joyce Martins</dc:creator>
  <cp:lastModifiedBy>Mauricio Capobianco Lopes</cp:lastModifiedBy>
  <cp:revision>439</cp:revision>
  <dcterms:created xsi:type="dcterms:W3CDTF">2002-12-27T20:00:51Z</dcterms:created>
  <dcterms:modified xsi:type="dcterms:W3CDTF">2016-07-28T18:53:59Z</dcterms:modified>
</cp:coreProperties>
</file>