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9" r:id="rId7"/>
    <p:sldId id="276" r:id="rId8"/>
    <p:sldId id="263" r:id="rId9"/>
    <p:sldId id="264" r:id="rId10"/>
    <p:sldId id="271" r:id="rId11"/>
    <p:sldId id="272" r:id="rId12"/>
    <p:sldId id="278" r:id="rId13"/>
    <p:sldId id="273" r:id="rId14"/>
    <p:sldId id="274" r:id="rId15"/>
    <p:sldId id="268" r:id="rId16"/>
    <p:sldId id="275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58A52-AA2A-4825-A85E-E1D87A2AA573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290EA-898A-4402-A973-2F248D591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290EA-898A-4402-A973-2F248D591CA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352928" cy="1470025"/>
          </a:xfrm>
        </p:spPr>
        <p:txBody>
          <a:bodyPr/>
          <a:lstStyle/>
          <a:p>
            <a:r>
              <a:rPr lang="pt-BR" dirty="0"/>
              <a:t>DP MOVE: AJUDANDO PACIENTES COM PARKINSON POR MEIO DO MOVIMENTO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Aluna: Christyelen Kramel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Orientador: Dalton Solano dos Reis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23D6D0-2B1F-E22C-D2B3-21EBE546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26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4D858-2036-7671-9243-A7E646AB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30631-2491-85B9-5E34-A8C7118AE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376" y="1344516"/>
            <a:ext cx="3894584" cy="4525963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utilizadas:</a:t>
            </a:r>
          </a:p>
          <a:p>
            <a:pPr marL="0" indent="0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1AF9049-52F7-B4A8-A377-B96FD3A6C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83650"/>
            <a:ext cx="2258563" cy="4864598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D87F8EC-7AF4-BC5F-7D69-9D0579A06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33" y="983650"/>
            <a:ext cx="2258563" cy="48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E0ACFBA-345E-B998-6134-B1CB856AF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73" y="257656"/>
            <a:ext cx="2441945" cy="5259576"/>
          </a:xfrm>
          <a:prstGeom prst="rect">
            <a:avLst/>
          </a:prstGeom>
        </p:spPr>
      </p:pic>
      <p:pic>
        <p:nvPicPr>
          <p:cNvPr id="11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77AFC67-5AEA-225D-D480-9E5254AE8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90" y="257656"/>
            <a:ext cx="2441945" cy="5259576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C967503-56D0-AEE3-CD25-5E6593AD2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7" y="257655"/>
            <a:ext cx="2441945" cy="525957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F01155-CB75-81F8-E6DD-3366534322FE}"/>
              </a:ext>
            </a:extLst>
          </p:cNvPr>
          <p:cNvSpPr txBox="1"/>
          <p:nvPr/>
        </p:nvSpPr>
        <p:spPr>
          <a:xfrm>
            <a:off x="206557" y="5877272"/>
            <a:ext cx="688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vídeos foram disponibilizados pela especialista;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5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680520"/>
          </a:xfrm>
        </p:spPr>
        <p:txBody>
          <a:bodyPr>
            <a:normAutofit/>
          </a:bodyPr>
          <a:lstStyle/>
          <a:p>
            <a:pPr indent="431800">
              <a:spcBef>
                <a:spcPts val="600"/>
              </a:spcBef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aplicativo atingiu duas das quatro características da gamificação;</a:t>
            </a:r>
          </a:p>
          <a:p>
            <a:pPr indent="0">
              <a:spcBef>
                <a:spcPts val="600"/>
              </a:spcBef>
              <a:buNone/>
            </a:pPr>
            <a:endParaRPr lang="pt-BR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-457200">
              <a:spcBef>
                <a:spcPts val="600"/>
              </a:spcBef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testes foram realizados por participantes da</a:t>
            </a:r>
          </a:p>
          <a:p>
            <a:pPr indent="0">
              <a:spcBef>
                <a:spcPts val="600"/>
              </a:spcBef>
              <a:buNone/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Associação Viva Parkinson;</a:t>
            </a:r>
          </a:p>
          <a:p>
            <a:pPr indent="0">
              <a:spcBef>
                <a:spcPts val="600"/>
              </a:spcBef>
              <a:buNone/>
            </a:pPr>
            <a:endParaRPr lang="pt-BR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>
              <a:spcBef>
                <a:spcPts val="600"/>
              </a:spcBef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Aprovação do aplicativo. “É como se a </a:t>
            </a:r>
            <a:r>
              <a:rPr lang="pt-BR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Margit</a:t>
            </a: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estivesse dentro do celular”;</a:t>
            </a:r>
          </a:p>
          <a:p>
            <a:pPr indent="431800">
              <a:spcBef>
                <a:spcPts val="600"/>
              </a:spcBef>
            </a:pPr>
            <a:endParaRPr lang="pt-BR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31800">
              <a:spcBef>
                <a:spcPts val="600"/>
              </a:spcBef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Continuidade do aplicativo;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260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3748"/>
            <a:ext cx="8229600" cy="1143000"/>
          </a:xfrm>
        </p:spPr>
        <p:txBody>
          <a:bodyPr/>
          <a:lstStyle/>
          <a:p>
            <a:r>
              <a:rPr lang="pt-BR" dirty="0"/>
              <a:t>Comparação com correlatos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FE311E4-289E-CC7C-9697-304A5E41C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63164"/>
              </p:ext>
            </p:extLst>
          </p:nvPr>
        </p:nvGraphicFramePr>
        <p:xfrm>
          <a:off x="601216" y="1412776"/>
          <a:ext cx="7962256" cy="4464495"/>
        </p:xfrm>
        <a:graphic>
          <a:graphicData uri="http://schemas.openxmlformats.org/drawingml/2006/table">
            <a:tbl>
              <a:tblPr firstRow="1" firstCol="1" bandRow="1"/>
              <a:tblGrid>
                <a:gridCol w="2692678">
                  <a:extLst>
                    <a:ext uri="{9D8B030D-6E8A-4147-A177-3AD203B41FA5}">
                      <a16:colId xmlns:a16="http://schemas.microsoft.com/office/drawing/2014/main" val="2236981803"/>
                    </a:ext>
                  </a:extLst>
                </a:gridCol>
                <a:gridCol w="1289277">
                  <a:extLst>
                    <a:ext uri="{9D8B030D-6E8A-4147-A177-3AD203B41FA5}">
                      <a16:colId xmlns:a16="http://schemas.microsoft.com/office/drawing/2014/main" val="2810267079"/>
                    </a:ext>
                  </a:extLst>
                </a:gridCol>
                <a:gridCol w="1401747">
                  <a:extLst>
                    <a:ext uri="{9D8B030D-6E8A-4147-A177-3AD203B41FA5}">
                      <a16:colId xmlns:a16="http://schemas.microsoft.com/office/drawing/2014/main" val="3722711358"/>
                    </a:ext>
                  </a:extLst>
                </a:gridCol>
                <a:gridCol w="1289277">
                  <a:extLst>
                    <a:ext uri="{9D8B030D-6E8A-4147-A177-3AD203B41FA5}">
                      <a16:colId xmlns:a16="http://schemas.microsoft.com/office/drawing/2014/main" val="3296578033"/>
                    </a:ext>
                  </a:extLst>
                </a:gridCol>
                <a:gridCol w="1289277">
                  <a:extLst>
                    <a:ext uri="{9D8B030D-6E8A-4147-A177-3AD203B41FA5}">
                      <a16:colId xmlns:a16="http://schemas.microsoft.com/office/drawing/2014/main" val="2632238462"/>
                    </a:ext>
                  </a:extLst>
                </a:gridCol>
              </a:tblGrid>
              <a:tr h="127557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Nike Training Club (2023)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SmartGym (2023)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Apple Fitness Plus (2023)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DP Move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66055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iOS e 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iOS e 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52503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Feedback positivo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55494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Acompanhamento de progresso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62491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Demonstração do exercício por vídeo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518703"/>
                  </a:ext>
                </a:extLst>
              </a:tr>
              <a:tr h="956678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Permite o compartilhamento do progresso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88740"/>
            <a:ext cx="8435280" cy="4680520"/>
          </a:xfrm>
        </p:spPr>
        <p:txBody>
          <a:bodyPr>
            <a:noAutofit/>
          </a:bodyPr>
          <a:lstStyle/>
          <a:p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mostrou eficaz em motivar a realização de atividades físicas;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Gerou interesse pelas informações disponibilizadas;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uso do React Native para o desenvolvimento de interfaces foi altamente eficiente;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Expo foi usado para visualizar as alterações no código-fonte em tempo real;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limitações do trabalho estão relacionadas ao uso do Firebase Cloud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5435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tabLst>
                <a:tab pos="683895" algn="l"/>
              </a:tabLst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Não haver limitação na quantidade de vídeos;</a:t>
            </a:r>
          </a:p>
          <a:p>
            <a:pPr marL="0" indent="0" algn="just">
              <a:spcBef>
                <a:spcPts val="600"/>
              </a:spcBef>
              <a:buNone/>
              <a:tabLst>
                <a:tab pos="683895" algn="l"/>
              </a:tabLst>
            </a:pPr>
            <a:r>
              <a:rPr lang="pt-BR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83895" algn="l"/>
              </a:tabLst>
            </a:pPr>
            <a:r>
              <a:rPr lang="pt-B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xercícios personalizados para cada usuário;</a:t>
            </a:r>
          </a:p>
          <a:p>
            <a:pPr marL="0" indent="0" algn="just">
              <a:buNone/>
              <a:tabLst>
                <a:tab pos="683895" algn="l"/>
              </a:tabLst>
            </a:pPr>
            <a:r>
              <a:rPr lang="pt-BR" sz="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tabLst>
                <a:tab pos="683895" algn="l"/>
              </a:tabLst>
            </a:pPr>
            <a:r>
              <a:rPr lang="pt-B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nvio de notificações (gamificação: meta do jogo);</a:t>
            </a:r>
          </a:p>
          <a:p>
            <a:pPr marL="0" indent="0" algn="just">
              <a:buNone/>
              <a:tabLst>
                <a:tab pos="683895" algn="l"/>
              </a:tabLst>
            </a:pPr>
            <a:endParaRPr lang="pt-BR" sz="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83895" algn="l"/>
              </a:tabLst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Realizar contagem de pontos (gamificação: participação voluntária).</a:t>
            </a:r>
          </a:p>
          <a:p>
            <a:pPr marL="0" indent="0" algn="just">
              <a:buNone/>
              <a:tabLst>
                <a:tab pos="683895" algn="l"/>
              </a:tabLst>
            </a:pPr>
            <a:endParaRPr lang="pt-BR" sz="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83895" algn="l"/>
              </a:tabLst>
            </a:pPr>
            <a:r>
              <a:rPr lang="pt-B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ntegração com dispositivos Wireless;</a:t>
            </a:r>
          </a:p>
          <a:p>
            <a:pPr marL="0" indent="0" algn="just">
              <a:buNone/>
              <a:tabLst>
                <a:tab pos="683895" algn="l"/>
              </a:tabLst>
            </a:pPr>
            <a:endParaRPr lang="pt-BR" sz="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83895" algn="l"/>
              </a:tabLst>
            </a:pP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Interação com outros usuários;</a:t>
            </a:r>
          </a:p>
          <a:p>
            <a:pPr marL="0" indent="0" algn="just">
              <a:buNone/>
              <a:tabLst>
                <a:tab pos="683895" algn="l"/>
              </a:tabLst>
            </a:pPr>
            <a:endParaRPr lang="pt-BR" sz="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683895" algn="l"/>
              </a:tabLst>
            </a:pPr>
            <a:r>
              <a:rPr lang="pt-B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ntegração com aplicativos de saúde;</a:t>
            </a:r>
          </a:p>
          <a:p>
            <a:pPr algn="just">
              <a:tabLst>
                <a:tab pos="683895" algn="l"/>
              </a:tabLst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Trabalhos correlatos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da ferramenta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43000"/>
            <a:ext cx="8640960" cy="5040560"/>
          </a:xfrm>
        </p:spPr>
        <p:txBody>
          <a:bodyPr>
            <a:normAutofit fontScale="25000" lnSpcReduction="20000"/>
          </a:bodyPr>
          <a:lstStyle/>
          <a:p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Doença de Parkinson é a segunda doença neurodegenerativa mais comum em idosos, ela causa a degeneração das células produtoras de dopamina no cérebro.</a:t>
            </a:r>
          </a:p>
          <a:p>
            <a:endParaRPr lang="pt-BR" sz="8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Brasil, estima-se que 200 mil pessoas sofram de Parkinson.</a:t>
            </a:r>
          </a:p>
          <a:p>
            <a:endParaRPr lang="pt-B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cura, requer cuidados paliativos.</a:t>
            </a:r>
          </a:p>
          <a:p>
            <a:pPr marL="0" indent="0">
              <a:buNone/>
            </a:pPr>
            <a:endParaRPr lang="pt-B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criação de um aplicativo móvel poderia permitir que mais pessoas realizassem das atividades físicas, superando obstáculos como vergonha e dificuldade de locomoção.</a:t>
            </a:r>
          </a:p>
          <a:p>
            <a:pPr marL="0" indent="0">
              <a:buNone/>
            </a:pPr>
            <a:endParaRPr lang="pt-B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aplicativo foi desenvolvido usando React Native, Expo com </a:t>
            </a:r>
            <a:r>
              <a:rPr lang="pt-BR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compilação e testes, Cloud </a:t>
            </a:r>
            <a:r>
              <a:rPr lang="pt-BR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Firebase para armazenamento de informações e Firebase </a:t>
            </a:r>
            <a:r>
              <a:rPr lang="pt-BR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pt-B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autenticação de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Variedade de exercícios com o objetivo de melhorar a mobilidade, equilíbrio e coordenação motora.</a:t>
            </a:r>
          </a:p>
          <a:p>
            <a:endParaRPr lang="pt-BR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Disponibilização de vídeos para a realização dos exercícios. </a:t>
            </a:r>
          </a:p>
          <a:p>
            <a:endParaRPr lang="pt-BR" sz="3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 do progresso.</a:t>
            </a:r>
          </a:p>
          <a:p>
            <a:endParaRPr lang="pt-BR" sz="3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educativas sobre Parkinson.</a:t>
            </a:r>
          </a:p>
          <a:p>
            <a:endParaRPr lang="pt-BR" sz="8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815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Doença de Parkinson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B661520-1E25-0183-49ED-71B0BF97B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20" y="1123363"/>
            <a:ext cx="5153744" cy="3092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Espaço Reservado para Conteúdo 2"/>
          <p:cNvSpPr>
            <a:spLocks noGrp="1"/>
          </p:cNvSpPr>
          <p:nvPr>
            <p:ph sz="quarter" idx="4"/>
          </p:nvPr>
        </p:nvSpPr>
        <p:spPr>
          <a:xfrm>
            <a:off x="498376" y="4437112"/>
            <a:ext cx="8147248" cy="1444331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exercício físico promove a melhora da oxigenação e glicose cerebral, favorece a neuroplasticidade e estimula a produção de dopamina. Com isso, as funções cognitivas, as estruturas e as funções cerebrais são beneficiadas, levando, consequentemente à melhora psicológica, cognitiva e motora dos pacientes (OXTOBY; WILLIANS, 2000; SILVA, 2011).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C776D-FCB1-80EF-6A41-6E5D33A5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Gamificação</a:t>
            </a:r>
          </a:p>
        </p:txBody>
      </p:sp>
      <p:pic>
        <p:nvPicPr>
          <p:cNvPr id="8" name="Espaço Reservado para Conteúdo 7" descr="Diagrama&#10;&#10;Descrição gerada automaticamente com confiança média">
            <a:extLst>
              <a:ext uri="{FF2B5EF4-FFF2-40B4-BE49-F238E27FC236}">
                <a16:creationId xmlns:a16="http://schemas.microsoft.com/office/drawing/2014/main" id="{57C007AF-F8BA-8E80-9114-51E6DC1CC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2290464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EC1AE40-BCED-8A90-CE7C-1B7F7BA9029B}"/>
              </a:ext>
            </a:extLst>
          </p:cNvPr>
          <p:cNvSpPr txBox="1"/>
          <p:nvPr/>
        </p:nvSpPr>
        <p:spPr>
          <a:xfrm>
            <a:off x="457201" y="4331712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gamificação, segundo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Busarello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(2016), concentra esforços na autonomia do indivíduo em um ambiente controlado, onde os conteúdos de domínios específicos são subdivididos e tratados como etapas em um contexto envolvente, correlacionando aspectos cognitivos, sociais e emocionais.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4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plore os treinos e meditações do Apple Fitness+ no iPhone - Suporte da  Apple (BR)">
            <a:extLst>
              <a:ext uri="{FF2B5EF4-FFF2-40B4-BE49-F238E27FC236}">
                <a16:creationId xmlns:a16="http://schemas.microsoft.com/office/drawing/2014/main" id="{26AD9F9E-1022-C369-6693-B43C55BB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3" y="1004282"/>
            <a:ext cx="2391041" cy="48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ike training app - Pretty Little Hangers">
            <a:extLst>
              <a:ext uri="{FF2B5EF4-FFF2-40B4-BE49-F238E27FC236}">
                <a16:creationId xmlns:a16="http://schemas.microsoft.com/office/drawing/2014/main" id="{60381822-AB67-E0FF-3B40-2F78F7E7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05" y="891538"/>
            <a:ext cx="2754790" cy="50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p SmartGym ganha novos e poderosos recursos fitness - MacMagazine">
            <a:extLst>
              <a:ext uri="{FF2B5EF4-FFF2-40B4-BE49-F238E27FC236}">
                <a16:creationId xmlns:a16="http://schemas.microsoft.com/office/drawing/2014/main" id="{ABB55D1C-769E-CB37-CC77-2D4F2D953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8" r="21950"/>
          <a:stretch/>
        </p:blipFill>
        <p:spPr bwMode="auto">
          <a:xfrm>
            <a:off x="6271757" y="993821"/>
            <a:ext cx="2529200" cy="48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C3182C-32F9-E144-9589-0543C9AA4FDC}"/>
              </a:ext>
            </a:extLst>
          </p:cNvPr>
          <p:cNvSpPr txBox="1"/>
          <p:nvPr/>
        </p:nvSpPr>
        <p:spPr>
          <a:xfrm>
            <a:off x="343043" y="393608"/>
            <a:ext cx="22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Apple Fitness Plus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AFF685-90D1-8284-B54C-ACFE0583C290}"/>
              </a:ext>
            </a:extLst>
          </p:cNvPr>
          <p:cNvSpPr txBox="1"/>
          <p:nvPr/>
        </p:nvSpPr>
        <p:spPr>
          <a:xfrm>
            <a:off x="3376480" y="399171"/>
            <a:ext cx="22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Nike Training Club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27F6E3-9831-95B9-A309-ADBAADDAF126}"/>
              </a:ext>
            </a:extLst>
          </p:cNvPr>
          <p:cNvSpPr txBox="1"/>
          <p:nvPr/>
        </p:nvSpPr>
        <p:spPr>
          <a:xfrm>
            <a:off x="6456237" y="3936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SmartGym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5101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196752"/>
            <a:ext cx="8229600" cy="301752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BA4F5AB-F1C1-5870-B85C-1F8A163BF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28725"/>
              </p:ext>
            </p:extLst>
          </p:nvPr>
        </p:nvGraphicFramePr>
        <p:xfrm>
          <a:off x="457200" y="1196752"/>
          <a:ext cx="8363272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8363272">
                  <a:extLst>
                    <a:ext uri="{9D8B030D-6E8A-4147-A177-3AD203B41FA5}">
                      <a16:colId xmlns:a16="http://schemas.microsoft.com/office/drawing/2014/main" val="1386716697"/>
                    </a:ext>
                  </a:extLst>
                </a:gridCol>
              </a:tblGrid>
              <a:tr h="51060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RF01 - Registro de perfil do usuário com informações relevantes, como idade, sexo, remédios utilizados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0159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RF02 - Exibição de exercícios adaptados para pessoas com Parkinson, divididos por níveis de dificuldade</a:t>
                      </a:r>
                      <a:r>
                        <a:rPr lang="pt-BR" sz="1800" u="sng" dirty="0">
                          <a:solidFill>
                            <a:srgbClr val="008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098366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RF03 - Instruções claras e visuais para cada exercício, incluindo demonstrações em vídeo.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171071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RF04 - Recursos de gamificação para tornar os exercícios mais motivadores e engajantes.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67790"/>
                  </a:ext>
                </a:extLst>
              </a:tr>
              <a:tr h="51060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RF05 - Funcionalidade de compartilhamento para permitir que os usuários compartilhem seu progresso com outras pessoas.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46369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RF06 - Acesso a um Blog de Notícias Pré-selecionadas sobre Parkinson.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2167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FBE8601-D627-2DE0-E690-B5AB71930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51287"/>
              </p:ext>
            </p:extLst>
          </p:nvPr>
        </p:nvGraphicFramePr>
        <p:xfrm>
          <a:off x="467545" y="4399424"/>
          <a:ext cx="8363271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8363271">
                  <a:extLst>
                    <a:ext uri="{9D8B030D-6E8A-4147-A177-3AD203B41FA5}">
                      <a16:colId xmlns:a16="http://schemas.microsoft.com/office/drawing/2014/main" val="2581202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31800" algn="l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RNF01 - Interface de usuário intuitiva e de fácil utilização, com design acessível para pessoas com deficiências motoras.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293553"/>
                  </a:ext>
                </a:extLst>
              </a:tr>
              <a:tr h="130349">
                <a:tc>
                  <a:txBody>
                    <a:bodyPr/>
                    <a:lstStyle/>
                    <a:p>
                      <a:pPr indent="431800" algn="l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RFN02 - Compatibilidade com diferentes dispositivos móveis (smartphones e tablets) e sistemas operacionais (iOS e Android).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71322"/>
                  </a:ext>
                </a:extLst>
              </a:tr>
              <a:tr h="130349">
                <a:tc>
                  <a:txBody>
                    <a:bodyPr/>
                    <a:lstStyle/>
                    <a:p>
                      <a:pPr indent="431800" algn="l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RNF03 - Deve ser implementada autenticação segura para acesso ao aplicativo, evitando o acesso não autorizado.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3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6287D8F-77A2-55E8-2B72-B326CCE8B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681</Words>
  <Application>Microsoft Office PowerPoint</Application>
  <PresentationFormat>Apresentação na tela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Design padrão</vt:lpstr>
      <vt:lpstr>DP MOVE: AJUDANDO PACIENTES COM PARKINSON POR MEIO DO MOVIMENTO</vt:lpstr>
      <vt:lpstr>Roteiro</vt:lpstr>
      <vt:lpstr>Introdução</vt:lpstr>
      <vt:lpstr>Objetivos</vt:lpstr>
      <vt:lpstr>Doença de Parkinson</vt:lpstr>
      <vt:lpstr>Gamificação</vt:lpstr>
      <vt:lpstr>Apresentação do PowerPoint</vt:lpstr>
      <vt:lpstr>Requisitos</vt:lpstr>
      <vt:lpstr>Apresentação do PowerPoint</vt:lpstr>
      <vt:lpstr>Apresentação do PowerPoint</vt:lpstr>
      <vt:lpstr>Implementação</vt:lpstr>
      <vt:lpstr>Apresentação do PowerPoint</vt:lpstr>
      <vt:lpstr>Análise dos Resultados</vt:lpstr>
      <vt:lpstr>Comparação com correlatos</vt:lpstr>
      <vt:lpstr>Conclusão</vt:lpstr>
      <vt:lpstr>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Christyelen Kramel</cp:lastModifiedBy>
  <cp:revision>112</cp:revision>
  <dcterms:created xsi:type="dcterms:W3CDTF">2012-05-08T00:10:24Z</dcterms:created>
  <dcterms:modified xsi:type="dcterms:W3CDTF">2023-07-07T03:22:46Z</dcterms:modified>
</cp:coreProperties>
</file>