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9" r:id="rId7"/>
    <p:sldId id="270" r:id="rId8"/>
    <p:sldId id="271" r:id="rId9"/>
    <p:sldId id="262" r:id="rId10"/>
    <p:sldId id="272" r:id="rId11"/>
    <p:sldId id="273" r:id="rId12"/>
    <p:sldId id="278" r:id="rId13"/>
    <p:sldId id="263" r:id="rId14"/>
    <p:sldId id="264" r:id="rId15"/>
    <p:sldId id="274" r:id="rId16"/>
    <p:sldId id="265" r:id="rId17"/>
    <p:sldId id="275" r:id="rId18"/>
    <p:sldId id="276" r:id="rId19"/>
    <p:sldId id="277" r:id="rId20"/>
    <p:sldId id="267" r:id="rId21"/>
    <p:sldId id="268" r:id="rId22"/>
    <p:sldId id="279" r:id="rId23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E119289-3D36-B4CC-E550-9F26FA75B25F}" v="83" dt="2020-07-13T19:37:35.309"/>
  </p1510:revLst>
</p1510:revInfo>
</file>

<file path=ppt/tableStyles.xml><?xml version="1.0" encoding="utf-8"?>
<a:tblStyleLst xmlns:a="http://schemas.openxmlformats.org/drawingml/2006/main" def="{5C22544A-7EE6-4342-B048-85BDC9FD1C3A}">
  <a:tblStyle styleId="{912C8C85-51F0-491E-9774-3900AFEF0FD7}" styleName="Estilo Claro 2 - Ênfase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17292A2E-F333-43FB-9621-5CBBE7FDCDCB}" styleName="Estilo Claro 2 - Ênfase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2" autoAdjust="0"/>
    <p:restoredTop sz="94660"/>
  </p:normalViewPr>
  <p:slideViewPr>
    <p:cSldViewPr>
      <p:cViewPr varScale="1">
        <p:scale>
          <a:sx n="83" d="100"/>
          <a:sy n="83" d="100"/>
        </p:scale>
        <p:origin x="1450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751E00-8267-4604-A477-06D690F3831A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BB5B2E-7B09-42BA-B78A-718198AF4022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A41635-D202-4D10-8FA9-DA258B96F66E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/>
          <a:lstStyle>
            <a:lvl1pPr>
              <a:defRPr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pt-BR" dirty="0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680520"/>
          </a:xfrm>
        </p:spPr>
        <p:txBody>
          <a:bodyPr/>
          <a:lstStyle/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68E297-6CBE-4718-A55E-559A2615A1B7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56A142-61B5-4E3D-90E3-37CCCA5B8200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46EF70-771F-4125-BD92-2CF85D34D26F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E55F65-09CC-47BE-B43C-09A283D2E9B2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02316F-EB17-4252-8A8C-611AED72FBAB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B138E0-A9D7-4867-995F-585EB895710D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CF3198-B843-4265-ABF0-65946D3BF37C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0879FC-8726-479C-A2CE-57C987F54908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1"/>
            <a:ext cx="8229600" cy="4277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pt-B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pt-B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38F5D6D9-064D-480F-AE44-1D22C9D85F98}" type="slidenum">
              <a:rPr lang="pt-BR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95536" y="2130425"/>
            <a:ext cx="8352928" cy="1470025"/>
          </a:xfrm>
        </p:spPr>
        <p:txBody>
          <a:bodyPr/>
          <a:lstStyle/>
          <a:p>
            <a:r>
              <a:rPr lang="pt-BR" dirty="0"/>
              <a:t>BluCraft: Uma ferramenta para a criação de jogos de RPG digitais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endParaRPr lang="pt-BR" dirty="0"/>
          </a:p>
          <a:p>
            <a:r>
              <a:rPr lang="pt-BR" dirty="0"/>
              <a:t>Aluno: Guilherme Paz Silva</a:t>
            </a:r>
          </a:p>
          <a:p>
            <a:r>
              <a:rPr lang="pt-BR" dirty="0"/>
              <a:t>Orientador: Dalton Solano dos Reis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600" dirty="0"/>
              <a:t>EasyEdu (Corso, 2017)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124744"/>
            <a:ext cx="8229600" cy="4680520"/>
          </a:xfrm>
        </p:spPr>
        <p:txBody>
          <a:bodyPr/>
          <a:lstStyle/>
          <a:p>
            <a:r>
              <a:rPr lang="pt-BR" dirty="0"/>
              <a:t>Criação de jogos educacionais (templates)</a:t>
            </a:r>
          </a:p>
          <a:p>
            <a:r>
              <a:rPr lang="pt-BR" dirty="0"/>
              <a:t>Web</a:t>
            </a:r>
          </a:p>
          <a:p>
            <a:r>
              <a:rPr lang="pt-BR" dirty="0"/>
              <a:t>Integração com Google Drive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816" y="2996952"/>
            <a:ext cx="7839056" cy="3600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2243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400" dirty="0"/>
              <a:t>RPG4ALL (Pessini, Kemczinski, Hounsell, 2015)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052736"/>
            <a:ext cx="8445089" cy="2088232"/>
          </a:xfrm>
        </p:spPr>
        <p:txBody>
          <a:bodyPr>
            <a:normAutofit/>
          </a:bodyPr>
          <a:lstStyle/>
          <a:p>
            <a:r>
              <a:rPr lang="pt-BR" sz="3000" dirty="0"/>
              <a:t>Especificação de Jogos Sérios</a:t>
            </a:r>
          </a:p>
          <a:p>
            <a:r>
              <a:rPr lang="pt-BR" sz="3000" dirty="0"/>
              <a:t>Integração com o Tiled</a:t>
            </a:r>
          </a:p>
          <a:p>
            <a:r>
              <a:rPr lang="pt-BR" sz="3000" dirty="0"/>
              <a:t>Conceitos: Episódios, Objetos e Personagens</a:t>
            </a:r>
          </a:p>
        </p:txBody>
      </p:sp>
      <p:pic>
        <p:nvPicPr>
          <p:cNvPr id="1026" name="Picture 2" descr="Interface gráfica assistente do Modulo de Autoria.  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59" y="2852936"/>
            <a:ext cx="4514385" cy="3021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igura3. Versão 1.0 do Modulo de Execução.  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69"/>
          <a:stretch/>
        </p:blipFill>
        <p:spPr bwMode="auto">
          <a:xfrm>
            <a:off x="4716016" y="3253381"/>
            <a:ext cx="4283968" cy="250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34184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400" dirty="0"/>
              <a:t>RPG Maker (Enterbrain, 2015)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124744"/>
            <a:ext cx="8229600" cy="4680520"/>
          </a:xfrm>
        </p:spPr>
        <p:txBody>
          <a:bodyPr/>
          <a:lstStyle/>
          <a:p>
            <a:r>
              <a:rPr lang="pt-BR" dirty="0"/>
              <a:t>Software comercial para criação de jogos de RPG</a:t>
            </a:r>
          </a:p>
          <a:p>
            <a:r>
              <a:rPr lang="pt-BR" dirty="0"/>
              <a:t>Baseia-se em cadastros de banco de dados, mapas e</a:t>
            </a:r>
            <a:br>
              <a:rPr lang="pt-BR" dirty="0"/>
            </a:br>
            <a:r>
              <a:rPr lang="pt-BR" dirty="0"/>
              <a:t>eventos</a:t>
            </a:r>
          </a:p>
          <a:p>
            <a:r>
              <a:rPr lang="pt-BR" dirty="0"/>
              <a:t>Distribui pacotes</a:t>
            </a:r>
            <a:br>
              <a:rPr lang="pt-BR" dirty="0"/>
            </a:br>
            <a:r>
              <a:rPr lang="pt-BR" dirty="0"/>
              <a:t>gráficos junto da</a:t>
            </a:r>
            <a:br>
              <a:rPr lang="pt-BR" dirty="0"/>
            </a:br>
            <a:r>
              <a:rPr lang="pt-BR" dirty="0"/>
              <a:t>ferramenta</a:t>
            </a:r>
          </a:p>
        </p:txBody>
      </p:sp>
      <p:pic>
        <p:nvPicPr>
          <p:cNvPr id="2050" name="Picture 2" descr="RPG Maker VX ACE - Download em Portuguê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6624" y="3068960"/>
            <a:ext cx="4680520" cy="3509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89942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Requisitos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Funcionais:</a:t>
            </a:r>
          </a:p>
          <a:p>
            <a:pPr lvl="1"/>
            <a:r>
              <a:rPr lang="pt-BR" dirty="0"/>
              <a:t>Permitir a criação de jogos digitais de RPG através de um editor visual baseado em mapas;</a:t>
            </a:r>
          </a:p>
          <a:p>
            <a:pPr lvl="1"/>
            <a:r>
              <a:rPr lang="pt-BR" dirty="0"/>
              <a:t>Carregar e executar os jogos criados pelo editor.</a:t>
            </a:r>
          </a:p>
          <a:p>
            <a:r>
              <a:rPr lang="pt-BR" dirty="0"/>
              <a:t>Não-Funcionais:</a:t>
            </a:r>
          </a:p>
          <a:p>
            <a:pPr lvl="1"/>
            <a:r>
              <a:rPr lang="pt-BR" dirty="0"/>
              <a:t>Ser desenvolvida com a </a:t>
            </a:r>
            <a:r>
              <a:rPr lang="pt-BR" i="1" dirty="0"/>
              <a:t>engine</a:t>
            </a:r>
            <a:r>
              <a:rPr lang="pt-BR" dirty="0"/>
              <a:t> Unity;</a:t>
            </a:r>
          </a:p>
          <a:p>
            <a:pPr lvl="1"/>
            <a:r>
              <a:rPr lang="pt-BR" dirty="0"/>
              <a:t>Armazenar a estrutura dos jogos criados em arquivos JSON.</a:t>
            </a:r>
          </a:p>
        </p:txBody>
      </p:sp>
    </p:spTree>
    <p:extLst>
      <p:ext uri="{BB962C8B-B14F-4D97-AF65-F5344CB8AC3E}">
        <p14:creationId xmlns:p14="http://schemas.microsoft.com/office/powerpoint/2010/main" val="19976445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Especificação</a:t>
            </a:r>
            <a:br>
              <a:rPr lang="pt-BR" dirty="0"/>
            </a:br>
            <a:r>
              <a:rPr lang="pt-BR" sz="3600" dirty="0"/>
              <a:t>Fluxo da ferramenta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484784"/>
            <a:ext cx="8424936" cy="5146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0708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Especificação</a:t>
            </a:r>
            <a:br>
              <a:rPr lang="pt-BR" dirty="0"/>
            </a:br>
            <a:r>
              <a:rPr lang="pt-BR" sz="3600" dirty="0"/>
              <a:t>Persistência dos dados</a:t>
            </a:r>
          </a:p>
        </p:txBody>
      </p:sp>
      <p:pic>
        <p:nvPicPr>
          <p:cNvPr id="3" name="Picture 2" descr="C:\Users\310203373\Desktop\TCC\Modelagem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988840"/>
            <a:ext cx="8435632" cy="305006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566949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Geração de Mapas</a:t>
            </a:r>
          </a:p>
          <a:p>
            <a:r>
              <a:rPr lang="pt-BR" dirty="0"/>
              <a:t>Eventos</a:t>
            </a:r>
          </a:p>
          <a:p>
            <a:r>
              <a:rPr lang="pt-BR" dirty="0"/>
              <a:t>Persistência</a:t>
            </a:r>
          </a:p>
        </p:txBody>
      </p:sp>
    </p:spTree>
    <p:extLst>
      <p:ext uri="{BB962C8B-B14F-4D97-AF65-F5344CB8AC3E}">
        <p14:creationId xmlns:p14="http://schemas.microsoft.com/office/powerpoint/2010/main" val="30633257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51695"/>
            <a:ext cx="5904656" cy="6523326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9992" y="620688"/>
            <a:ext cx="4557192" cy="1143000"/>
          </a:xfrm>
        </p:spPr>
        <p:txBody>
          <a:bodyPr/>
          <a:lstStyle/>
          <a:p>
            <a:r>
              <a:rPr lang="pt-BR" sz="3600" dirty="0"/>
              <a:t>Geração de Mapas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4710365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600" dirty="0"/>
              <a:t>Eventos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Métodos abstratos</a:t>
            </a:r>
          </a:p>
          <a:p>
            <a:pPr lvl="1"/>
            <a:r>
              <a:rPr lang="pt-BR" dirty="0"/>
              <a:t>GetNameText</a:t>
            </a:r>
          </a:p>
          <a:p>
            <a:pPr lvl="1"/>
            <a:r>
              <a:rPr lang="pt-BR" dirty="0"/>
              <a:t>GetDescriptionText</a:t>
            </a:r>
          </a:p>
          <a:p>
            <a:pPr lvl="1"/>
            <a:r>
              <a:rPr lang="pt-BR" dirty="0"/>
              <a:t>Execute</a:t>
            </a:r>
          </a:p>
          <a:p>
            <a:pPr lvl="1"/>
            <a:r>
              <a:rPr lang="pt-BR" dirty="0"/>
              <a:t>Update</a:t>
            </a:r>
          </a:p>
        </p:txBody>
      </p:sp>
      <p:pic>
        <p:nvPicPr>
          <p:cNvPr id="6" name="Picture 5" descr="C:\Users\310203373\Desktop\TCC\Exemplo Evento.png"/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1412776"/>
            <a:ext cx="4320480" cy="49685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735348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600" dirty="0"/>
              <a:t>Persistência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36504"/>
          </a:xfrm>
        </p:spPr>
        <p:txBody>
          <a:bodyPr/>
          <a:lstStyle/>
          <a:p>
            <a:r>
              <a:rPr lang="pt-BR" dirty="0"/>
              <a:t>Reflexão</a:t>
            </a:r>
          </a:p>
          <a:p>
            <a:r>
              <a:rPr lang="pt-BR" dirty="0"/>
              <a:t>PersistenceData</a:t>
            </a:r>
            <a:endParaRPr lang="en-US" dirty="0"/>
          </a:p>
        </p:txBody>
      </p:sp>
      <p:pic>
        <p:nvPicPr>
          <p:cNvPr id="4" name="Picture 3" descr="C:\Users\310203373\Desktop\TCC\Exemplo Persistencia.png"/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1412776"/>
            <a:ext cx="4608512" cy="52565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88479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Roteiro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Introdução</a:t>
            </a:r>
          </a:p>
          <a:p>
            <a:pPr lvl="1"/>
            <a:r>
              <a:rPr lang="pt-BR" dirty="0"/>
              <a:t>Objetivos</a:t>
            </a:r>
          </a:p>
          <a:p>
            <a:pPr lvl="1"/>
            <a:r>
              <a:rPr lang="pt-BR" dirty="0"/>
              <a:t>Fundamentação Teórica</a:t>
            </a:r>
          </a:p>
          <a:p>
            <a:pPr lvl="1"/>
            <a:r>
              <a:rPr lang="pt-BR" dirty="0"/>
              <a:t>Trabalhos Correlatos</a:t>
            </a:r>
          </a:p>
          <a:p>
            <a:r>
              <a:rPr lang="pt-BR" dirty="0"/>
              <a:t>Requisitos</a:t>
            </a:r>
          </a:p>
          <a:p>
            <a:r>
              <a:rPr lang="pt-BR" dirty="0"/>
              <a:t>Especificação</a:t>
            </a:r>
          </a:p>
          <a:p>
            <a:r>
              <a:rPr lang="pt-BR" dirty="0"/>
              <a:t>Implementação</a:t>
            </a:r>
          </a:p>
          <a:p>
            <a:r>
              <a:rPr lang="pt-BR" dirty="0"/>
              <a:t>Resultados e Conclusões</a:t>
            </a:r>
          </a:p>
          <a:p>
            <a:r>
              <a:rPr lang="pt-BR">
                <a:cs typeface="Arial"/>
              </a:rPr>
              <a:t>Apresenta</a:t>
            </a:r>
            <a:r>
              <a:rPr lang="pt-BR">
                <a:ea typeface="+mn-lt"/>
                <a:cs typeface="+mn-lt"/>
              </a:rPr>
              <a:t>ção Prática</a:t>
            </a:r>
            <a:endParaRPr lang="pt-BR" dirty="0">
              <a:cs typeface="Arial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729966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dos Resultados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184576"/>
          </a:xfrm>
        </p:spPr>
        <p:txBody>
          <a:bodyPr>
            <a:normAutofit fontScale="77500" lnSpcReduction="20000"/>
          </a:bodyPr>
          <a:lstStyle/>
          <a:p>
            <a:r>
              <a:rPr lang="pt-BR" dirty="0"/>
              <a:t>Análise foi a criação de um jogo simples com o editor:</a:t>
            </a:r>
          </a:p>
          <a:p>
            <a:pPr lvl="1"/>
            <a:r>
              <a:rPr lang="pt-BR" dirty="0"/>
              <a:t>Demonstrou possibilidade de criação de lógicas simples</a:t>
            </a:r>
          </a:p>
          <a:p>
            <a:pPr lvl="1"/>
            <a:r>
              <a:rPr lang="pt-BR" dirty="0"/>
              <a:t>Apresentou dificuldade de uso por conta da interface</a:t>
            </a:r>
          </a:p>
          <a:p>
            <a:pPr lvl="1"/>
            <a:r>
              <a:rPr lang="pt-BR" dirty="0"/>
              <a:t>Alguns conceitos fizeram falta, como itens ou batalhas; clássicos no contexto do gênero RPG</a:t>
            </a:r>
          </a:p>
          <a:p>
            <a:pPr marL="457200" lvl="1" indent="0">
              <a:buNone/>
            </a:pPr>
            <a:endParaRPr lang="pt-BR" dirty="0"/>
          </a:p>
          <a:p>
            <a:r>
              <a:rPr lang="pt-BR" dirty="0"/>
              <a:t>Comparação com Trabalhos Correlatos:</a:t>
            </a:r>
          </a:p>
          <a:p>
            <a:pPr lvl="1"/>
            <a:r>
              <a:rPr lang="pt-BR" dirty="0"/>
              <a:t>RPG Maker: similaridade na utilização de eventos</a:t>
            </a:r>
          </a:p>
          <a:p>
            <a:pPr lvl="1"/>
            <a:r>
              <a:rPr lang="pt-BR" dirty="0"/>
              <a:t>RPG4ALL: similaridades nos conceitos de Personagens e Objetos abstraídos para Entidades; possui outros conceitos interessantes de serem estudados</a:t>
            </a:r>
          </a:p>
          <a:p>
            <a:pPr lvl="1"/>
            <a:r>
              <a:rPr lang="pt-BR" dirty="0"/>
              <a:t>EasyEdu: conceito de template não se encaixou na execução do projeto e teve um distanciamento maior</a:t>
            </a:r>
          </a:p>
        </p:txBody>
      </p:sp>
    </p:spTree>
    <p:extLst>
      <p:ext uri="{BB962C8B-B14F-4D97-AF65-F5344CB8AC3E}">
        <p14:creationId xmlns:p14="http://schemas.microsoft.com/office/powerpoint/2010/main" val="34872195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Conclusões e Sugestões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O objetivo foi alcançado visto que a ferramenta desenvolvida foi capaz de criar jogos do estilo RPG com customização de contextos;</a:t>
            </a:r>
          </a:p>
          <a:p>
            <a:r>
              <a:rPr lang="pt-BR" dirty="0"/>
              <a:t>Sugestões de extensão:</a:t>
            </a:r>
          </a:p>
          <a:p>
            <a:pPr lvl="1"/>
            <a:r>
              <a:rPr lang="pt-BR" dirty="0"/>
              <a:t>Novos eventos para lógicas mais complexas</a:t>
            </a:r>
          </a:p>
          <a:p>
            <a:pPr lvl="1"/>
            <a:r>
              <a:rPr lang="pt-BR" dirty="0"/>
              <a:t>Utilização de </a:t>
            </a:r>
            <a:r>
              <a:rPr lang="pt-BR" i="1" dirty="0"/>
              <a:t>pathfinding</a:t>
            </a:r>
            <a:r>
              <a:rPr lang="pt-BR" dirty="0"/>
              <a:t> na movimentação</a:t>
            </a:r>
          </a:p>
          <a:p>
            <a:pPr lvl="1"/>
            <a:r>
              <a:rPr lang="pt-BR" dirty="0"/>
              <a:t>Conceitos como itens e batalhas</a:t>
            </a:r>
          </a:p>
          <a:p>
            <a:pPr lvl="1"/>
            <a:r>
              <a:rPr lang="pt-BR" dirty="0"/>
              <a:t>Salvar o progresso dentro de um jogo</a:t>
            </a:r>
          </a:p>
          <a:p>
            <a:pPr lvl="1"/>
            <a:r>
              <a:rPr lang="pt-BR" dirty="0"/>
              <a:t>Interfacear o compartilhamento de jogos criados</a:t>
            </a:r>
          </a:p>
        </p:txBody>
      </p:sp>
    </p:spTree>
    <p:extLst>
      <p:ext uri="{BB962C8B-B14F-4D97-AF65-F5344CB8AC3E}">
        <p14:creationId xmlns:p14="http://schemas.microsoft.com/office/powerpoint/2010/main" val="27935390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8579" y="2501534"/>
            <a:ext cx="8229600" cy="1143000"/>
          </a:xfrm>
        </p:spPr>
        <p:txBody>
          <a:bodyPr/>
          <a:lstStyle/>
          <a:p>
            <a:r>
              <a:rPr lang="pt-BR" dirty="0"/>
              <a:t>Apresentação Prática</a:t>
            </a:r>
            <a:endParaRPr lang="pt-BR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73230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 projeto surgiu do interesse e possibilidades de exploração do tema</a:t>
            </a:r>
          </a:p>
          <a:p>
            <a:r>
              <a:rPr lang="pt-BR" dirty="0"/>
              <a:t>Permite introduzir leigos a conceitos mais complexos de lógica através da criação de jogos</a:t>
            </a:r>
          </a:p>
          <a:p>
            <a:r>
              <a:rPr lang="pt-BR" dirty="0"/>
              <a:t>Diversas formas de extensão</a:t>
            </a:r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69194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Desenvolver um editor de jogos no estilo RPG que disponibilize ferramentas para a criação de contextos e objetivos customizáveis pelo usuário;</a:t>
            </a:r>
          </a:p>
          <a:p>
            <a:pPr lvl="1"/>
            <a:r>
              <a:rPr lang="pt-BR" dirty="0"/>
              <a:t>permitir a criação de entidades executáveis através de programação visual;</a:t>
            </a:r>
          </a:p>
          <a:p>
            <a:pPr lvl="1"/>
            <a:r>
              <a:rPr lang="pt-BR" dirty="0"/>
              <a:t>permitir a customização de cenários interconectados;</a:t>
            </a:r>
          </a:p>
          <a:p>
            <a:pPr lvl="1"/>
            <a:r>
              <a:rPr lang="pt-BR" dirty="0"/>
              <a:t>executar e compartilhar os jogos criados através do editor através de persistência.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26955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Fundamentação Teórica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Role Playing Game (RPG)</a:t>
            </a:r>
          </a:p>
          <a:p>
            <a:r>
              <a:rPr lang="pt-BR" dirty="0"/>
              <a:t>Entity Component System (ECS)</a:t>
            </a:r>
          </a:p>
          <a:p>
            <a:r>
              <a:rPr lang="pt-BR" dirty="0"/>
              <a:t>Reflexão em C#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89010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600" dirty="0"/>
              <a:t>Role Playing Game (RPG)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772816"/>
            <a:ext cx="8229600" cy="3960440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Jogo de interpretação de personagens</a:t>
            </a:r>
          </a:p>
          <a:p>
            <a:r>
              <a:rPr lang="pt-BR" dirty="0"/>
              <a:t>Nasceu no RPG de mesa com Dungeons and Dragons</a:t>
            </a:r>
          </a:p>
          <a:p>
            <a:r>
              <a:rPr lang="pt-BR" dirty="0"/>
              <a:t>Ascendeu aos meios digitais na década de 80 e 90</a:t>
            </a:r>
          </a:p>
          <a:p>
            <a:r>
              <a:rPr lang="pt-BR" dirty="0"/>
              <a:t>Tem como principal foco a história e evolução de personagens</a:t>
            </a:r>
          </a:p>
          <a:p>
            <a:r>
              <a:rPr lang="pt-BR" dirty="0"/>
              <a:t>Zelda, Final Fantasy, Pokémon, Skyrim</a:t>
            </a:r>
          </a:p>
        </p:txBody>
      </p:sp>
    </p:spTree>
    <p:extLst>
      <p:ext uri="{BB962C8B-B14F-4D97-AF65-F5344CB8AC3E}">
        <p14:creationId xmlns:p14="http://schemas.microsoft.com/office/powerpoint/2010/main" val="2891099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600" dirty="0"/>
              <a:t>Entity Component System (ECS)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Arquitetura baseada em entidades, componentes e sistemas</a:t>
            </a:r>
          </a:p>
          <a:p>
            <a:r>
              <a:rPr lang="pt-BR" b="1" dirty="0"/>
              <a:t>Entidades</a:t>
            </a:r>
            <a:r>
              <a:rPr lang="pt-BR" dirty="0"/>
              <a:t> representam objetos individuais somente com um identificador</a:t>
            </a:r>
          </a:p>
          <a:p>
            <a:r>
              <a:rPr lang="pt-BR" b="1" dirty="0"/>
              <a:t>Componentes</a:t>
            </a:r>
            <a:r>
              <a:rPr lang="pt-BR" dirty="0"/>
              <a:t> armazenam dados e são atrelados a um indivíduo (entidade)</a:t>
            </a:r>
          </a:p>
          <a:p>
            <a:r>
              <a:rPr lang="pt-BR" b="1" dirty="0"/>
              <a:t>Sistemas</a:t>
            </a:r>
            <a:r>
              <a:rPr lang="pt-BR" dirty="0"/>
              <a:t> performam ações com base nos dados de entidades</a:t>
            </a:r>
          </a:p>
          <a:p>
            <a:r>
              <a:rPr lang="pt-BR" dirty="0"/>
              <a:t>Unity usa uma arquitetura </a:t>
            </a:r>
            <a:r>
              <a:rPr lang="pt-BR" u="sng" dirty="0"/>
              <a:t>similar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3392698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600" dirty="0"/>
              <a:t>Reflexão em C#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2232248"/>
          </a:xfrm>
        </p:spPr>
        <p:txBody>
          <a:bodyPr/>
          <a:lstStyle/>
          <a:p>
            <a:r>
              <a:rPr lang="pt-BR" dirty="0"/>
              <a:t>Instanciação através de dados genéricos</a:t>
            </a:r>
          </a:p>
          <a:p>
            <a:r>
              <a:rPr lang="pt-BR" dirty="0"/>
              <a:t>Peça chave para estruturação de projetos baseados em ECS</a:t>
            </a:r>
          </a:p>
        </p:txBody>
      </p:sp>
      <p:pic>
        <p:nvPicPr>
          <p:cNvPr id="5" name="Picture 4" descr="C:\Users\310203373\Desktop\TCC\Exemplo_Reflexao.pn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788" r="27594"/>
          <a:stretch/>
        </p:blipFill>
        <p:spPr bwMode="auto">
          <a:xfrm>
            <a:off x="261863" y="3726160"/>
            <a:ext cx="8640961" cy="151216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195073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Trabalhos Correlatos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EasyEdu</a:t>
            </a:r>
          </a:p>
          <a:p>
            <a:r>
              <a:rPr lang="pt-BR" dirty="0"/>
              <a:t>RPG4ALL</a:t>
            </a:r>
          </a:p>
          <a:p>
            <a:r>
              <a:rPr lang="pt-BR" dirty="0"/>
              <a:t>RPG Maker</a:t>
            </a:r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58979546"/>
      </p:ext>
    </p:extLst>
  </p:cSld>
  <p:clrMapOvr>
    <a:masterClrMapping/>
  </p:clrMapOvr>
</p:sld>
</file>

<file path=ppt/theme/theme1.xml><?xml version="1.0" encoding="utf-8"?>
<a:theme xmlns:a="http://schemas.openxmlformats.org/drawingml/2006/main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 padrã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549</Words>
  <Application>Microsoft Office PowerPoint</Application>
  <PresentationFormat>Apresentação na tela (4:3)</PresentationFormat>
  <Paragraphs>100</Paragraphs>
  <Slides>22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3" baseType="lpstr">
      <vt:lpstr>Design padrão</vt:lpstr>
      <vt:lpstr>BluCraft: Uma ferramenta para a criação de jogos de RPG digitais</vt:lpstr>
      <vt:lpstr>Roteiro</vt:lpstr>
      <vt:lpstr>Introdução</vt:lpstr>
      <vt:lpstr>Objetivos</vt:lpstr>
      <vt:lpstr>Fundamentação Teórica</vt:lpstr>
      <vt:lpstr>Role Playing Game (RPG)</vt:lpstr>
      <vt:lpstr>Entity Component System (ECS)</vt:lpstr>
      <vt:lpstr>Reflexão em C#</vt:lpstr>
      <vt:lpstr>Trabalhos Correlatos</vt:lpstr>
      <vt:lpstr>EasyEdu (Corso, 2017)</vt:lpstr>
      <vt:lpstr>RPG4ALL (Pessini, Kemczinski, Hounsell, 2015)</vt:lpstr>
      <vt:lpstr>RPG Maker (Enterbrain, 2015)</vt:lpstr>
      <vt:lpstr>Requisitos</vt:lpstr>
      <vt:lpstr>Especificação Fluxo da ferramenta</vt:lpstr>
      <vt:lpstr>Especificação Persistência dos dados</vt:lpstr>
      <vt:lpstr>Implementação</vt:lpstr>
      <vt:lpstr>Geração de Mapas</vt:lpstr>
      <vt:lpstr>Eventos</vt:lpstr>
      <vt:lpstr>Persistência</vt:lpstr>
      <vt:lpstr>Análise dos Resultados</vt:lpstr>
      <vt:lpstr>Conclusões e Sugestões</vt:lpstr>
      <vt:lpstr>Apresentação Prática</vt:lpstr>
    </vt:vector>
  </TitlesOfParts>
  <Company>FURB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Seção de Apoio ao Usuário</dc:creator>
  <cp:lastModifiedBy>Silva, Guilherme Paz</cp:lastModifiedBy>
  <cp:revision>125</cp:revision>
  <dcterms:created xsi:type="dcterms:W3CDTF">2012-05-08T00:10:24Z</dcterms:created>
  <dcterms:modified xsi:type="dcterms:W3CDTF">2020-07-21T23:52:10Z</dcterms:modified>
</cp:coreProperties>
</file>