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9" r:id="rId6"/>
    <p:sldId id="280" r:id="rId7"/>
    <p:sldId id="282" r:id="rId8"/>
    <p:sldId id="273" r:id="rId9"/>
    <p:sldId id="275" r:id="rId10"/>
    <p:sldId id="276" r:id="rId11"/>
    <p:sldId id="277" r:id="rId12"/>
    <p:sldId id="278" r:id="rId13"/>
    <p:sldId id="28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8E096-050E-459A-A386-57BAB0E2D7EF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D1C2-EA49-4FCF-A8CC-8190D7C40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6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327EB-F1E4-42C5-8C7A-A06F8F68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71F08-7AA9-43B0-AADB-58655C006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414A1-AC92-4E2E-BFB0-F392BD99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A70-5173-4473-8551-31626E7BAB07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8A8AAD-4347-44B1-A199-36D1B595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6320AE-9768-41EC-9B36-A260E2D6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2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D5B7-B4D3-41C2-AE30-E25A14A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86E43B-59DE-46C5-89E8-7A841E4E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AC22C-3864-467A-BCE3-5739AAE4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E631-25F9-4CA4-9F45-1293AA7A56F3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3A301-F9BC-448C-A5D5-7A0B49B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12F7D4-2E05-4A64-8F28-9AE9565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0BBC0-04D5-4C45-A30B-7497E5054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625D0-EB96-477D-B47D-C02FFEE2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606FD-FE00-43B3-8A26-642C0841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E1DB-B025-4F31-A1B2-E60A57CDFDCC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B4B15-8AF0-498E-A84F-BBF4B19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BEF1E-BF47-4B1B-AC3E-E196EF31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ADFBF-13DA-4867-A13F-69C66D42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DC80E-364E-4AA1-B1A5-7056CD04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B83A4-18F3-49B2-A886-96C51080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4812-1B0D-4558-9881-C105DE35176D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B8084-BB02-40C4-9D9C-A73E4663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91036-63E2-4641-BD4F-A61D1BE6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5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29681-4116-4AC3-B6F4-E58E29E4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7B7CF-A885-489D-86EA-3E28BB74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43794-3E1C-44EC-A13F-EDC2E55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4A39-E471-438B-A272-31D35BF358BE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1FAE5-2F15-45EA-B053-95A6E2C9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6088E-64CD-4C38-B65A-716D62B7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715DF-086B-4208-BFA2-62B0CBF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2A91-07A2-4286-8B83-701D2D761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909BBA-DE83-46BB-84E5-302D857B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0B7C37-154A-4EEA-8057-9ECDE63E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BA20-2E8B-4A68-A33D-9577821FB087}" type="datetime1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48CCA5-8EF0-4277-89F7-F480CCF1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657E1-7616-43CE-9A2C-5C8D0159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1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20938-C75B-4D78-B59F-AB9E139B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914ED-737D-4730-8138-B4562A05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F0C8E7-F37D-4411-BDE5-2AC19B25B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44291B-9539-44F0-895A-AFEAA0BE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CE7EE8-FA44-4407-B93F-F0E6EFBB1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251604-D17B-4339-AD41-2E8FD41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BB8-E6F3-42B5-A0AE-C605D440E7B7}" type="datetime1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DA1959-2E96-457B-8F81-5A5625C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6A9AD3-0D01-4E4C-9DDA-BB7DF149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37348-379F-4B10-AF53-E3141E25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B522BF-8981-4B55-8873-FA617F8F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F648-4D9C-42C0-9119-E3D404181A62}" type="datetime1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638D40-E164-45F6-8540-2181047C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B7215C-5FBA-482E-8FC5-113B8E54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1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2275DC-1A6F-4765-A25E-74F82233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5C84-9B9F-47C3-92A3-BD9A43F4872A}" type="datetime1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8DFD1B-B9C2-4CEB-89DB-765CF5F1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5E7517-4F3A-40ED-8DBE-8B92B37D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4225-9447-4A90-B8C0-E884C690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4A7E0-0F49-4391-8FCB-B1C4324B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72325A-B2DB-4995-9B63-1013F470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A3CAFC-F972-4C51-A07D-EDF5A1F5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6F2-08B1-4392-BFFB-DC7F46E97E8C}" type="datetime1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2D2E2D-C7E7-4256-800A-2ADF9E5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FE7D4-2D9F-471F-8880-3E227DE7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C7A7E-E5B5-40AB-B867-FF653829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155170-7A6B-4398-9B14-4EA19C6F3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62AE46-4B3D-4A11-B264-E4D572FF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2B3E5-C16A-43DB-B869-C2EE7BDF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42CB5-6E25-43A9-A0BA-EE7DBD00B114}" type="datetime1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99385-B84B-407D-985B-93EE8E7D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218123-8A3D-4BC4-B639-03A4242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5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9D515D-4EC2-403D-93B3-9BB0DFD3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EA9A7-390F-4199-A43C-8395AC3E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D0ED4-029C-4B32-9362-220F58610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AFF5-C036-43AB-BBCE-777116AE678A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3C678-0858-4BEC-B0F9-E181BC76D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799D48-DF0F-4564-840D-844043D0A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BBA3-2AF6-4638-8DDB-B8126A63A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6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EBAD-2012-424A-AD4B-8E4C9BA3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3" y="1353346"/>
            <a:ext cx="9144000" cy="1295401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+mn-lt"/>
                <a:cs typeface="Times New Roman" panose="02020603050405020304" pitchFamily="18" charset="0"/>
              </a:rPr>
              <a:t>Análise do uso de animação comportamental com o motor de jogos </a:t>
            </a:r>
            <a:r>
              <a:rPr lang="pt-BR" sz="4000" dirty="0" err="1">
                <a:latin typeface="+mn-lt"/>
                <a:cs typeface="Times New Roman" panose="02020603050405020304" pitchFamily="18" charset="0"/>
              </a:rPr>
              <a:t>Unity</a:t>
            </a:r>
            <a:endParaRPr lang="pt-BR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46974-16FC-4BB8-9755-CD599444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3" y="5579772"/>
            <a:ext cx="3932249" cy="1127370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000" dirty="0">
                <a:cs typeface="Times New Roman" panose="02020603050405020304" pitchFamily="18" charset="0"/>
              </a:rPr>
              <a:t>Acadêmico: </a:t>
            </a:r>
          </a:p>
          <a:p>
            <a:pPr algn="l"/>
            <a:r>
              <a:rPr lang="pt-BR" sz="2000" b="1" dirty="0">
                <a:cs typeface="Times New Roman" panose="02020603050405020304" pitchFamily="18" charset="0"/>
              </a:rPr>
              <a:t>João Marcos Estevão</a:t>
            </a:r>
          </a:p>
          <a:p>
            <a:pPr algn="l"/>
            <a:r>
              <a:rPr lang="pt-BR" sz="1800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jmestevao@furb.br</a:t>
            </a: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C844ED3C-88CE-4690-9283-F6169C5EAE05}"/>
              </a:ext>
            </a:extLst>
          </p:cNvPr>
          <p:cNvSpPr/>
          <p:nvPr/>
        </p:nvSpPr>
        <p:spPr>
          <a:xfrm>
            <a:off x="1399504" y="6753253"/>
            <a:ext cx="9392991" cy="121919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E77205-CB86-45A5-A73F-D920583D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6" y="5427372"/>
            <a:ext cx="2181225" cy="1295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0848A7-E4C5-43EF-B15C-609873705A83}"/>
              </a:ext>
            </a:extLst>
          </p:cNvPr>
          <p:cNvSpPr txBox="1"/>
          <p:nvPr/>
        </p:nvSpPr>
        <p:spPr>
          <a:xfrm>
            <a:off x="3605214" y="3608369"/>
            <a:ext cx="500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Departamento de Sistemas e Computação – FURB</a:t>
            </a:r>
          </a:p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Curso de Ciência da Computação</a:t>
            </a:r>
          </a:p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Trabalho de Conclusão de Curso I – 2019/2</a:t>
            </a: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BCB4ECC9-985E-4F10-8EC9-D17A752AAFD8}"/>
              </a:ext>
            </a:extLst>
          </p:cNvPr>
          <p:cNvSpPr/>
          <p:nvPr/>
        </p:nvSpPr>
        <p:spPr>
          <a:xfrm flipV="1">
            <a:off x="2412639" y="2909332"/>
            <a:ext cx="7366718" cy="45719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6E6615F-ED6C-4F2E-887A-77A584E6B79D}"/>
              </a:ext>
            </a:extLst>
          </p:cNvPr>
          <p:cNvSpPr txBox="1">
            <a:spLocks/>
          </p:cNvSpPr>
          <p:nvPr/>
        </p:nvSpPr>
        <p:spPr>
          <a:xfrm>
            <a:off x="6787165" y="5579772"/>
            <a:ext cx="400532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cs typeface="Times New Roman" panose="02020603050405020304" pitchFamily="18" charset="0"/>
              </a:rPr>
              <a:t>Orientador: </a:t>
            </a:r>
          </a:p>
          <a:p>
            <a:pPr algn="r"/>
            <a:r>
              <a:rPr lang="pt-BR" sz="2000" b="1" dirty="0">
                <a:cs typeface="Times New Roman" panose="02020603050405020304" pitchFamily="18" charset="0"/>
              </a:rPr>
              <a:t>Dalton Solano dos Reis</a:t>
            </a:r>
          </a:p>
          <a:p>
            <a:pPr algn="r"/>
            <a:r>
              <a:rPr lang="pt-BR" sz="1800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dalton@furb.br</a:t>
            </a:r>
          </a:p>
        </p:txBody>
      </p:sp>
    </p:spTree>
    <p:extLst>
      <p:ext uri="{BB962C8B-B14F-4D97-AF65-F5344CB8AC3E}">
        <p14:creationId xmlns:p14="http://schemas.microsoft.com/office/powerpoint/2010/main" val="16537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44CA1A58-A820-47D1-86B8-E45FDBC76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43692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0944205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9794396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7717974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072525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1365210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18680615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0266248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5579413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8182376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6114557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629829912"/>
                    </a:ext>
                  </a:extLst>
                </a:gridCol>
              </a:tblGrid>
              <a:tr h="185420"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Etapas/Quinzenas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4852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704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Levantamento bibliográfico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94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Elicitação</a:t>
                      </a:r>
                      <a:r>
                        <a:rPr lang="pt-BR" dirty="0"/>
                        <a:t> de requisitos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4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6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7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Testes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2632"/>
                  </a:ext>
                </a:extLst>
              </a:tr>
            </a:tbl>
          </a:graphicData>
        </a:graphic>
      </p:graphicFrame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6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Revisão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403390"/>
            <a:ext cx="11132129" cy="4851636"/>
          </a:xfrm>
        </p:spPr>
        <p:txBody>
          <a:bodyPr>
            <a:normAutofit/>
          </a:bodyPr>
          <a:lstStyle/>
          <a:p>
            <a:r>
              <a:rPr lang="pt-BR" dirty="0"/>
              <a:t>Simuladores</a:t>
            </a:r>
          </a:p>
          <a:p>
            <a:pPr marL="0" indent="0">
              <a:buNone/>
            </a:pPr>
            <a:r>
              <a:rPr lang="pt-BR" sz="2400" dirty="0"/>
              <a:t>Criação de um cenário virtual que crie um ambiente e execute-o de forma mais próxima possível a do mundo real.</a:t>
            </a:r>
          </a:p>
          <a:p>
            <a:pPr marL="0" indent="0">
              <a:buNone/>
            </a:pPr>
            <a:r>
              <a:rPr lang="pt-BR" sz="2000" dirty="0"/>
              <a:t>Simulador de animais vivos: Meios alternativos. Autor: Thomas da Rosa, 2008.</a:t>
            </a:r>
          </a:p>
          <a:p>
            <a:pPr marL="0" indent="0">
              <a:buNone/>
            </a:pPr>
            <a:r>
              <a:rPr lang="pt-BR" sz="2000" dirty="0"/>
              <a:t>Learning online </a:t>
            </a:r>
            <a:r>
              <a:rPr lang="pt-BR" sz="2000" dirty="0" err="1"/>
              <a:t>with</a:t>
            </a:r>
            <a:r>
              <a:rPr lang="pt-BR" sz="2000" dirty="0"/>
              <a:t> games, </a:t>
            </a:r>
            <a:r>
              <a:rPr lang="pt-BR" sz="2000" dirty="0" err="1"/>
              <a:t>simulations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virtual worlds. Autor: Clark Aldrich, 2009.</a:t>
            </a:r>
          </a:p>
          <a:p>
            <a:r>
              <a:rPr lang="pt-BR" dirty="0"/>
              <a:t>Animação comportamental</a:t>
            </a:r>
          </a:p>
          <a:p>
            <a:pPr marL="0" indent="0">
              <a:buNone/>
            </a:pPr>
            <a:r>
              <a:rPr lang="pt-BR" sz="2400" dirty="0"/>
              <a:t>Conceito de controle de ações de objetos em ambientes computacionais de acordo com um comportamento dotado de inteligência artificial.</a:t>
            </a:r>
          </a:p>
          <a:p>
            <a:pPr marL="0" indent="0">
              <a:buNone/>
            </a:pPr>
            <a:r>
              <a:rPr lang="pt-BR" sz="2000" dirty="0" err="1"/>
              <a:t>Intelligent</a:t>
            </a:r>
            <a:r>
              <a:rPr lang="pt-BR" sz="2000" dirty="0"/>
              <a:t> agentes: </a:t>
            </a:r>
            <a:r>
              <a:rPr lang="pt-BR" sz="2000" dirty="0" err="1"/>
              <a:t>proceedings</a:t>
            </a:r>
            <a:r>
              <a:rPr lang="pt-BR" sz="2000" dirty="0"/>
              <a:t>. Autores: Michael J. </a:t>
            </a:r>
            <a:r>
              <a:rPr lang="pt-BR" sz="2000" dirty="0" err="1"/>
              <a:t>Wooldridge</a:t>
            </a:r>
            <a:r>
              <a:rPr lang="pt-BR" sz="2000" dirty="0"/>
              <a:t> e Nick Jennings, 1995.</a:t>
            </a:r>
          </a:p>
          <a:p>
            <a:pPr marL="0" indent="0">
              <a:buNone/>
            </a:pPr>
            <a:r>
              <a:rPr lang="pt-BR" sz="2000" dirty="0" err="1"/>
              <a:t>Intelligent</a:t>
            </a:r>
            <a:r>
              <a:rPr lang="pt-BR" sz="2000" dirty="0"/>
              <a:t> </a:t>
            </a:r>
            <a:r>
              <a:rPr lang="pt-BR" sz="2000" dirty="0" err="1"/>
              <a:t>agents</a:t>
            </a:r>
            <a:r>
              <a:rPr lang="pt-BR" sz="2000" dirty="0"/>
              <a:t> III: </a:t>
            </a:r>
            <a:r>
              <a:rPr lang="pt-BR" sz="2000" dirty="0" err="1"/>
              <a:t>proceedings</a:t>
            </a:r>
            <a:r>
              <a:rPr lang="pt-BR" sz="2000" dirty="0"/>
              <a:t>. Autor: </a:t>
            </a:r>
            <a:r>
              <a:rPr lang="pt-BR" sz="2000" dirty="0" err="1"/>
              <a:t>Jorg</a:t>
            </a:r>
            <a:r>
              <a:rPr lang="pt-BR" sz="2000" dirty="0"/>
              <a:t> P. Muller, 1997. 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0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11132129" cy="4351338"/>
          </a:xfrm>
        </p:spPr>
        <p:txBody>
          <a:bodyPr>
            <a:normAutofit/>
          </a:bodyPr>
          <a:lstStyle/>
          <a:p>
            <a:r>
              <a:rPr lang="pt-BR" sz="2000" dirty="0"/>
              <a:t>ALDRICH, Clark. </a:t>
            </a:r>
            <a:r>
              <a:rPr lang="pt-BR" sz="2000" b="1" dirty="0"/>
              <a:t>Learning online </a:t>
            </a:r>
            <a:r>
              <a:rPr lang="pt-BR" sz="2000" b="1" dirty="0" err="1"/>
              <a:t>with</a:t>
            </a:r>
            <a:r>
              <a:rPr lang="pt-BR" sz="2000" b="1" dirty="0"/>
              <a:t> games, </a:t>
            </a:r>
            <a:r>
              <a:rPr lang="pt-BR" sz="2000" b="1" dirty="0" err="1"/>
              <a:t>simulations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virtual worlds</a:t>
            </a:r>
            <a:r>
              <a:rPr lang="pt-BR" sz="2000" dirty="0"/>
              <a:t>. San Francisco, CA: </a:t>
            </a:r>
            <a:r>
              <a:rPr lang="pt-BR" sz="2000" dirty="0" err="1"/>
              <a:t>Jossey-Bass</a:t>
            </a:r>
            <a:r>
              <a:rPr lang="pt-BR" sz="2000" dirty="0"/>
              <a:t>, 2009.</a:t>
            </a:r>
          </a:p>
          <a:p>
            <a:r>
              <a:rPr lang="pt-BR" sz="2000" dirty="0"/>
              <a:t>FEIJÓ, Bruno; DA COSTA, Mônica M. F. </a:t>
            </a:r>
            <a:r>
              <a:rPr lang="pt-BR" sz="2000" b="1" dirty="0"/>
              <a:t>Animação Comportamental Baseada em Lógica</a:t>
            </a:r>
            <a:r>
              <a:rPr lang="pt-BR" sz="2000" dirty="0"/>
              <a:t>. 2009. Dissertação – Universidade Estadual de Campinas, Campinas.</a:t>
            </a:r>
          </a:p>
          <a:p>
            <a:r>
              <a:rPr lang="pt-BR" sz="2000" dirty="0"/>
              <a:t>FELTRIN, Gustavo R. </a:t>
            </a:r>
            <a:r>
              <a:rPr lang="pt-BR" sz="2000" b="1" dirty="0"/>
              <a:t>VISEDU-SIMULA 1.0</a:t>
            </a:r>
            <a:r>
              <a:rPr lang="pt-BR" sz="2000" dirty="0"/>
              <a:t>: Visualizador de material educacional, módulo de animação comportamental. 2014. 91f. Trabalho de Conclusão de Curso (Bacharel em Ciência da Computação) – Centro de Ciências Exatas e Naturais, Universidade Regional de Blumenau, Blumenau.</a:t>
            </a:r>
          </a:p>
          <a:p>
            <a:r>
              <a:rPr lang="pt-BR" sz="2000" dirty="0"/>
              <a:t>FRONZA, Germano. </a:t>
            </a:r>
            <a:r>
              <a:rPr lang="pt-BR" sz="2000" b="1" dirty="0"/>
              <a:t>Simulador de um ambiente virtual distribuído multiusuário para batalhas de tanques 3D com inteligência baseada em agentes BDI</a:t>
            </a:r>
            <a:r>
              <a:rPr lang="pt-BR" sz="2000" dirty="0"/>
              <a:t>. 2008. 141f. Trabalho de Conclusão de Curso (Bacharel em Ciência da Computação) – Centro de Ciências Exatas e Naturais, Universidade Regional de Blumenau, Blumenau.</a:t>
            </a:r>
          </a:p>
          <a:p>
            <a:r>
              <a:rPr lang="pt-BR" sz="2000" dirty="0"/>
              <a:t>GREIS, Luciano K. REATEGUI, </a:t>
            </a:r>
            <a:r>
              <a:rPr lang="pt-BR" sz="2000" dirty="0" err="1"/>
              <a:t>Eliseo</a:t>
            </a:r>
            <a:r>
              <a:rPr lang="pt-BR" sz="2000" dirty="0"/>
              <a:t>. </a:t>
            </a:r>
            <a:r>
              <a:rPr lang="pt-BR" sz="2000" b="1" dirty="0"/>
              <a:t>Um Simulador Educacional para Disciplina de Física em Mundos Virtuais</a:t>
            </a:r>
            <a:r>
              <a:rPr lang="pt-BR" sz="2000" dirty="0"/>
              <a:t>. </a:t>
            </a:r>
            <a:r>
              <a:rPr lang="pt-BR" sz="2000" dirty="0" err="1"/>
              <a:t>Renote</a:t>
            </a:r>
            <a:r>
              <a:rPr lang="pt-BR" sz="2000" dirty="0"/>
              <a:t>: Revista Novas Tecnologias na Educação, Porto Alegre, v. 8, n. 2, p.1-10, jul. 2010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5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11132129" cy="4351338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/>
              <a:t>HARBS, Marcos. </a:t>
            </a:r>
            <a:r>
              <a:rPr lang="pt-BR" sz="2200" b="1" dirty="0"/>
              <a:t>Motor para jogos 2D utilizando HTML5</a:t>
            </a:r>
            <a:r>
              <a:rPr lang="pt-BR" sz="2200" dirty="0"/>
              <a:t>. 2013. 77f. Trabalho de Conclusão de Curso (Bacharel em Ciência da Computação) – Centro de Ciências Exatas e Naturais, Universidade Regional de Blumenau, Blumenau.</a:t>
            </a:r>
          </a:p>
          <a:p>
            <a:r>
              <a:rPr lang="pt-BR" sz="2200" dirty="0"/>
              <a:t>MULLER, </a:t>
            </a:r>
            <a:r>
              <a:rPr lang="pt-BR" sz="2200" dirty="0" err="1"/>
              <a:t>Jorg</a:t>
            </a:r>
            <a:r>
              <a:rPr lang="pt-BR" sz="2200" dirty="0"/>
              <a:t> P. </a:t>
            </a:r>
            <a:r>
              <a:rPr lang="pt-BR" sz="2200" b="1" dirty="0" err="1"/>
              <a:t>Intelligent</a:t>
            </a:r>
            <a:r>
              <a:rPr lang="pt-BR" sz="2200" b="1" dirty="0"/>
              <a:t> </a:t>
            </a:r>
            <a:r>
              <a:rPr lang="pt-BR" sz="2200" b="1" dirty="0" err="1"/>
              <a:t>agents</a:t>
            </a:r>
            <a:r>
              <a:rPr lang="pt-BR" sz="2200" b="1" dirty="0"/>
              <a:t> III</a:t>
            </a:r>
            <a:r>
              <a:rPr lang="pt-BR" sz="2200" dirty="0"/>
              <a:t>: </a:t>
            </a:r>
            <a:r>
              <a:rPr lang="pt-BR" sz="2200" dirty="0" err="1"/>
              <a:t>proceedings</a:t>
            </a:r>
            <a:r>
              <a:rPr lang="pt-BR" sz="2200" dirty="0"/>
              <a:t>. Berlin: Springer, 1997.</a:t>
            </a:r>
          </a:p>
          <a:p>
            <a:r>
              <a:rPr lang="pt-BR" sz="2200" dirty="0"/>
              <a:t>PEREIRA, Rodrigo W. </a:t>
            </a:r>
            <a:r>
              <a:rPr lang="pt-BR" sz="2200" b="1" dirty="0"/>
              <a:t>ECOSAR – Simulador de ecossistemas utilizando realidade aumentada</a:t>
            </a:r>
            <a:r>
              <a:rPr lang="pt-BR" sz="2200" dirty="0"/>
              <a:t>. 2019. 21f. Trabalho de Conclusão de Curso (Bacharel em Ciência da Computação) – Centro de Ciências Exatas e Naturais, Universidade Regional de Blumenau, Blumenau.</a:t>
            </a:r>
          </a:p>
          <a:p>
            <a:r>
              <a:rPr lang="pt-BR" sz="2200" dirty="0"/>
              <a:t>PISKE, Kevin E. </a:t>
            </a:r>
            <a:r>
              <a:rPr lang="pt-BR" sz="2200" b="1" dirty="0"/>
              <a:t>VISEDU – Aquário virtual</a:t>
            </a:r>
            <a:r>
              <a:rPr lang="pt-BR" sz="2200" dirty="0"/>
              <a:t>: Simulador de ecossistema utilizando animação comportamental. 2015. 113f. Trabalho de Conclusão de Curso (Bacharel em Ciência da Computação) – Centro de Ciências Exatas e Naturais, Universidade Regional de Blumenau, Blumenau.</a:t>
            </a:r>
          </a:p>
          <a:p>
            <a:r>
              <a:rPr lang="pt-BR" sz="2200" dirty="0"/>
              <a:t>ROSA, Thomas da. </a:t>
            </a:r>
            <a:r>
              <a:rPr lang="pt-BR" sz="2200" b="1" dirty="0"/>
              <a:t>Simulador de animais vivos</a:t>
            </a:r>
            <a:r>
              <a:rPr lang="pt-BR" sz="2200" dirty="0"/>
              <a:t>: Meios alternativos. 2008. 59 f. Trabalho de</a:t>
            </a:r>
            <a:br>
              <a:rPr lang="pt-BR" sz="2200" dirty="0"/>
            </a:br>
            <a:r>
              <a:rPr lang="pt-BR" sz="2200" dirty="0"/>
              <a:t>Conclusão de Curso (Bacharel em Ciência da Computação) – Centro de Ciências Exatas e</a:t>
            </a:r>
            <a:br>
              <a:rPr lang="pt-BR" sz="2200" dirty="0"/>
            </a:br>
            <a:r>
              <a:rPr lang="pt-BR" sz="2200" dirty="0"/>
              <a:t>Naturais, Universidade Regional de Blumenau, Blumenau.</a:t>
            </a:r>
          </a:p>
          <a:p>
            <a:r>
              <a:rPr lang="pt-BR" sz="2200" dirty="0"/>
              <a:t>WOOLDRIDGE, Michael J; JENNINGS, Nick. </a:t>
            </a:r>
            <a:r>
              <a:rPr lang="pt-BR" sz="2200" b="1" dirty="0" err="1"/>
              <a:t>Intelligent</a:t>
            </a:r>
            <a:r>
              <a:rPr lang="pt-BR" sz="2200" b="1" dirty="0"/>
              <a:t> </a:t>
            </a:r>
            <a:r>
              <a:rPr lang="pt-BR" sz="2200" b="1" dirty="0" err="1"/>
              <a:t>agents</a:t>
            </a:r>
            <a:r>
              <a:rPr lang="pt-BR" sz="2200" dirty="0"/>
              <a:t>: </a:t>
            </a:r>
            <a:r>
              <a:rPr lang="pt-BR" sz="2200" dirty="0" err="1"/>
              <a:t>proceedings</a:t>
            </a:r>
            <a:r>
              <a:rPr lang="pt-BR" sz="2200" dirty="0"/>
              <a:t>. New York: Springer, 1995.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61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11132129" cy="4351338"/>
          </a:xfrm>
        </p:spPr>
        <p:txBody>
          <a:bodyPr>
            <a:normAutofit/>
          </a:bodyPr>
          <a:lstStyle/>
          <a:p>
            <a:r>
              <a:rPr lang="pt-BR" dirty="0"/>
              <a:t>Valor educacional dos simuladores</a:t>
            </a:r>
          </a:p>
          <a:p>
            <a:r>
              <a:rPr lang="pt-BR" dirty="0"/>
              <a:t>Simulação de ecossistemas</a:t>
            </a:r>
          </a:p>
          <a:p>
            <a:r>
              <a:rPr lang="pt-BR" dirty="0"/>
              <a:t>Comportamento animal</a:t>
            </a:r>
          </a:p>
          <a:p>
            <a:r>
              <a:rPr lang="pt-BR" dirty="0"/>
              <a:t>IA utilizando Unity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111321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Desenvolver um módulo de animação comportamental utilizando o motor de jogos Unity e aplicá-lo em um simulador de ecossistemas.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Objetivos Específicos:</a:t>
            </a:r>
          </a:p>
          <a:p>
            <a:r>
              <a:rPr lang="pt-BR" sz="2400" dirty="0"/>
              <a:t>desenvolver um módulo de comportamento de personagens utilizando inteligência artificial para uso em ambientes desenvolvidos com o Unity;</a:t>
            </a:r>
          </a:p>
          <a:p>
            <a:r>
              <a:rPr lang="pt-BR" sz="2400" dirty="0"/>
              <a:t>adicionar animais ao ECOS-RA, desenvolvido por Pereira (2019);</a:t>
            </a:r>
          </a:p>
          <a:p>
            <a:r>
              <a:rPr lang="pt-BR" sz="2400" dirty="0"/>
              <a:t>aplicar o módulo de animação comportamental desenvolvido aos animais do ecossistema simulado.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Trabalhos Correlatos (1/3)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4081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VISEDU – Aquário virtual: Simulador de ecossistema utilizando animação comportamental.</a:t>
            </a:r>
          </a:p>
          <a:p>
            <a:pPr marL="0" indent="0">
              <a:buNone/>
            </a:pPr>
            <a:r>
              <a:rPr lang="pt-BR" sz="2000" dirty="0"/>
              <a:t>Kevin Eduardo </a:t>
            </a:r>
            <a:r>
              <a:rPr lang="pt-BR" sz="2000" dirty="0" err="1"/>
              <a:t>Piske</a:t>
            </a:r>
            <a:r>
              <a:rPr lang="pt-BR" sz="2000" dirty="0"/>
              <a:t>, 2015.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4</a:t>
            </a:fld>
            <a:endParaRPr lang="pt-BR"/>
          </a:p>
        </p:txBody>
      </p:sp>
      <p:pic>
        <p:nvPicPr>
          <p:cNvPr id="1028" name="Picture 4" descr="UNIVERSIDADE REGIONAL DE BLUMENAU  - Foxit Reader">
            <a:extLst>
              <a:ext uri="{FF2B5EF4-FFF2-40B4-BE49-F238E27FC236}">
                <a16:creationId xmlns:a16="http://schemas.microsoft.com/office/drawing/2014/main" id="{D0E338A6-8B34-4731-8CDB-C48F9512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03" y="1973233"/>
            <a:ext cx="7169047" cy="3486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674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Trabalhos Correlatos (2/3)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4081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VISEDU-SIMULA 1.0: Visualizador de material educacional, módulo de animação comportamental.</a:t>
            </a:r>
          </a:p>
          <a:p>
            <a:pPr marL="0" indent="0">
              <a:buNone/>
            </a:pPr>
            <a:r>
              <a:rPr lang="pt-BR" sz="2000" dirty="0"/>
              <a:t>Gustavo Rufino Feltrin, 2014.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5</a:t>
            </a:fld>
            <a:endParaRPr lang="pt-BR"/>
          </a:p>
        </p:txBody>
      </p:sp>
      <p:pic>
        <p:nvPicPr>
          <p:cNvPr id="2050" name="Picture 2" descr="2014_2_gustavo-rufino-feltrin_monografia">
            <a:extLst>
              <a:ext uri="{FF2B5EF4-FFF2-40B4-BE49-F238E27FC236}">
                <a16:creationId xmlns:a16="http://schemas.microsoft.com/office/drawing/2014/main" id="{7913D159-A67A-4F46-8C32-2FD167B4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40" y="1677809"/>
            <a:ext cx="6576060" cy="44713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184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Trabalhos Correlatos (3/3)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4081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Simulador de um ambiente virtual distribuído multiusuário para batalhas de tanques 3D com inteligência baseada em agentes BDI.</a:t>
            </a:r>
          </a:p>
          <a:p>
            <a:pPr marL="0" indent="0">
              <a:buNone/>
            </a:pPr>
            <a:r>
              <a:rPr lang="pt-BR" sz="2000" dirty="0"/>
              <a:t>Germano </a:t>
            </a:r>
            <a:r>
              <a:rPr lang="pt-BR" sz="2000" dirty="0" err="1"/>
              <a:t>Fronza</a:t>
            </a:r>
            <a:r>
              <a:rPr lang="pt-BR" sz="2000" dirty="0"/>
              <a:t>, 2008.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6</a:t>
            </a:fld>
            <a:endParaRPr lang="pt-BR"/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5AE234F5-24C0-4E73-B4E8-C6F3FA30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04" y="1677809"/>
            <a:ext cx="6853462" cy="45507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013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Software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4081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ECOS-RA: Simulador de ecossistemas utilizando realidade aumentada. </a:t>
            </a:r>
          </a:p>
          <a:p>
            <a:pPr marL="0" indent="0">
              <a:buNone/>
            </a:pPr>
            <a:r>
              <a:rPr lang="pt-BR" sz="2000" dirty="0"/>
              <a:t>Rodrigo </a:t>
            </a:r>
            <a:r>
              <a:rPr lang="pt-BR" sz="2000" dirty="0" err="1"/>
              <a:t>Wernke</a:t>
            </a:r>
            <a:r>
              <a:rPr lang="pt-BR" sz="2000" dirty="0"/>
              <a:t> Pereira, 2019.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7</a:t>
            </a:fld>
            <a:endParaRPr lang="pt-BR"/>
          </a:p>
        </p:txBody>
      </p:sp>
      <p:pic>
        <p:nvPicPr>
          <p:cNvPr id="4098" name="Picture 2" descr="imagem2">
            <a:extLst>
              <a:ext uri="{FF2B5EF4-FFF2-40B4-BE49-F238E27FC236}">
                <a16:creationId xmlns:a16="http://schemas.microsoft.com/office/drawing/2014/main" id="{7010B3C7-4620-4E1B-8D8D-AAD994CF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45" y="1938187"/>
            <a:ext cx="6677656" cy="4078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912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11132129" cy="4351338"/>
          </a:xfrm>
        </p:spPr>
        <p:txBody>
          <a:bodyPr>
            <a:normAutofit/>
          </a:bodyPr>
          <a:lstStyle/>
          <a:p>
            <a:r>
              <a:rPr lang="pt-BR" dirty="0"/>
              <a:t>Utilização do motor de jogos Unity</a:t>
            </a:r>
          </a:p>
          <a:p>
            <a:r>
              <a:rPr lang="pt-BR" dirty="0"/>
              <a:t>Continuação do trabalho desenvolvido por Pereira (2019).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27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A0FA-C780-42E0-8795-CA182516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E2F6-5CEB-4732-96E3-12AE4B0D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4" y="1973234"/>
            <a:ext cx="11132129" cy="4351338"/>
          </a:xfrm>
        </p:spPr>
        <p:txBody>
          <a:bodyPr>
            <a:normAutofit/>
          </a:bodyPr>
          <a:lstStyle/>
          <a:p>
            <a:r>
              <a:rPr lang="pt-BR" dirty="0"/>
              <a:t>Desenvolver utilizando a linguagem C# (RNF)</a:t>
            </a:r>
          </a:p>
          <a:p>
            <a:r>
              <a:rPr lang="pt-BR" dirty="0"/>
              <a:t>Utilizar o motor gráfico Unity (RNF)</a:t>
            </a:r>
          </a:p>
          <a:p>
            <a:r>
              <a:rPr lang="pt-BR" dirty="0"/>
              <a:t>Possuir ao menos dois tipos de animais (RF)</a:t>
            </a:r>
          </a:p>
          <a:p>
            <a:r>
              <a:rPr lang="pt-BR" dirty="0"/>
              <a:t>Permitir que os animais se alimentem utilizando os recursos (plantas e água) disponíveis no mundo virtual (RF)</a:t>
            </a:r>
          </a:p>
          <a:p>
            <a:r>
              <a:rPr lang="pt-BR" dirty="0"/>
              <a:t>Permitir a inclusão e remoção de animais (RF)</a:t>
            </a:r>
          </a:p>
          <a:p>
            <a:r>
              <a:rPr lang="pt-BR" dirty="0"/>
              <a:t>Permitir a procriação de animais (RF)</a:t>
            </a:r>
          </a:p>
          <a:p>
            <a:endParaRPr lang="pt-BR" dirty="0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5EAE89C7-C9A4-4D03-ABCD-CBF7CA673DDF}"/>
              </a:ext>
            </a:extLst>
          </p:cNvPr>
          <p:cNvSpPr/>
          <p:nvPr/>
        </p:nvSpPr>
        <p:spPr>
          <a:xfrm>
            <a:off x="1399504" y="6753253"/>
            <a:ext cx="9392991" cy="104747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D3BCA6-F070-4C77-B875-CB3AB658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895" y="6492875"/>
            <a:ext cx="2743200" cy="365125"/>
          </a:xfrm>
        </p:spPr>
        <p:txBody>
          <a:bodyPr/>
          <a:lstStyle/>
          <a:p>
            <a:fld id="{7288BBA3-2AF6-4638-8DDB-B8126A63A03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3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E549A26EDF364CB9CFC213E09D37EA" ma:contentTypeVersion="0" ma:contentTypeDescription="Crie um novo documento." ma:contentTypeScope="" ma:versionID="d190dd8cab50594fcde0b98ac455de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58939189e6716d65c2eead8869de2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D30D8-062E-4876-9E4A-85BE227FA746}"/>
</file>

<file path=customXml/itemProps2.xml><?xml version="1.0" encoding="utf-8"?>
<ds:datastoreItem xmlns:ds="http://schemas.openxmlformats.org/officeDocument/2006/customXml" ds:itemID="{60A43E02-DB17-4872-8A1E-76CAA79679E2}"/>
</file>

<file path=customXml/itemProps3.xml><?xml version="1.0" encoding="utf-8"?>
<ds:datastoreItem xmlns:ds="http://schemas.openxmlformats.org/officeDocument/2006/customXml" ds:itemID="{4B3348E8-11BB-4C2A-9DD2-F74B4F466799}"/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839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Análise do uso de animação comportamental com o motor de jogos Unity</vt:lpstr>
      <vt:lpstr>Introdução</vt:lpstr>
      <vt:lpstr>Objetivos</vt:lpstr>
      <vt:lpstr>Trabalhos Correlatos (1/3)</vt:lpstr>
      <vt:lpstr>Trabalhos Correlatos (2/3)</vt:lpstr>
      <vt:lpstr>Trabalhos Correlatos (3/3)</vt:lpstr>
      <vt:lpstr>Software Atual</vt:lpstr>
      <vt:lpstr>Justificativa</vt:lpstr>
      <vt:lpstr>Requisitos</vt:lpstr>
      <vt:lpstr>Metodologia</vt:lpstr>
      <vt:lpstr>Revisão bibliográfica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Juan Carlos Jacintho</dc:creator>
  <cp:lastModifiedBy>Joao  Estevao</cp:lastModifiedBy>
  <cp:revision>108</cp:revision>
  <dcterms:created xsi:type="dcterms:W3CDTF">2018-10-06T14:09:27Z</dcterms:created>
  <dcterms:modified xsi:type="dcterms:W3CDTF">2019-09-25T01:53:38Z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0x01010026E549A26EDF364CB9CFC213E09D37EA</vt:lpwstr>
  </property>
</Properties>
</file>