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9" r:id="rId6"/>
    <p:sldId id="261" r:id="rId7"/>
    <p:sldId id="270" r:id="rId8"/>
    <p:sldId id="262" r:id="rId9"/>
    <p:sldId id="271" r:id="rId10"/>
    <p:sldId id="272" r:id="rId11"/>
    <p:sldId id="273" r:id="rId12"/>
    <p:sldId id="263" r:id="rId13"/>
    <p:sldId id="277" r:id="rId14"/>
    <p:sldId id="278" r:id="rId15"/>
    <p:sldId id="279" r:id="rId16"/>
    <p:sldId id="264" r:id="rId17"/>
    <p:sldId id="280" r:id="rId18"/>
    <p:sldId id="281" r:id="rId19"/>
    <p:sldId id="282" r:id="rId20"/>
    <p:sldId id="283" r:id="rId21"/>
    <p:sldId id="267" r:id="rId22"/>
    <p:sldId id="268" r:id="rId23"/>
    <p:sldId id="275" r:id="rId24"/>
    <p:sldId id="276" r:id="rId25"/>
    <p:sldId id="274" r:id="rId2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AA384-7EA2-4E6E-A0B2-CA46C4FC16C3}" type="datetimeFigureOut">
              <a:rPr lang="pt-BR" smtClean="0"/>
              <a:t>23/07/2020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9D079-315A-4CE0-B9E6-064EDC6C7A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3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9D079-315A-4CE0-B9E6-064EDC6C7A6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3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508" y="1412776"/>
            <a:ext cx="8856984" cy="2475706"/>
          </a:xfrm>
        </p:spPr>
        <p:txBody>
          <a:bodyPr/>
          <a:lstStyle/>
          <a:p>
            <a:r>
              <a:rPr lang="pt-BR" dirty="0"/>
              <a:t>INTERFACE DE USUÁRIO TANGÍVEL PARA TRABALHAR COM O PENSAMENTO COMPUTACIONAL NO FURBOT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7016824" cy="2016224"/>
          </a:xfrm>
        </p:spPr>
        <p:txBody>
          <a:bodyPr>
            <a:normAutofit/>
          </a:bodyPr>
          <a:lstStyle/>
          <a:p>
            <a:r>
              <a:rPr lang="pt-BR" dirty="0"/>
              <a:t>Acadêmico: Jonathan Michels Kuntz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1640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Awbei</a:t>
            </a:r>
            <a:r>
              <a:rPr lang="pt-BR" dirty="0"/>
              <a:t> – </a:t>
            </a:r>
            <a:r>
              <a:rPr lang="pt-BR" dirty="0" err="1"/>
              <a:t>Osmo</a:t>
            </a:r>
            <a:r>
              <a:rPr lang="pt-BR" dirty="0"/>
              <a:t> (2015)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u="sng" dirty="0"/>
              <a:t>Objetivo</a:t>
            </a:r>
            <a:r>
              <a:rPr lang="pt-BR" dirty="0"/>
              <a:t>: Auxiliar as crianças de 5 a 12 anos a entrar no mundo digital, trabalhando com o pensamento computacional.</a:t>
            </a:r>
          </a:p>
          <a:p>
            <a:pPr lvl="1"/>
            <a:endParaRPr lang="pt-BR" dirty="0"/>
          </a:p>
          <a:p>
            <a:pPr lvl="1"/>
            <a:r>
              <a:rPr lang="pt-BR" u="sng" dirty="0"/>
              <a:t>Principais funcionalidades</a:t>
            </a:r>
            <a:r>
              <a:rPr lang="pt-BR" dirty="0"/>
              <a:t>: A aplicação identifica os movimentos do robô e explora o ambiente, através da interface tangível.</a:t>
            </a:r>
          </a:p>
        </p:txBody>
      </p:sp>
    </p:spTree>
    <p:extLst>
      <p:ext uri="{BB962C8B-B14F-4D97-AF65-F5344CB8AC3E}">
        <p14:creationId xmlns:p14="http://schemas.microsoft.com/office/powerpoint/2010/main" val="149829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VisEdu</a:t>
            </a:r>
            <a:r>
              <a:rPr lang="pt-BR" dirty="0"/>
              <a:t>-CG – </a:t>
            </a:r>
            <a:r>
              <a:rPr lang="pt-BR" dirty="0" err="1"/>
              <a:t>Montibeler</a:t>
            </a:r>
            <a:r>
              <a:rPr lang="pt-BR" dirty="0"/>
              <a:t> (2014)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u="sng" dirty="0"/>
              <a:t>Objetivo</a:t>
            </a:r>
            <a:r>
              <a:rPr lang="pt-BR" dirty="0"/>
              <a:t>: Auxiliar os professores e permitir aos alunos praticarem o que foi aprendido em sala de aula.</a:t>
            </a:r>
          </a:p>
          <a:p>
            <a:pPr lvl="1"/>
            <a:endParaRPr lang="pt-BR" dirty="0"/>
          </a:p>
          <a:p>
            <a:pPr lvl="1"/>
            <a:r>
              <a:rPr lang="pt-BR" u="sng" dirty="0"/>
              <a:t>Principais funcionalidades</a:t>
            </a:r>
            <a:r>
              <a:rPr lang="pt-BR" dirty="0"/>
              <a:t>: Composto por cinco painéis, sendo eles visão da câmera, fábrica, </a:t>
            </a:r>
            <a:r>
              <a:rPr lang="pt-BR" dirty="0" err="1"/>
              <a:t>renderizador</a:t>
            </a:r>
            <a:r>
              <a:rPr lang="pt-BR" dirty="0"/>
              <a:t> e comandos em OpenGL.</a:t>
            </a:r>
          </a:p>
        </p:txBody>
      </p:sp>
    </p:spTree>
    <p:extLst>
      <p:ext uri="{BB962C8B-B14F-4D97-AF65-F5344CB8AC3E}">
        <p14:creationId xmlns:p14="http://schemas.microsoft.com/office/powerpoint/2010/main" val="109847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RF01: permitir que o usuário possa criar as peças com materiais do cotidiano;</a:t>
            </a:r>
          </a:p>
          <a:p>
            <a:endParaRPr lang="pt-BR" dirty="0"/>
          </a:p>
          <a:p>
            <a:r>
              <a:rPr lang="pt-BR" dirty="0"/>
              <a:t>RF02: permitir escolher qual forma de interação irá utilizar para programação dos movimentos do FURBOT;</a:t>
            </a:r>
          </a:p>
          <a:p>
            <a:endParaRPr lang="pt-BR" dirty="0"/>
          </a:p>
          <a:p>
            <a:r>
              <a:rPr lang="pt-BR" dirty="0"/>
              <a:t>RF03: permitir que o usuário tenha a possibilidade de realizar a calibração da peça principal;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RF04: exibir as peças identificadas;</a:t>
            </a:r>
          </a:p>
          <a:p>
            <a:endParaRPr lang="pt-BR" dirty="0"/>
          </a:p>
          <a:p>
            <a:r>
              <a:rPr lang="pt-BR" dirty="0"/>
              <a:t>RF05: permitir que o usuário indique os comandos por parte, sem reiniciar toda vez que executa os comandos identificados;</a:t>
            </a:r>
          </a:p>
          <a:p>
            <a:endParaRPr lang="pt-BR" dirty="0"/>
          </a:p>
          <a:p>
            <a:r>
              <a:rPr lang="pt-BR" dirty="0"/>
              <a:t>RF06: exibir ao usuário diálogos quando colidir com objetos;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793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RNF01: a interface gráfica deve ser desenvolvida utilizando </a:t>
            </a:r>
            <a:r>
              <a:rPr lang="pt-BR" dirty="0" err="1"/>
              <a:t>Unity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RNF02</a:t>
            </a:r>
            <a:r>
              <a:rPr lang="pt-BR"/>
              <a:t>: deve </a:t>
            </a:r>
            <a:r>
              <a:rPr lang="pt-BR" dirty="0"/>
              <a:t>ser desenvolvido em C#;</a:t>
            </a:r>
          </a:p>
          <a:p>
            <a:endParaRPr lang="pt-BR" dirty="0"/>
          </a:p>
          <a:p>
            <a:r>
              <a:rPr lang="pt-BR" dirty="0"/>
              <a:t>RNF03: a opção de interação com o FURBOT deve ser armazenada no dispositivo juntamente com a calibração;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214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RNF04: a biblioteca usada para detecção das peças deve ser </a:t>
            </a:r>
            <a:r>
              <a:rPr lang="pt-BR" dirty="0" err="1"/>
              <a:t>Opencv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RNF05: deve ser possível executar em multiplataforma;</a:t>
            </a:r>
          </a:p>
          <a:p>
            <a:endParaRPr lang="pt-BR" dirty="0"/>
          </a:p>
          <a:p>
            <a:r>
              <a:rPr lang="pt-BR" dirty="0"/>
              <a:t>RNF06: a aplicação não deve tentar detectar as peças caso esteja em dialogo com usuário;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2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Diagrama de Caso de Uso;</a:t>
            </a:r>
          </a:p>
          <a:p>
            <a:endParaRPr lang="pt-BR" dirty="0"/>
          </a:p>
          <a:p>
            <a:r>
              <a:rPr lang="pt-BR" dirty="0"/>
              <a:t>Fluxograma de Atividades.</a:t>
            </a:r>
          </a:p>
        </p:txBody>
      </p:sp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pic>
        <p:nvPicPr>
          <p:cNvPr id="7" name="Espaço Reservado para Conteúdo 6" descr="Texto preto sobre fundo branco&#10;&#10;Descrição gerada automaticamente">
            <a:extLst>
              <a:ext uri="{FF2B5EF4-FFF2-40B4-BE49-F238E27FC236}">
                <a16:creationId xmlns:a16="http://schemas.microsoft.com/office/drawing/2014/main" id="{4B95E2BB-3175-4B5F-B972-F48489822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97" y="1331640"/>
            <a:ext cx="7292294" cy="4535631"/>
          </a:xfrm>
        </p:spPr>
      </p:pic>
    </p:spTree>
    <p:extLst>
      <p:ext uri="{BB962C8B-B14F-4D97-AF65-F5344CB8AC3E}">
        <p14:creationId xmlns:p14="http://schemas.microsoft.com/office/powerpoint/2010/main" val="387571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 de Atividades</a:t>
            </a:r>
          </a:p>
        </p:txBody>
      </p:sp>
      <p:pic>
        <p:nvPicPr>
          <p:cNvPr id="9" name="Espaço Reservado para Conteúdo 8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229F7DF-2144-44CD-ABF7-C1F46E9CD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5656"/>
            <a:ext cx="9144000" cy="5121696"/>
          </a:xfrm>
        </p:spPr>
      </p:pic>
    </p:spTree>
    <p:extLst>
      <p:ext uri="{BB962C8B-B14F-4D97-AF65-F5344CB8AC3E}">
        <p14:creationId xmlns:p14="http://schemas.microsoft.com/office/powerpoint/2010/main" val="331159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Classes:</a:t>
            </a:r>
          </a:p>
          <a:p>
            <a:pPr lvl="1"/>
            <a:r>
              <a:rPr lang="pt-BR" dirty="0" err="1"/>
              <a:t>InterfaceTangivel</a:t>
            </a:r>
            <a:endParaRPr lang="pt-BR" dirty="0"/>
          </a:p>
          <a:p>
            <a:pPr lvl="1"/>
            <a:r>
              <a:rPr lang="pt-BR" dirty="0" err="1"/>
              <a:t>WebCamControle</a:t>
            </a:r>
            <a:endParaRPr lang="pt-BR" dirty="0"/>
          </a:p>
          <a:p>
            <a:pPr lvl="1"/>
            <a:r>
              <a:rPr lang="pt-BR" dirty="0"/>
              <a:t>Peca</a:t>
            </a:r>
          </a:p>
          <a:p>
            <a:pPr lvl="1"/>
            <a:r>
              <a:rPr lang="pt-BR" dirty="0" err="1"/>
              <a:t>TipoPeca</a:t>
            </a:r>
            <a:endParaRPr lang="pt-BR" dirty="0"/>
          </a:p>
          <a:p>
            <a:pPr lvl="1"/>
            <a:r>
              <a:rPr lang="pt-BR" dirty="0" err="1"/>
              <a:t>ColorBlobDetector</a:t>
            </a:r>
            <a:endParaRPr lang="pt-BR" dirty="0"/>
          </a:p>
          <a:p>
            <a:pPr lvl="1"/>
            <a:r>
              <a:rPr lang="pt-BR" dirty="0"/>
              <a:t>Detector</a:t>
            </a:r>
          </a:p>
          <a:p>
            <a:r>
              <a:rPr lang="pt-BR" dirty="0"/>
              <a:t>Fluxo </a:t>
            </a:r>
            <a:r>
              <a:rPr lang="pt-BR"/>
              <a:t>de Reconhecimento.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24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  <a:p>
            <a:r>
              <a:rPr lang="pt-BR" dirty="0"/>
              <a:t>Sugestões de Extensão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Reconhecimento</a:t>
            </a:r>
          </a:p>
        </p:txBody>
      </p:sp>
      <p:pic>
        <p:nvPicPr>
          <p:cNvPr id="5" name="Espaço Reservado para Conteúdo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8505340-B49B-45FC-8A5B-F2E93F4EC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" y="1844824"/>
            <a:ext cx="8497264" cy="3420281"/>
          </a:xfrm>
        </p:spPr>
      </p:pic>
    </p:spTree>
    <p:extLst>
      <p:ext uri="{BB962C8B-B14F-4D97-AF65-F5344CB8AC3E}">
        <p14:creationId xmlns:p14="http://schemas.microsoft.com/office/powerpoint/2010/main" val="1569326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Cascade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Canny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InRange</a:t>
            </a:r>
            <a:r>
              <a:rPr lang="pt-BR" dirty="0"/>
              <a:t> e </a:t>
            </a:r>
            <a:r>
              <a:rPr lang="pt-BR" dirty="0" err="1"/>
              <a:t>threshold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Atingiu o objetivo;</a:t>
            </a:r>
          </a:p>
          <a:p>
            <a:endParaRPr lang="pt-BR" dirty="0"/>
          </a:p>
          <a:p>
            <a:r>
              <a:rPr lang="pt-BR" dirty="0"/>
              <a:t>Atrativo;</a:t>
            </a:r>
          </a:p>
          <a:p>
            <a:endParaRPr lang="pt-BR" dirty="0"/>
          </a:p>
          <a:p>
            <a:r>
              <a:rPr lang="pt-BR" dirty="0"/>
              <a:t>Limitações de ambiente.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de Extensão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Melhorar a forma de interação de quando devem ser executados os comandos;</a:t>
            </a:r>
          </a:p>
          <a:p>
            <a:r>
              <a:rPr lang="pt-BR" dirty="0"/>
              <a:t>Adicionar todos os comandos que são possíveis para execução quando não se utiliza interface tangível;</a:t>
            </a:r>
          </a:p>
          <a:p>
            <a:r>
              <a:rPr lang="pt-BR" dirty="0"/>
              <a:t>Minimizar as limitações de ambiente;</a:t>
            </a:r>
          </a:p>
        </p:txBody>
      </p:sp>
    </p:spTree>
    <p:extLst>
      <p:ext uri="{BB962C8B-B14F-4D97-AF65-F5344CB8AC3E}">
        <p14:creationId xmlns:p14="http://schemas.microsoft.com/office/powerpoint/2010/main" val="2538396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 de Extensão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Diminuir </a:t>
            </a:r>
            <a:r>
              <a:rPr lang="pt-BR" dirty="0"/>
              <a:t>o tempo para o reconhecimento das peças;</a:t>
            </a:r>
          </a:p>
          <a:p>
            <a:r>
              <a:rPr lang="pt-BR" dirty="0"/>
              <a:t>Melhorar para os ângulos não interferirem na qualidade do reconhecimento;</a:t>
            </a:r>
          </a:p>
          <a:p>
            <a:r>
              <a:rPr lang="pt-BR" dirty="0"/>
              <a:t>Permitir o usuário cadastrar peças novas.</a:t>
            </a:r>
          </a:p>
        </p:txBody>
      </p:sp>
    </p:spTree>
    <p:extLst>
      <p:ext uri="{BB962C8B-B14F-4D97-AF65-F5344CB8AC3E}">
        <p14:creationId xmlns:p14="http://schemas.microsoft.com/office/powerpoint/2010/main" val="3353121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231547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Educação;</a:t>
            </a:r>
          </a:p>
          <a:p>
            <a:r>
              <a:rPr lang="pt-BR" dirty="0"/>
              <a:t>Evolução;</a:t>
            </a:r>
          </a:p>
          <a:p>
            <a:r>
              <a:rPr lang="pt-BR" dirty="0"/>
              <a:t>Tecnologia;</a:t>
            </a:r>
          </a:p>
          <a:p>
            <a:r>
              <a:rPr lang="pt-BR" dirty="0"/>
              <a:t>Pensamento Computacional.</a:t>
            </a:r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Criar um módulo para utilização de interface de usuário tangível no FURBOT, assim proporcionando a imersão do usuário na resolução dos exercícios trabalhando com pensamento computacional.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pt-BR" dirty="0"/>
              <a:t>disponibilizar a programação dos movimentos do robô com interface de usuário tangível;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/>
              <a:t>disponibilizar interface 2D com a programação informada pelo usuário;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/>
              <a:t>disponibilizar a simulação dos movimentos do robô;</a:t>
            </a:r>
          </a:p>
          <a:p>
            <a:pPr marL="514350" indent="-514350">
              <a:buFont typeface="+mj-lt"/>
              <a:buAutoNum type="alphaLcPeriod"/>
            </a:pPr>
            <a:r>
              <a:rPr lang="pt-BR" dirty="0"/>
              <a:t>criar as peças de ações para utilizar na aplicação.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99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de Usuário Tangível</a:t>
            </a:r>
          </a:p>
          <a:p>
            <a:pPr lvl="1"/>
            <a:r>
              <a:rPr lang="pt-BR" dirty="0"/>
              <a:t>TUI;</a:t>
            </a:r>
          </a:p>
          <a:p>
            <a:pPr lvl="1"/>
            <a:r>
              <a:rPr lang="pt-BR" dirty="0"/>
              <a:t>Entrada e saída;</a:t>
            </a:r>
          </a:p>
          <a:p>
            <a:pPr lvl="1"/>
            <a:r>
              <a:rPr lang="pt-BR" dirty="0"/>
              <a:t>Premissas:</a:t>
            </a:r>
          </a:p>
          <a:p>
            <a:pPr lvl="2"/>
            <a:r>
              <a:rPr lang="pt-BR" dirty="0"/>
              <a:t>Tenha evento realizado pelo usuário;</a:t>
            </a:r>
          </a:p>
          <a:p>
            <a:pPr lvl="2"/>
            <a:r>
              <a:rPr lang="pt-BR" dirty="0"/>
              <a:t>Aplicação detecta o evento;</a:t>
            </a:r>
          </a:p>
          <a:p>
            <a:pPr lvl="2"/>
            <a:r>
              <a:rPr lang="pt-BR" dirty="0"/>
              <a:t>Executa a ação.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Pensamento Computacional</a:t>
            </a:r>
          </a:p>
          <a:p>
            <a:pPr lvl="1"/>
            <a:r>
              <a:rPr lang="pt-BR" dirty="0"/>
              <a:t>Habilidade fundamental para todos;</a:t>
            </a:r>
          </a:p>
          <a:p>
            <a:pPr lvl="1"/>
            <a:r>
              <a:rPr lang="pt-BR" dirty="0"/>
              <a:t>Instrumento para aumentar o poder cognitivo;</a:t>
            </a:r>
          </a:p>
          <a:p>
            <a:pPr lvl="1"/>
            <a:r>
              <a:rPr lang="pt-BR" dirty="0"/>
              <a:t>Não se trata em utilizar computador;</a:t>
            </a:r>
          </a:p>
          <a:p>
            <a:pPr lvl="1"/>
            <a:r>
              <a:rPr lang="pt-BR" dirty="0"/>
              <a:t>Pilares:</a:t>
            </a:r>
          </a:p>
          <a:p>
            <a:pPr lvl="2"/>
            <a:r>
              <a:rPr lang="pt-BR" dirty="0"/>
              <a:t>Decomposição;</a:t>
            </a:r>
          </a:p>
          <a:p>
            <a:pPr lvl="2"/>
            <a:r>
              <a:rPr lang="pt-BR" dirty="0"/>
              <a:t>Reconhecimento de padrões;</a:t>
            </a:r>
          </a:p>
          <a:p>
            <a:pPr lvl="2"/>
            <a:r>
              <a:rPr lang="pt-BR" dirty="0"/>
              <a:t>Abstração;</a:t>
            </a:r>
          </a:p>
          <a:p>
            <a:pPr lvl="2"/>
            <a:r>
              <a:rPr lang="pt-BR" dirty="0"/>
              <a:t>Algoritmo.</a:t>
            </a:r>
          </a:p>
        </p:txBody>
      </p:sp>
    </p:spTree>
    <p:extLst>
      <p:ext uri="{BB962C8B-B14F-4D97-AF65-F5344CB8AC3E}">
        <p14:creationId xmlns:p14="http://schemas.microsoft.com/office/powerpoint/2010/main" val="117969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RoboEduc</a:t>
            </a:r>
            <a:r>
              <a:rPr lang="pt-BR" dirty="0"/>
              <a:t> – Castro (2008);</a:t>
            </a:r>
          </a:p>
          <a:p>
            <a:endParaRPr lang="pt-BR" dirty="0"/>
          </a:p>
          <a:p>
            <a:r>
              <a:rPr lang="pt-BR" dirty="0" err="1"/>
              <a:t>Coding</a:t>
            </a:r>
            <a:r>
              <a:rPr lang="pt-BR" dirty="0"/>
              <a:t> </a:t>
            </a:r>
            <a:r>
              <a:rPr lang="pt-BR" dirty="0" err="1"/>
              <a:t>Awbei</a:t>
            </a:r>
            <a:r>
              <a:rPr lang="pt-BR" dirty="0"/>
              <a:t> – </a:t>
            </a:r>
            <a:r>
              <a:rPr lang="pt-BR" dirty="0" err="1"/>
              <a:t>Osmo</a:t>
            </a:r>
            <a:r>
              <a:rPr lang="pt-BR" dirty="0"/>
              <a:t> (2015);</a:t>
            </a:r>
          </a:p>
          <a:p>
            <a:endParaRPr lang="pt-BR" dirty="0"/>
          </a:p>
          <a:p>
            <a:r>
              <a:rPr lang="pt-BR" dirty="0" err="1"/>
              <a:t>VisEdu</a:t>
            </a:r>
            <a:r>
              <a:rPr lang="pt-BR" dirty="0"/>
              <a:t>-CG – </a:t>
            </a:r>
            <a:r>
              <a:rPr lang="pt-BR" dirty="0" err="1"/>
              <a:t>Montibeler</a:t>
            </a:r>
            <a:r>
              <a:rPr lang="pt-BR" dirty="0"/>
              <a:t> (2014).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RoboEduc</a:t>
            </a:r>
            <a:r>
              <a:rPr lang="pt-BR" dirty="0"/>
              <a:t> – Castro (2008)</a:t>
            </a:r>
          </a:p>
          <a:p>
            <a:endParaRPr lang="pt-BR" dirty="0"/>
          </a:p>
          <a:p>
            <a:pPr lvl="1"/>
            <a:r>
              <a:rPr lang="pt-BR" u="sng" dirty="0"/>
              <a:t>Objetivo</a:t>
            </a:r>
            <a:r>
              <a:rPr lang="pt-BR" dirty="0"/>
              <a:t>: Facilitar o ensino para pessoas iniciantes no mundo da tecnologia, de forma a desenvolver suas potencialidades.</a:t>
            </a:r>
          </a:p>
          <a:p>
            <a:pPr lvl="1"/>
            <a:endParaRPr lang="pt-BR" dirty="0"/>
          </a:p>
          <a:p>
            <a:pPr lvl="1"/>
            <a:r>
              <a:rPr lang="pt-BR" u="sng" dirty="0"/>
              <a:t>Principais funcionalidades</a:t>
            </a:r>
            <a:r>
              <a:rPr lang="pt-BR" dirty="0"/>
              <a:t>: Permitir programar em diferentes níveis, desde visual até linguagem textual a ser interpretada ou compilada.</a:t>
            </a:r>
          </a:p>
        </p:txBody>
      </p:sp>
    </p:spTree>
    <p:extLst>
      <p:ext uri="{BB962C8B-B14F-4D97-AF65-F5344CB8AC3E}">
        <p14:creationId xmlns:p14="http://schemas.microsoft.com/office/powerpoint/2010/main" val="1778916480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650</Words>
  <Application>Microsoft Office PowerPoint</Application>
  <PresentationFormat>Apresentação na tela (4:3)</PresentationFormat>
  <Paragraphs>146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Calibri</vt:lpstr>
      <vt:lpstr>Design padrão</vt:lpstr>
      <vt:lpstr>INTERFACE DE USUÁRIO TANGÍVEL PARA TRABALHAR COM O PENSAMENTO COMPUTACIONAL NO FURBOT</vt:lpstr>
      <vt:lpstr>Roteiro</vt:lpstr>
      <vt:lpstr>Introdução</vt:lpstr>
      <vt:lpstr>Objetivo Geral</vt:lpstr>
      <vt:lpstr>Objetivos Específicos</vt:lpstr>
      <vt:lpstr>Fundamentação Teórica</vt:lpstr>
      <vt:lpstr>Fundamentação Teórica</vt:lpstr>
      <vt:lpstr>Trabalhos Correlatos</vt:lpstr>
      <vt:lpstr>Trabalhos Correlatos</vt:lpstr>
      <vt:lpstr>Trabalhos Correlatos</vt:lpstr>
      <vt:lpstr>Trabalhos Correlatos</vt:lpstr>
      <vt:lpstr>Requisitos</vt:lpstr>
      <vt:lpstr>Requisitos</vt:lpstr>
      <vt:lpstr>Requisitos</vt:lpstr>
      <vt:lpstr>Requisitos</vt:lpstr>
      <vt:lpstr>Especificação</vt:lpstr>
      <vt:lpstr>Diagrama de Caso de Uso</vt:lpstr>
      <vt:lpstr>Fluxograma de Atividades</vt:lpstr>
      <vt:lpstr>Implementação</vt:lpstr>
      <vt:lpstr>Fluxo de Reconhecimento</vt:lpstr>
      <vt:lpstr>Resultados</vt:lpstr>
      <vt:lpstr>Conclusões</vt:lpstr>
      <vt:lpstr>Sugestões de Extensão</vt:lpstr>
      <vt:lpstr>Sugestões de Extensão</vt:lpstr>
      <vt:lpstr>Apresentação Prática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Jonathan Michels Kuntz</cp:lastModifiedBy>
  <cp:revision>151</cp:revision>
  <dcterms:created xsi:type="dcterms:W3CDTF">2012-05-08T00:10:24Z</dcterms:created>
  <dcterms:modified xsi:type="dcterms:W3CDTF">2020-07-23T08:10:47Z</dcterms:modified>
</cp:coreProperties>
</file>