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74" r:id="rId5"/>
    <p:sldId id="275" r:id="rId6"/>
    <p:sldId id="278" r:id="rId7"/>
    <p:sldId id="279" r:id="rId8"/>
    <p:sldId id="298" r:id="rId9"/>
    <p:sldId id="264" r:id="rId10"/>
    <p:sldId id="280" r:id="rId11"/>
    <p:sldId id="265" r:id="rId12"/>
    <p:sldId id="299" r:id="rId13"/>
    <p:sldId id="288" r:id="rId14"/>
    <p:sldId id="266" r:id="rId15"/>
    <p:sldId id="300" r:id="rId16"/>
    <p:sldId id="283" r:id="rId17"/>
    <p:sldId id="282" r:id="rId18"/>
    <p:sldId id="284" r:id="rId19"/>
    <p:sldId id="285" r:id="rId20"/>
    <p:sldId id="286" r:id="rId21"/>
    <p:sldId id="289" r:id="rId22"/>
    <p:sldId id="305" r:id="rId23"/>
    <p:sldId id="270" r:id="rId24"/>
    <p:sldId id="290" r:id="rId25"/>
    <p:sldId id="292" r:id="rId26"/>
    <p:sldId id="291" r:id="rId27"/>
    <p:sldId id="293" r:id="rId28"/>
    <p:sldId id="301" r:id="rId29"/>
    <p:sldId id="302" r:id="rId30"/>
    <p:sldId id="271" r:id="rId31"/>
    <p:sldId id="272" r:id="rId32"/>
    <p:sldId id="303" r:id="rId33"/>
    <p:sldId id="273" r:id="rId34"/>
    <p:sldId id="295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47" autoAdjust="0"/>
    <p:restoredTop sz="73943" autoAdjust="0"/>
  </p:normalViewPr>
  <p:slideViewPr>
    <p:cSldViewPr>
      <p:cViewPr varScale="1">
        <p:scale>
          <a:sx n="49" d="100"/>
          <a:sy n="49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A6B4-97BC-4C3F-BD82-E6E8AFCCF39E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5A80-00D8-4718-90CE-B1B93CDBE7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48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 Noite a todos</a:t>
            </a:r>
          </a:p>
          <a:p>
            <a:endParaRPr lang="pt-BR" dirty="0" smtClean="0"/>
          </a:p>
          <a:p>
            <a:r>
              <a:rPr lang="pt-BR" dirty="0" smtClean="0"/>
              <a:t>Meu nome é Paulo</a:t>
            </a:r>
            <a:r>
              <a:rPr lang="pt-BR" baseline="0" dirty="0" smtClean="0"/>
              <a:t> Cesar Meurer e irei apresentar o trabalho intitulado (...) desenvolvido por mim e orientado pelo professor Dalton Solano dos Reis.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1910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 chegar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aqui com no máximo 10 minutos.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minutos.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especificação da biblioteca foi desenvolvida seguindo a análise</a:t>
            </a:r>
            <a:r>
              <a:rPr lang="pt-BR" baseline="0" dirty="0" smtClean="0"/>
              <a:t> orientada a objetos, utilizando a notação da UML em conjunto com a ferramenta Enterprise Architect 6.</a:t>
            </a:r>
            <a:endParaRPr lang="pt-BR" dirty="0" smtClean="0"/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 temos uma visão geral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biblioteca. 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biblioteca foi desenvolvida como  uma camada intermediária que se localiza entre a aplicação e o OpenGL ES.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 de a biblioteca disponibilizar rotinas para o desenvolvimento da aplicação, ainda é possível que o desenvolvedor acesse diretamente o OpenGL ES.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ES, a biblioteca também utiliza outros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disponibilizados pelo iOS, como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UIKit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possibilita capturar os toques na tela,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permite a manipulação dos dados provenientes do acelerômetro,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 manipulação dos dados recebidos do GPS e o AV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acessar e manipular a câmera do dispositivo.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Aqui temos o diagrama de casos de uso da biblioteca, onde foi identificado como sendo o principal ator o Desenvolvedor, que irá utilizar os recursos disponibilizados.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desenvolvedor pode interagir de 5 maneiras diferentes com a biblioteca.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1 – Inicializar a câmera, onde o desenvolvedor configura e inicializa a captura de vídeo efetuada pela aplicação;</a:t>
            </a:r>
          </a:p>
          <a:p>
            <a:endParaRPr lang="pt-BR" baseline="0" dirty="0" smtClean="0"/>
          </a:p>
          <a:p>
            <a:r>
              <a:rPr lang="pt-BR" baseline="0" dirty="0" smtClean="0"/>
              <a:t>2- Inicializar o Motion Manager, que o processo de configuração e inicialização da captura dos dados do acelerômetro pela aplicação;</a:t>
            </a:r>
          </a:p>
          <a:p>
            <a:endParaRPr lang="pt-BR" baseline="0" dirty="0" smtClean="0"/>
          </a:p>
          <a:p>
            <a:r>
              <a:rPr lang="pt-BR" baseline="0" dirty="0" smtClean="0"/>
              <a:t>3 – Inicializa </a:t>
            </a:r>
            <a:r>
              <a:rPr lang="pt-BR" baseline="0" dirty="0" err="1" smtClean="0"/>
              <a:t>Locarion</a:t>
            </a:r>
            <a:r>
              <a:rPr lang="pt-BR" baseline="0" dirty="0" smtClean="0"/>
              <a:t> Manager, que é o processo de configuração e inicialização da captura dos dados do GPS e da bússola pela aplicação;</a:t>
            </a:r>
          </a:p>
          <a:p>
            <a:endParaRPr lang="pt-BR" baseline="0" dirty="0" smtClean="0"/>
          </a:p>
          <a:p>
            <a:r>
              <a:rPr lang="pt-BR" baseline="0" dirty="0" smtClean="0"/>
              <a:t>4 – Configurar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renderização</a:t>
            </a:r>
            <a:r>
              <a:rPr lang="pt-BR" baseline="0" dirty="0" smtClean="0"/>
              <a:t>, que é o processo de configuração do motor de </a:t>
            </a:r>
            <a:r>
              <a:rPr lang="pt-BR" baseline="0" dirty="0" err="1" smtClean="0"/>
              <a:t>renderização</a:t>
            </a:r>
            <a:r>
              <a:rPr lang="pt-BR" baseline="0" dirty="0" smtClean="0"/>
              <a:t> dos objetos virtuais;</a:t>
            </a:r>
          </a:p>
          <a:p>
            <a:r>
              <a:rPr lang="pt-BR" baseline="0" dirty="0" smtClean="0"/>
              <a:t>	onde é possível configurar o raio de disposição e a distância em que os objetos serão desenhados na tela</a:t>
            </a:r>
          </a:p>
          <a:p>
            <a:endParaRPr lang="pt-BR" baseline="0" dirty="0" smtClean="0"/>
          </a:p>
          <a:p>
            <a:r>
              <a:rPr lang="pt-BR" baseline="0" dirty="0" smtClean="0"/>
              <a:t>5- Incluir pontos de interesse, onde o desenvolvedor cadastra os pontos de interesse que serão exibidos pela aplicação;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Aqui temos o diagrama</a:t>
            </a:r>
            <a:r>
              <a:rPr lang="pt-BR" baseline="0" dirty="0" smtClean="0"/>
              <a:t> de classes da biblioteca.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classe Raios foi criada para agir como uma interface de acesso a todas as funcionalidades da biblioteca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classe </a:t>
            </a:r>
            <a:r>
              <a:rPr lang="pt-BR" baseline="0" dirty="0" err="1" smtClean="0"/>
              <a:t>RACameraView</a:t>
            </a:r>
            <a:r>
              <a:rPr lang="pt-BR" baseline="0" dirty="0" smtClean="0"/>
              <a:t> é responsável pela exibição das imagens capturadas pela câmera do dispositivo</a:t>
            </a:r>
          </a:p>
          <a:p>
            <a:endParaRPr lang="pt-BR" baseline="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RAEngine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 principal classe deste trabalho. Possui a responsabilidade de executar todos os cálculos da aplicação, estabelecendo o posicionamento em relação ao observador, de cada objeto virtual que será exibido na tela do dispositivo.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RAEngine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possui uma lista de objetos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Objeto guarda todas as informações relativas a um objeto virtual a ser desenhado pelo motor de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se o objeto está visível, a distância entre o objeto e o dispositivo, o ângulo do objeto em relação ao dispositivo e a posição do objeto no espaço 3D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PontoInteresse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 a localização do objeto virtual no mundo real. Ela os valores da coordenada geográfica que se encontra o ponto de interesse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sua descrição;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GLView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onde os objetos virtuais são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renderizados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Esta classe é responsável pela criação do contexto de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pelo controle do loop de animação.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GLRenderEngine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por objetivo centralizar todas as chamadas às funções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ES. Ela é responsável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criar a cena contendo os objetos de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RAEngine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que será desenhada pela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GLView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classes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GLTExtura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GLTextRenderer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responsáveis pelo desenho de texto, já que o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não possui essa funcionalidade nativamente.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 minutos.</a:t>
            </a:r>
          </a:p>
          <a:p>
            <a:endParaRPr lang="pt-BR" dirty="0" smtClean="0"/>
          </a:p>
          <a:p>
            <a:r>
              <a:rPr lang="pt-BR" dirty="0" smtClean="0"/>
              <a:t>A linguagem de programação utilizada foi o Objective-C,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é uma linguagem derivada do C e acrescida de algumas capacidades do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ambiente de desenvolvimento utilizado foi o Xcode, que é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disponibilizado pela Apple. Ele é um ambiente de desenvolvimento muito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simples de utilizar e é integrado um recurso para construção de interfaces gráficas e um compilador que além de construir a aplicação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uma ferramenta que ajuda a rastrear os gargalos de desempenho dos aplicativos. Ele coleta dados como disco, memória e uso da CPU em tempo real a partir de um iPhone conectado.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dados coletados são apresentados graficamente como faixas ao longo do tempo, possibilitando identificar as áreas problemáticas.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NSZombies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Profiler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 analisar alguns aspectos 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código da biblioteca.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 renderização no iOS deve ocorrer dentro de uma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GLView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responsável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criar o contexto de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ES. Este contexto de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 objeto da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EAGLContext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é a implementação do iOS para um contexto de renderização de acordo com a especificação do OpenGL ES.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contexto deve ser inicializado e definido como o contexto atual antes que a aplicação possa efetuar chamadas às funções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Conforme APLLE INC (2011c), a melhor maneira de criar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animação é através de um objeto da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CADisplayLink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invés de implementar um modelo de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 demanda.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 objeto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sincroniza o desenho com a taxa de atualização da tela do dispositivo. Isto permite uma atualização suave para o conteúdo da tela sem a impressão que os objetos estão tremendo.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minuto.</a:t>
            </a:r>
          </a:p>
          <a:p>
            <a:endParaRPr lang="pt-BR" dirty="0" smtClean="0"/>
          </a:p>
          <a:p>
            <a:r>
              <a:rPr lang="pt-BR" dirty="0" smtClean="0"/>
              <a:t>Aqui</a:t>
            </a:r>
            <a:r>
              <a:rPr lang="pt-BR" baseline="0" dirty="0" smtClean="0"/>
              <a:t> temos o roteiro que será seguido durante a apresentação:</a:t>
            </a:r>
          </a:p>
          <a:p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A introdução, onde será feita uma rápida contextualização deste trabalho.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A fundamentação teórica, onde serão vistos os principais conceitos e técnicas utilizadas, juntamente com uma visão geral sobre os trabalhos correlatos identificados durante a pesquisa.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O desenvolvimento, onde serão apresentados os requisitos, a especificação e a implementação da solução para o problema proposto, bem como as ferramentas utilizadas neste processo.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Os resultados obtidos com este trabalho.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A conclusão e sugestões para extensões e trabalhos correlatos a este.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E finalmente uma demonstração prática de uma aplicação desenvolvida utilizando a biblioteca criada.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0525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 chegar aqui com no máximo 20 minutos.</a:t>
            </a:r>
          </a:p>
          <a:p>
            <a:endParaRPr lang="pt-BR" dirty="0" smtClean="0"/>
          </a:p>
          <a:p>
            <a:r>
              <a:rPr lang="pt-BR" dirty="0" smtClean="0"/>
              <a:t>4 minutos.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Aqui deve chegar com 24 minutos.</a:t>
            </a:r>
          </a:p>
          <a:p>
            <a:endParaRPr lang="pt-BR" dirty="0" smtClean="0"/>
          </a:p>
          <a:p>
            <a:r>
              <a:rPr lang="pt-BR" dirty="0" smtClean="0"/>
              <a:t>6 minutos para Resultados / conclusão / extensões</a:t>
            </a:r>
          </a:p>
          <a:p>
            <a:endParaRPr lang="pt-BR" dirty="0" smtClean="0"/>
          </a:p>
          <a:p>
            <a:r>
              <a:rPr lang="pt-BR" dirty="0" smtClean="0"/>
              <a:t>Os resultados obtidos pela biblioteca: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resultados obtidos pela biblioteca também foram medidos através de testes de ordem de complexidade experimental da sua capacidade de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renderizar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cenas.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primeiro conjunto de testes realizado visou medir a influência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conteúdo transparente na taxa de FPS da aplicação.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Segundo a APPLE, misturar o conteúdo desenhado pelo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com o conteúdo de outras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através da transparência acarreta em uma queda de desempenho grave.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cenário ocorre na aplicação quando os objetos virtuais são desenhados sobre o conteúdo proveniente da câmera do dispositivo.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avaliar esta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situação, foram efetuadas medidas de FPS com e sem transparência e utilizando duas técnicas de desenho diferentes (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vértices e VBO)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Pudemos constatar que o desenho de conteúdo transparente afeta o desempenho da aplicação apenas quando a taxa de FPS está acima de 40. Após isto a aplicação começa a apresentar resultados semelhantes.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2 minutos.</a:t>
            </a:r>
          </a:p>
          <a:p>
            <a:endParaRPr lang="pt-BR" sz="1200" dirty="0" smtClean="0"/>
          </a:p>
          <a:p>
            <a:r>
              <a:rPr lang="pt-BR" sz="1200" dirty="0" smtClean="0"/>
              <a:t>O objetivo deste trabalho é </a:t>
            </a:r>
            <a:r>
              <a:rPr lang="pt-BR" sz="2500" dirty="0" smtClean="0"/>
              <a:t>criar uma biblioteca de software que facilite a utilização dos recursos de câmera de vídeo, GPS, acelerômetro e bússola disponíveis na plataforma iOS, permitindo</a:t>
            </a:r>
            <a:r>
              <a:rPr lang="pt-BR" sz="2500" baseline="0" dirty="0" smtClean="0"/>
              <a:t> que desenvolvedores criem aplicações de Realidade aumentada sem que seja necessário um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conhecimento profundo 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assuntos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 como computação gráfica e interface com o sistema operacional.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biblioteca também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torna transparente para o desenvolvedor, rotinas importantes na construção de uma aplicação de RA como a aquisição de imagens da câmera, do registro, do rastreamento, do ajuste visual dos objetos virtuais e da sobreposição das cenas do mundo real e virtual. O desenvolvedor preocupa-se apenas com a forma e a localização dos pontos de interesse.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dirty="0" smtClean="0"/>
          </a:p>
          <a:p>
            <a:r>
              <a:rPr lang="pt-BR" sz="1200" dirty="0" smtClean="0"/>
              <a:t>O conceito </a:t>
            </a:r>
            <a:r>
              <a:rPr lang="pt-BR" sz="1200" i="1" dirty="0" smtClean="0"/>
              <a:t>markerless tracking </a:t>
            </a:r>
            <a:r>
              <a:rPr lang="pt-BR" sz="1200" dirty="0" smtClean="0"/>
              <a:t>de realidade aumentada não exige a adição prévia de marcadores no cenário. O registro dos objetos virtuais pode ser feito através de coordenadas geográficas, por exemplo.</a:t>
            </a:r>
          </a:p>
          <a:p>
            <a:endParaRPr lang="pt-BR" sz="1200" dirty="0" smtClean="0"/>
          </a:p>
          <a:p>
            <a:r>
              <a:rPr lang="pt-BR" sz="1200" dirty="0" err="1" smtClean="0"/>
              <a:t>RAios-sample</a:t>
            </a:r>
            <a:r>
              <a:rPr lang="pt-BR" sz="120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074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trabalho apresentou o projeto e desenvolvimento de uma biblioteca de realidade aumentada para a plataforma iOS. Foi desenvolvida uma camada de abstração que oculta os detalhes de implementação da aquisição de imagens da câmera, do registro, do rastreamento, do ajuste visual dos objetos virtuais e da sobreposição das cenas do mundo real e virtual utilizando os recursos de GPS, acelerômetro, bússola e câmera digital.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resultados finais foram satisfatórios, pois foi possível construir uma aplicação de realidade aumentada utilizando os recursos disponibilizados pela RAios-library. Se houver a necessidade de aprimorar o desempenho, poderia se ter optado em uma estrutura menos fundamentada na orientação a objetos. Outro ganho de desempenho pode ser obtido eliminando-se a utilização do fundo transparente na cena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renderizada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pelo OpenGL ES. Quanto a rotina de renderização de texturas, acredita-se em no mínimo outros dois caminhos que iriam melhorar o desempenho.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Quanto às tecnologias utilizadas, o ambiente de desenvolvimento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mostrou-se eficiente e facilitou o desenvolvimento. Já o conjunto de recursos da ferramenta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de grande valia para a depuração da biblioteca.</a:t>
            </a:r>
          </a:p>
          <a:p>
            <a:endParaRPr lang="pt-BR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fim, a biblioteca desenvolvida possui uma interface simples de utilizar e que permite a desenvolvedores sem conhecimento profundo da plataforma iOS desenvolverem aplicações que implementam o conceito de realidade aumentada.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utilização do giroscópio permitiria efetuar a translação dos objetos virtuais de forma mais suave, evitando grandes saltos de posição e a impressão de que o objeto está tremendo.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 chegar aqui com no máximo</a:t>
            </a:r>
            <a:r>
              <a:rPr lang="pt-BR" baseline="0" dirty="0" smtClean="0"/>
              <a:t> 30 minutos.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Demonstração Prática da aplicação</a:t>
            </a:r>
          </a:p>
          <a:p>
            <a:r>
              <a:rPr lang="pt-BR" dirty="0" smtClean="0"/>
              <a:t>Demonstração do vídeo da aplicação</a:t>
            </a:r>
          </a:p>
          <a:p>
            <a:r>
              <a:rPr lang="pt-BR" dirty="0" smtClean="0"/>
              <a:t>Rodar vídeo do giroscópio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 minutos.</a:t>
            </a:r>
          </a:p>
          <a:p>
            <a:endParaRPr lang="pt-BR" dirty="0" smtClean="0"/>
          </a:p>
          <a:p>
            <a:r>
              <a:rPr lang="pt-BR" dirty="0" smtClean="0"/>
              <a:t>Mas o que</a:t>
            </a:r>
            <a:r>
              <a:rPr lang="pt-BR" baseline="0" dirty="0" smtClean="0"/>
              <a:t> é RA?</a:t>
            </a:r>
            <a:endParaRPr lang="pt-BR" dirty="0" smtClean="0"/>
          </a:p>
          <a:p>
            <a:endParaRPr lang="pt-BR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 é definida como um meio de inserir informação sintética dentro de um ambiente real.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Informação sintética refere-se a um estímulo virtual dos sentidos. Pode ser a simulação de uma imagem, um toque, um som, um odor ou até mesmo um sabor.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caso deste trabalho, este estímulo ocorre na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um objeto virtual inserido no campo de visão do usuário.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 da definição de RA ser um tanto genérica, ela é importante para que possamos compreender a diferença entre RA e Realidade Virtual (RV)</a:t>
            </a:r>
          </a:p>
          <a:p>
            <a:endParaRPr lang="pt-BR" baseline="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 a RV imerge o usuário em um ambiente completamente artificial, a intenção da RA é manter o vínculo do usuário com a cena real, permitindo que ele a perceba normalmente, apenas acrescida de novas informações sintéticas.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então identificar um sistema de realidade aumentada?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Azuma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descreve que para que um sistema seja considerado de RA o mesmo deve atender a 3 características básicas:</a:t>
            </a:r>
            <a:endParaRPr lang="pt-BR" baseline="0" dirty="0" smtClean="0"/>
          </a:p>
          <a:p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Combinar a Realidade com a virtualidade em um cenário real;</a:t>
            </a:r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interatividade em tempo real;</a:t>
            </a:r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0" indent="0">
              <a:buFontTx/>
              <a:buNone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sistema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 capaz de criar uma ilusão convincente de realidade. Portanto, 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pt-BR" baseline="0" dirty="0" smtClean="0"/>
              <a:t>ma vez que você se move, o objeto virtual deve permanecer na posição original.</a:t>
            </a:r>
          </a:p>
          <a:p>
            <a:endParaRPr lang="pt-BR" baseline="0" dirty="0" smtClean="0"/>
          </a:p>
          <a:p>
            <a:r>
              <a:rPr lang="pt-BR" baseline="0" dirty="0" smtClean="0"/>
              <a:t>- Efetuar o registro do objetos virtuais em 3D; </a:t>
            </a:r>
          </a:p>
          <a:p>
            <a:endParaRPr lang="pt-BR" baseline="0" dirty="0" smtClean="0"/>
          </a:p>
          <a:p>
            <a:r>
              <a:rPr lang="pt-BR" baseline="0" dirty="0" smtClean="0"/>
              <a:t>Neste caso o  registro refere-se ao alinhamento dos objetos virtuais com a cena real através de algum mecanismo de rastreamento;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Como então realizar o registro dos objetos virtuais?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estratégia de registro utilizada foi através de coordenadas geográficas, onde cada objeto virtual é registrado em uma posição geográfica. Dessa maneira,  se você sabe a sua localização, você sabe a distância e também se o objeto virtual deve ser mostrado. Nesse caso os objetos virtuais passam a ser chamados de pontos de interesse.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Existem alguns dispositivos utilizados na realidade aumentada, dentre eles estão os dispositivos móveis que permitem o uso em realidade aumentada através da câmera principalmente.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 temos algumas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informações sobre a plataforma iOS.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iOS é uma plataforma de software que abrange o sistema operacional e um conjunto de tecnologias que são utilizadas para executar aplicativos nativamente nos dispositivos móveis da empresa Apple, como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iPhone e iPod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estrutura do iOS herda muitas tecnologias da plataforma Mac OS 10. Estes componentes compartilhados entre as duas plataformas são conhecidos coletivamente como Darwin.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seu nível mais alto, porém, o iOS possui um conjunto de tecnologias que age como um intermediário entre o hardware e os aplicativos que aparecem na tela. A implementação destas tecnologias pode ser vista como um conjunto de quatro camadas: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Cocoa Touch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Services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OS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abstração fornecida por estas camadas faz com que as aplicações dificilmente comuniquem-se diretamente com o hardware, permitindo que funcionem de forma consistente mesmo em dispositivos com recursos de hardware diferentes.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Localização e sensores: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obtenção da localização e dos dados do sensor da bússola são feitos através do framework Core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disponibilizado na camada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Services.</a:t>
            </a: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Também nesta camada é disponível a obtenção dos dados do acelerômetro (Core Motion)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</a:t>
            </a: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Os dados da câmera são obtidos através do framework AV Foundation, disponibilizado na camada Media.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camada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oferece os serviços para as entradas baseadas em toque e os reconhecedores de gestos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OpenGL ES é uma versão simplificada do OpenGL que elimina algumas, com a finalidade de fornecer uma API reduzida para uso em dispositivos embarcados como 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 minutos.</a:t>
            </a:r>
          </a:p>
          <a:p>
            <a:endParaRPr lang="pt-BR" dirty="0" smtClean="0"/>
          </a:p>
          <a:p>
            <a:r>
              <a:rPr lang="pt-BR" dirty="0" smtClean="0"/>
              <a:t>Dentro dos trabalhos correlatos identificados durante a pesquisa</a:t>
            </a:r>
            <a:r>
              <a:rPr lang="pt-BR" baseline="0" dirty="0" smtClean="0"/>
              <a:t> temos o </a:t>
            </a:r>
            <a:r>
              <a:rPr lang="pt-BR" baseline="0" dirty="0" err="1" smtClean="0"/>
              <a:t>Junaio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Junaio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aberto que para a criação de aplicações de realidade aumentada, que permite a renderização de objetos 3D e registro dos pontos de interesse utilizando marcadores e coordenadas GPS.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da exibição de informação dos pontos de interesse,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Junaio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a reprodução de áudio e vídeo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do mapa.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Recentemente uma nova versão do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junaio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o reconhecimento de imagens e de códigos de barras.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também  é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permite o desenvolvimento de aplicativos com realidade aumentada através de um servidor próprio.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aplicativos criados com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utilizam GPS, bússola e câmera para identificar o ambiente e mostrar, em tempo real, informação digital no campo de visão do usuário através do seu dispositivo móvel.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FURB</a:t>
            </a:r>
            <a:r>
              <a:rPr lang="pt-BR" baseline="0" dirty="0" smtClean="0"/>
              <a:t> Realidade Aumentada é um aplicativo acadêmico desenvolvido na FURB para a plataforma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 chegar aqui com 8 minutos.</a:t>
            </a:r>
          </a:p>
          <a:p>
            <a:endParaRPr lang="pt-BR" dirty="0" smtClean="0"/>
          </a:p>
          <a:p>
            <a:r>
              <a:rPr lang="pt-BR" dirty="0" smtClean="0"/>
              <a:t>2 minutos.</a:t>
            </a:r>
          </a:p>
          <a:p>
            <a:endParaRPr lang="pt-BR" dirty="0" smtClean="0"/>
          </a:p>
          <a:p>
            <a:r>
              <a:rPr lang="pt-BR" dirty="0" smtClean="0"/>
              <a:t>Agora que</a:t>
            </a:r>
            <a:r>
              <a:rPr lang="pt-BR" baseline="0" dirty="0" smtClean="0"/>
              <a:t> temos uma visão geral do que é a RA e da plataforma iOS, vamos ao desenvolvimento da biblioteca.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Aqui temos os</a:t>
            </a:r>
            <a:r>
              <a:rPr lang="pt-BR" baseline="0" dirty="0" smtClean="0"/>
              <a:t> principais requisitos identificados para 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5A80-00D8-4718-90CE-B1B93CDBE7A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CE45-949A-4A80-8AAB-BE95E68FDD9D}" type="datetimeFigureOut">
              <a:rPr lang="pt-BR" smtClean="0"/>
              <a:pPr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F0B2-C51F-4137-85A0-73AC5B9C9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Uma biblioteca de Realidade Aumentada para a plataforma 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8954" y="4432644"/>
            <a:ext cx="5772168" cy="900122"/>
          </a:xfrm>
        </p:spPr>
        <p:txBody>
          <a:bodyPr>
            <a:normAutofit lnSpcReduction="10000"/>
          </a:bodyPr>
          <a:lstStyle/>
          <a:p>
            <a:r>
              <a:rPr lang="pt-BR" sz="2500" dirty="0" smtClean="0">
                <a:solidFill>
                  <a:schemeClr val="tx1"/>
                </a:solidFill>
              </a:rPr>
              <a:t>Acadêmico – Paulo Cesar Meurer</a:t>
            </a:r>
          </a:p>
          <a:p>
            <a:r>
              <a:rPr lang="pt-BR" sz="2500" dirty="0" smtClean="0">
                <a:solidFill>
                  <a:schemeClr val="tx1"/>
                </a:solidFill>
              </a:rPr>
              <a:t>Orientador – Dalton Solano dos Reis</a:t>
            </a:r>
            <a:endParaRPr lang="pt-BR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5128996"/>
          </a:xfrm>
        </p:spPr>
        <p:txBody>
          <a:bodyPr>
            <a:normAutofit/>
          </a:bodyPr>
          <a:lstStyle/>
          <a:p>
            <a:r>
              <a:rPr lang="pt-BR" dirty="0" smtClean="0"/>
              <a:t>Requisitos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U</a:t>
            </a:r>
            <a:r>
              <a:rPr lang="pt-BR" sz="2500" dirty="0" smtClean="0"/>
              <a:t>tilizar o acelerômetro para rastrear a direção que o usuário está visualizando com o dispositivo (RNF)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Ser implementado usando a plataforma iOS (RNF)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smtClean="0"/>
              <a:t>Especificação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Visão da biblioteca</a:t>
            </a:r>
            <a:endParaRPr lang="pt-BR" sz="2500" dirty="0"/>
          </a:p>
        </p:txBody>
      </p:sp>
      <p:pic>
        <p:nvPicPr>
          <p:cNvPr id="1026" name="Picture 2" descr="cama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15101"/>
            <a:ext cx="4464496" cy="452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smtClean="0"/>
              <a:t>Especificação</a:t>
            </a:r>
          </a:p>
        </p:txBody>
      </p:sp>
      <p:pic>
        <p:nvPicPr>
          <p:cNvPr id="2050" name="Picture 2" descr="CasosDeU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7239" y="1844824"/>
            <a:ext cx="5837089" cy="48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03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smtClean="0"/>
              <a:t>Principais classes</a:t>
            </a:r>
          </a:p>
        </p:txBody>
      </p:sp>
      <p:pic>
        <p:nvPicPr>
          <p:cNvPr id="6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844824"/>
            <a:ext cx="6732014" cy="4638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smtClean="0"/>
              <a:t>Técnicas e ferramentas utilizadas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Objective-C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Xcode</a:t>
            </a:r>
            <a:endParaRPr lang="pt-BR" sz="2500" dirty="0"/>
          </a:p>
          <a:p>
            <a:pPr lvl="1">
              <a:buFont typeface="Arial" pitchFamily="34" charset="0"/>
              <a:buChar char="•"/>
            </a:pPr>
            <a:r>
              <a:rPr lang="pt-BR" sz="2500" dirty="0" err="1" smtClean="0"/>
              <a:t>Instruments</a:t>
            </a:r>
            <a:endParaRPr lang="pt-BR" sz="2500" dirty="0" smtClean="0"/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iPhone 4</a:t>
            </a:r>
          </a:p>
        </p:txBody>
      </p:sp>
      <p:pic>
        <p:nvPicPr>
          <p:cNvPr id="1026" name="Picture 2" descr="C:\Users\Paulo\Desktop\Screen shot 2011-11-28 at 8.55.15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008" y="3671483"/>
            <a:ext cx="2329847" cy="1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ulo\Desktop\Screen shot 2011-11-28 at 8.57.19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77072"/>
            <a:ext cx="24759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ulo\Desktop\Screen shot 2011-11-28 at 8.57.51 P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07067"/>
            <a:ext cx="1316728" cy="258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smtClean="0"/>
              <a:t>GLView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Cria o contexto para renderização do OpenGL ES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Sincroniza o desenho à taxa de atualização da tela</a:t>
            </a:r>
            <a:endParaRPr lang="pt-BR" sz="2500" dirty="0"/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Não faz cálculos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Sensível ao </a:t>
            </a:r>
            <a:r>
              <a:rPr lang="pt-BR" sz="2500" dirty="0" smtClean="0"/>
              <a:t>toque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xmlns="" val="40474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1"/>
            <a:ext cx="8229600" cy="628402"/>
          </a:xfrm>
        </p:spPr>
        <p:txBody>
          <a:bodyPr>
            <a:normAutofit/>
          </a:bodyPr>
          <a:lstStyle/>
          <a:p>
            <a:r>
              <a:rPr lang="pt-BR" dirty="0" err="1" smtClean="0"/>
              <a:t>GLView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28596" y="2071678"/>
            <a:ext cx="8429684" cy="2003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cria o contexto de renderização e especifica qual versão do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OpenGl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vai ser utilizada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m_context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[[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EAGLContext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initWithAPI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:kEAGLRenderingAPIOpenGLES1];     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seta o contexto EAGL como corrente. Isto significa que qualquer chamada ao OpenGL nesta Thread vai ser amarrada a este contexto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m_context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|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![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EAGLContext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setCurrentContext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m_context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]){ 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release]; 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596" y="4214818"/>
            <a:ext cx="8429684" cy="941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cria o loop de animação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m_displayLink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CADisplayLink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displayLinkWithTarget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selfselector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:@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selector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drawView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:)];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m_displayLink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frameInterval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1;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m_displayLink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addToRunLoop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NSRunLoop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currentRunLoop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forMode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NSDefaultRunLoopMode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pt-BR" sz="1200" dirty="0" smtClean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err="1" smtClean="0"/>
              <a:t>Engine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Obtém valores do acelerômetro e da bússola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Obtém coordenadas geográficas do dispositivo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Calcula os pontos de interesse</a:t>
            </a:r>
          </a:p>
          <a:p>
            <a:pPr lvl="2"/>
            <a:r>
              <a:rPr lang="pt-BR" sz="2100" dirty="0" smtClean="0"/>
              <a:t>Distância em metros</a:t>
            </a:r>
          </a:p>
          <a:p>
            <a:pPr lvl="2"/>
            <a:r>
              <a:rPr lang="pt-BR" sz="2100" dirty="0" smtClean="0"/>
              <a:t>X, Y, Z e ângulo da seta e do objeto virtual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Atualizado pelas funções de callback dos sensores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28662" y="1988840"/>
            <a:ext cx="742955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Guarda seno e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conseno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do ângulo.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anguloSin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rAngulo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anguloCos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rAngulo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BR" sz="1200" b="1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Guarda o ângulo pois vai usar na seta e no objeto.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m_glAngulo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rAngulo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* 180 / M_PI;</a:t>
            </a:r>
          </a:p>
          <a:p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Guarda a posição da seta no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m_glSetaX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glDiametroCamera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anguloSin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m_glSetaY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glDiametroCamera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anguloCos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m_glSetaZ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-8.0f;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Guarda a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posção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do objeto no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m_glObjetoX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m_distanciaObjetoCamera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anguloSin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 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m_glObjetoY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m_distanciaObjetoCamera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anguloCos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        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m_glObjetoZ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-3.0f;</a:t>
            </a:r>
            <a:endParaRPr lang="pt-BR" sz="1200" dirty="0" smtClean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1"/>
            <a:ext cx="8229600" cy="616432"/>
          </a:xfrm>
        </p:spPr>
        <p:txBody>
          <a:bodyPr/>
          <a:lstStyle/>
          <a:p>
            <a:r>
              <a:rPr lang="pt-BR" dirty="0" err="1" smtClean="0"/>
              <a:t>Engine</a:t>
            </a:r>
            <a:endParaRPr lang="pt-BR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1"/>
            <a:ext cx="8229600" cy="699840"/>
          </a:xfrm>
        </p:spPr>
        <p:txBody>
          <a:bodyPr/>
          <a:lstStyle/>
          <a:p>
            <a:r>
              <a:rPr lang="pt-BR" dirty="0" err="1" smtClean="0"/>
              <a:t>RenderEngine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928662" y="1857364"/>
            <a:ext cx="7429552" cy="3483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desenha os pontos de interesse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Objeto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objects)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verifica se o ponto está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visivel</a:t>
            </a:r>
            <a:endParaRPr lang="pt-BR" sz="1200" dirty="0" smtClean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m_foraTela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	   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continue;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pt-BR" sz="12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ea typeface="Calibri"/>
                <a:cs typeface="Courier New" pitchFamily="49" charset="0"/>
              </a:rPr>
              <a:t>//(...)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alinha o ângulo e a posição para desenhar o objeto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glTranslatef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m_glObjetoX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m_glObjetoY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m_glObjetoZ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glRotatef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(90.0, 1.0f, 0.0f, 0.0f); 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glRotatef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m_glAngulo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0.0f, 1.0f, 0.0f);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onDraw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pt-BR" sz="12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ea typeface="Calibri"/>
                <a:cs typeface="Courier New" pitchFamily="49" charset="0"/>
              </a:rPr>
              <a:t>//(...)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Resultados e discussão</a:t>
            </a:r>
          </a:p>
          <a:p>
            <a:r>
              <a:rPr lang="pt-BR" dirty="0" smtClean="0"/>
              <a:t>Conclusão / Extensão</a:t>
            </a:r>
          </a:p>
          <a:p>
            <a:r>
              <a:rPr lang="pt-BR" dirty="0" smtClean="0"/>
              <a:t>Demonstração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1"/>
            <a:ext cx="8229600" cy="699840"/>
          </a:xfrm>
        </p:spPr>
        <p:txBody>
          <a:bodyPr/>
          <a:lstStyle/>
          <a:p>
            <a:r>
              <a:rPr lang="pt-BR" dirty="0" smtClean="0"/>
              <a:t>Operacionalidade da biblioteca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28662" y="1857364"/>
            <a:ext cx="73581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Inicializa a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engine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[[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pt-BR" sz="1200" dirty="0" smtClean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2435247"/>
            <a:ext cx="7358114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arInit:self.view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Inicializa a biblioteca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arVideoCapStart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 a captura de vídeo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arMotionStart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 a captura de movimento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arLocationStart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 a captura das coordenadas GPS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adiciona um ponto de interesse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PontoInteresse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*shopping = [[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PontoInteresse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initWithDescricao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  @"Shopping" latitude:-26.919700 longitude:-49.069400];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arInsertObject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:shopping];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[shopping release];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m_RAios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arDrawStart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 o desenho dos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1"/>
            <a:ext cx="8229600" cy="628402"/>
          </a:xfrm>
        </p:spPr>
        <p:txBody>
          <a:bodyPr/>
          <a:lstStyle/>
          <a:p>
            <a:r>
              <a:rPr lang="pt-BR" dirty="0" smtClean="0"/>
              <a:t>Operacionalidade da aplicação</a:t>
            </a:r>
          </a:p>
        </p:txBody>
      </p:sp>
      <p:pic>
        <p:nvPicPr>
          <p:cNvPr id="2050" name="Picture 2" descr="menu_i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924944"/>
            <a:ext cx="4572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onfig_aplicac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34267"/>
            <a:ext cx="2520280" cy="376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1"/>
            <a:ext cx="8229600" cy="628402"/>
          </a:xfrm>
        </p:spPr>
        <p:txBody>
          <a:bodyPr/>
          <a:lstStyle/>
          <a:p>
            <a:r>
              <a:rPr lang="pt-BR" dirty="0" smtClean="0"/>
              <a:t>Operacionalidade da aplicação</a:t>
            </a:r>
          </a:p>
        </p:txBody>
      </p:sp>
      <p:pic>
        <p:nvPicPr>
          <p:cNvPr id="6" name="Picture 3" descr="\\psf\TCC-2\Monografia\Imagens\app_seta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14752"/>
            <a:ext cx="5143500" cy="2895600"/>
          </a:xfrm>
          <a:prstGeom prst="rect">
            <a:avLst/>
          </a:prstGeom>
          <a:noFill/>
        </p:spPr>
      </p:pic>
      <p:pic>
        <p:nvPicPr>
          <p:cNvPr id="5" name="Picture 2" descr="\\psf\TCC-2\Monografia\Imagens\app_painei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1928802"/>
            <a:ext cx="51435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51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5343310"/>
          </a:xfrm>
        </p:spPr>
        <p:txBody>
          <a:bodyPr>
            <a:normAutofit/>
          </a:bodyPr>
          <a:lstStyle/>
          <a:p>
            <a:r>
              <a:rPr lang="pt-BR" dirty="0" smtClean="0"/>
              <a:t>Realidade aumentada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Realidade e virtualidade através da câmera e OpenGL ES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Registro dos objetos virtuais pela coordenada geográfica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Interatividade pela bússola e acelerômetro</a:t>
            </a:r>
          </a:p>
          <a:p>
            <a:r>
              <a:rPr lang="pt-BR" dirty="0" smtClean="0"/>
              <a:t>OpenGL ES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Desenho de texto</a:t>
            </a:r>
          </a:p>
          <a:p>
            <a:r>
              <a:rPr lang="pt-BR" dirty="0" smtClean="0"/>
              <a:t>Biblioteca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Êxito na criação de uma camada de abstração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Disponibilizada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71472" y="2500306"/>
          <a:ext cx="3857652" cy="3786214"/>
        </p:xfrm>
        <a:graphic>
          <a:graphicData uri="http://schemas.openxmlformats.org/drawingml/2006/table">
            <a:tbl>
              <a:tblPr/>
              <a:tblGrid>
                <a:gridCol w="1180914"/>
                <a:gridCol w="1341398"/>
                <a:gridCol w="1335340"/>
              </a:tblGrid>
              <a:tr h="642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Quantidade de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objetos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Média FPS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sem</a:t>
                      </a:r>
                      <a:r>
                        <a:rPr lang="pt-BR" sz="1500" b="1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transparência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Média FPS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com transparência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600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52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1200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1500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1800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2100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2400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2700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714876" y="2500306"/>
          <a:ext cx="4071966" cy="3786214"/>
        </p:xfrm>
        <a:graphic>
          <a:graphicData uri="http://schemas.openxmlformats.org/drawingml/2006/table">
            <a:tbl>
              <a:tblPr/>
              <a:tblGrid>
                <a:gridCol w="1294822"/>
                <a:gridCol w="1444038"/>
                <a:gridCol w="1333106"/>
              </a:tblGrid>
              <a:tr h="642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Quantidade de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objetos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Média FPS sem</a:t>
                      </a:r>
                      <a:r>
                        <a:rPr lang="pt-BR" sz="1500" b="1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transparência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Média FPS com transparência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600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58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1200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1500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1800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2100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2400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2700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7200" y="1300400"/>
            <a:ext cx="8229600" cy="277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Medições do FPS </a:t>
            </a:r>
            <a:r>
              <a:rPr lang="pt-BR" sz="3200" dirty="0" smtClean="0"/>
              <a:t>para conteúdo transparente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500" dirty="0" err="1" smtClean="0"/>
              <a:t>Array</a:t>
            </a:r>
            <a:r>
              <a:rPr lang="pt-BR" sz="2500" dirty="0" smtClean="0"/>
              <a:t> de vértices</a:t>
            </a:r>
            <a:r>
              <a:rPr kumimoji="0" lang="pt-B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pt-BR" sz="2500" dirty="0" smtClean="0"/>
              <a:t>	     VBO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842716"/>
          </a:xfrm>
        </p:spPr>
        <p:txBody>
          <a:bodyPr>
            <a:normAutofit/>
          </a:bodyPr>
          <a:lstStyle/>
          <a:p>
            <a:r>
              <a:rPr lang="pt-BR" dirty="0" smtClean="0"/>
              <a:t>Gráfico do impacto da transparência</a:t>
            </a:r>
            <a:endParaRPr lang="pt-BR" sz="2500" dirty="0"/>
          </a:p>
        </p:txBody>
      </p:sp>
      <p:pic>
        <p:nvPicPr>
          <p:cNvPr id="2050" name="Picture 2" descr="Grafico_transparenc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857364"/>
            <a:ext cx="71216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401080" cy="985592"/>
          </a:xfrm>
        </p:spPr>
        <p:txBody>
          <a:bodyPr>
            <a:normAutofit/>
          </a:bodyPr>
          <a:lstStyle/>
          <a:p>
            <a:r>
              <a:rPr lang="pt-BR" dirty="0" smtClean="0"/>
              <a:t>Medições do FPS para complexidade do objeto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000232" y="2000240"/>
          <a:ext cx="5072098" cy="4000532"/>
        </p:xfrm>
        <a:graphic>
          <a:graphicData uri="http://schemas.openxmlformats.org/drawingml/2006/table">
            <a:tbl>
              <a:tblPr/>
              <a:tblGrid>
                <a:gridCol w="1552683"/>
                <a:gridCol w="1763690"/>
                <a:gridCol w="1755725"/>
              </a:tblGrid>
              <a:tr h="6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Quantidade de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objetos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Média FPS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com </a:t>
                      </a:r>
                    </a:p>
                    <a:p>
                      <a:pPr algn="ctr" fontAlgn="b"/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 faces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Média FPS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com </a:t>
                      </a:r>
                    </a:p>
                    <a:p>
                      <a:pPr algn="ctr" fontAlgn="b"/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  <a:r>
                        <a:rPr lang="pt-BR" sz="1500" b="1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faces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600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1200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1500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1800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2100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2400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2700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842716"/>
          </a:xfrm>
        </p:spPr>
        <p:txBody>
          <a:bodyPr>
            <a:normAutofit/>
          </a:bodyPr>
          <a:lstStyle/>
          <a:p>
            <a:r>
              <a:rPr lang="pt-BR" dirty="0" smtClean="0"/>
              <a:t>Gráfico do desempenho para complexidade</a:t>
            </a:r>
            <a:endParaRPr lang="pt-BR" sz="2500" dirty="0"/>
          </a:p>
        </p:txBody>
      </p:sp>
      <p:pic>
        <p:nvPicPr>
          <p:cNvPr id="3074" name="Picture 2" descr="Gráfico_complexida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1928802"/>
            <a:ext cx="694188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771278"/>
          </a:xfrm>
        </p:spPr>
        <p:txBody>
          <a:bodyPr>
            <a:normAutofit/>
          </a:bodyPr>
          <a:lstStyle/>
          <a:p>
            <a:r>
              <a:rPr lang="pt-BR" dirty="0" smtClean="0"/>
              <a:t>Medições do FPS para o desenho de texturas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57290" y="2000240"/>
          <a:ext cx="6357981" cy="3698605"/>
        </p:xfrm>
        <a:graphic>
          <a:graphicData uri="http://schemas.openxmlformats.org/drawingml/2006/table">
            <a:tbl>
              <a:tblPr/>
              <a:tblGrid>
                <a:gridCol w="1445838"/>
                <a:gridCol w="1695752"/>
                <a:gridCol w="1869994"/>
                <a:gridCol w="1346397"/>
              </a:tblGrid>
              <a:tr h="6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Quantidade de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objetos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Média FPS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recriando a textura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Média FPS </a:t>
                      </a:r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atualizando a textura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Média FPS com textura fixa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13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25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842716"/>
          </a:xfrm>
        </p:spPr>
        <p:txBody>
          <a:bodyPr>
            <a:normAutofit/>
          </a:bodyPr>
          <a:lstStyle/>
          <a:p>
            <a:r>
              <a:rPr lang="pt-BR" dirty="0" smtClean="0"/>
              <a:t>Gráfico do desempenho para texturas</a:t>
            </a:r>
            <a:endParaRPr lang="pt-BR" sz="2500" dirty="0"/>
          </a:p>
        </p:txBody>
      </p:sp>
      <p:pic>
        <p:nvPicPr>
          <p:cNvPr id="4098" name="Picture 2" descr="Grafico_textu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1928802"/>
            <a:ext cx="694188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Objetivos do trabalho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C</a:t>
            </a:r>
            <a:r>
              <a:rPr lang="pt-BR" sz="2500" dirty="0" smtClean="0"/>
              <a:t>riar uma biblioteca de software que facilite a utilização dos recursos de câmera de vídeo, GPS, acelerômetro e bússola  disponíveis na plataforma iOS, na criação de aplicações de RA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C</a:t>
            </a:r>
            <a:r>
              <a:rPr lang="pt-BR" sz="2500" dirty="0" smtClean="0"/>
              <a:t>riar uma camada de abstração que oculte detalhes da aquisição de imagens da câmera, do registro, do rastreamento, do ajuste visual dos objetos virtuais e da sobreposição das cenas do mundo real e virtual</a:t>
            </a:r>
            <a:endParaRPr lang="pt-BR" sz="1000" dirty="0" smtClean="0"/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A</a:t>
            </a:r>
            <a:r>
              <a:rPr lang="pt-BR" sz="2500" dirty="0" smtClean="0"/>
              <a:t>plicar o conceito </a:t>
            </a:r>
            <a:r>
              <a:rPr lang="pt-BR" sz="2500" i="1" dirty="0" smtClean="0"/>
              <a:t>markerless tracking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D</a:t>
            </a:r>
            <a:r>
              <a:rPr lang="pt-BR" sz="2500" dirty="0" smtClean="0"/>
              <a:t>isponibilizar </a:t>
            </a:r>
            <a:r>
              <a:rPr lang="pt-BR" sz="2500" dirty="0"/>
              <a:t>um aplicativo exemplo desenvolvido utilizando a biblioteca </a:t>
            </a:r>
            <a:r>
              <a:rPr lang="pt-BR" sz="2500" dirty="0" smtClean="0"/>
              <a:t>criada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/>
          <a:lstStyle/>
          <a:p>
            <a:r>
              <a:rPr lang="pt-BR" dirty="0" smtClean="0"/>
              <a:t>Biblioteca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Plataforma iOS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err="1" smtClean="0"/>
              <a:t>Xcode</a:t>
            </a:r>
            <a:endParaRPr lang="pt-BR" sz="2500" dirty="0" smtClean="0"/>
          </a:p>
          <a:p>
            <a:pPr lvl="1">
              <a:buFont typeface="Arial" pitchFamily="34" charset="0"/>
              <a:buChar char="•"/>
            </a:pPr>
            <a:r>
              <a:rPr lang="pt-BR" sz="2500" dirty="0" err="1" smtClean="0"/>
              <a:t>Instruments</a:t>
            </a:r>
            <a:endParaRPr lang="pt-BR" sz="2500" dirty="0" smtClean="0"/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Simulador</a:t>
            </a:r>
          </a:p>
          <a:p>
            <a:r>
              <a:rPr lang="pt-BR" dirty="0" smtClean="0"/>
              <a:t>Semelhança com os correlatos</a:t>
            </a:r>
          </a:p>
          <a:p>
            <a:r>
              <a:rPr lang="pt-BR" dirty="0" smtClean="0"/>
              <a:t>Interface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Desenhar objetos virtuais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VBO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Apenas objetos no campo de visão</a:t>
            </a:r>
          </a:p>
          <a:p>
            <a:r>
              <a:rPr lang="pt-BR" dirty="0" smtClean="0"/>
              <a:t>OpenGL ES 2.0</a:t>
            </a:r>
          </a:p>
          <a:p>
            <a:r>
              <a:rPr lang="pt-BR" dirty="0" err="1" smtClean="0"/>
              <a:t>glDrawArrays</a:t>
            </a:r>
            <a:endParaRPr lang="pt-BR" dirty="0" smtClean="0"/>
          </a:p>
          <a:p>
            <a:r>
              <a:rPr lang="pt-BR" dirty="0" smtClean="0"/>
              <a:t>Texturas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Atlas</a:t>
            </a:r>
          </a:p>
          <a:p>
            <a:r>
              <a:rPr lang="pt-BR" dirty="0" smtClean="0"/>
              <a:t>Oclusão de objetos</a:t>
            </a:r>
          </a:p>
          <a:p>
            <a:r>
              <a:rPr lang="pt-BR" dirty="0" smtClean="0"/>
              <a:t>Suporte à mudança de orientação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Radar</a:t>
            </a:r>
          </a:p>
          <a:p>
            <a:r>
              <a:rPr lang="pt-BR" dirty="0" smtClean="0"/>
              <a:t>Marcadores fixos</a:t>
            </a:r>
          </a:p>
          <a:p>
            <a:r>
              <a:rPr lang="pt-BR" dirty="0" smtClean="0"/>
              <a:t>Aquisição de pontos de interesse</a:t>
            </a:r>
          </a:p>
          <a:p>
            <a:r>
              <a:rPr lang="pt-BR" dirty="0" smtClean="0"/>
              <a:t>Giroscópio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Demonstração </a:t>
            </a:r>
            <a:r>
              <a:rPr lang="pt-BR" dirty="0"/>
              <a:t>p</a:t>
            </a:r>
            <a:r>
              <a:rPr lang="pt-BR" dirty="0" smtClean="0"/>
              <a:t>rática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pic>
        <p:nvPicPr>
          <p:cNvPr id="1026" name="Picture 2" descr="C:\Users\Paulo\Desktop\steve-jobs-email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2865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Realidade aumentada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R</a:t>
            </a:r>
            <a:r>
              <a:rPr lang="pt-BR" sz="2500" dirty="0" smtClean="0"/>
              <a:t>ealidade e virtualidade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Interatividade em tempo </a:t>
            </a:r>
            <a:r>
              <a:rPr lang="pt-BR" sz="2500" dirty="0" smtClean="0"/>
              <a:t>real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Registro de objetos virtuais</a:t>
            </a:r>
          </a:p>
          <a:p>
            <a:pPr lvl="2"/>
            <a:r>
              <a:rPr lang="pt-BR" sz="2100" dirty="0" smtClean="0"/>
              <a:t>Ponto de interesse (POI)</a:t>
            </a:r>
          </a:p>
          <a:p>
            <a:r>
              <a:rPr lang="pt-BR" dirty="0" smtClean="0"/>
              <a:t>Dispositivos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Dispositivos móveis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Plataforma iOS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Darwin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Arquitetura</a:t>
            </a:r>
          </a:p>
          <a:p>
            <a:pPr lvl="2"/>
            <a:r>
              <a:rPr lang="pt-BR" sz="2100" dirty="0" smtClean="0"/>
              <a:t>Cocoa Touch</a:t>
            </a:r>
          </a:p>
          <a:p>
            <a:pPr lvl="2"/>
            <a:r>
              <a:rPr lang="pt-BR" sz="2100" dirty="0" smtClean="0"/>
              <a:t>Media</a:t>
            </a:r>
          </a:p>
          <a:p>
            <a:pPr lvl="2"/>
            <a:r>
              <a:rPr lang="pt-BR" sz="2100" dirty="0" smtClean="0"/>
              <a:t>Core Services</a:t>
            </a:r>
          </a:p>
          <a:p>
            <a:pPr lvl="2"/>
            <a:r>
              <a:rPr lang="pt-BR" sz="2100" dirty="0" smtClean="0"/>
              <a:t>Core 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Localização e sensores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Câmera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OpenGL ES 1.1</a:t>
            </a:r>
            <a:endParaRPr lang="pt-BR" sz="2500" dirty="0"/>
          </a:p>
          <a:p>
            <a:pPr marL="457200" lvl="1" indent="0">
              <a:buNone/>
            </a:pPr>
            <a:endParaRPr lang="pt-BR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Trabalhos correlatos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err="1" smtClean="0"/>
              <a:t>Junaio</a:t>
            </a:r>
            <a:endParaRPr lang="pt-BR" sz="2500" dirty="0" smtClean="0"/>
          </a:p>
          <a:p>
            <a:pPr lvl="1">
              <a:buFont typeface="Arial" pitchFamily="34" charset="0"/>
              <a:buChar char="•"/>
            </a:pPr>
            <a:endParaRPr lang="pt-BR" sz="2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63688" y="2428868"/>
            <a:ext cx="5760640" cy="36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Trabalhos correlatos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Layar</a:t>
            </a:r>
          </a:p>
          <a:p>
            <a:pPr lvl="1">
              <a:buFont typeface="Arial" pitchFamily="34" charset="0"/>
              <a:buChar char="•"/>
            </a:pPr>
            <a:endParaRPr lang="pt-BR" sz="2500" dirty="0" smtClean="0"/>
          </a:p>
        </p:txBody>
      </p:sp>
      <p:pic>
        <p:nvPicPr>
          <p:cNvPr id="2050" name="Picture 2" descr="WT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285992"/>
            <a:ext cx="44127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layarnaviga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786190"/>
            <a:ext cx="40878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Trabalhos correlatos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 smtClean="0"/>
              <a:t>FURB Realidade Aumentada</a:t>
            </a:r>
          </a:p>
          <a:p>
            <a:pPr lvl="1">
              <a:buFont typeface="Arial" pitchFamily="34" charset="0"/>
              <a:buChar char="•"/>
            </a:pPr>
            <a:endParaRPr lang="pt-BR" sz="2500" dirty="0" smtClean="0"/>
          </a:p>
        </p:txBody>
      </p:sp>
      <p:pic>
        <p:nvPicPr>
          <p:cNvPr id="8" name="Picture 2" descr="D:\Graduação\Ciências da Computação\2010.2\Trabalho de Conclusão de Curso II\Monografia\Imagens\set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005064"/>
            <a:ext cx="3956790" cy="2374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3" descr="D:\Graduação\Ciências da Computação\2010.2\Trabalho de Conclusão de Curso II\Monografia\Imagens\paine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341292"/>
            <a:ext cx="4104456" cy="2462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387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 MEST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0400"/>
            <a:ext cx="8229600" cy="5128996"/>
          </a:xfrm>
        </p:spPr>
        <p:txBody>
          <a:bodyPr>
            <a:normAutofit/>
          </a:bodyPr>
          <a:lstStyle/>
          <a:p>
            <a:r>
              <a:rPr lang="pt-BR" dirty="0" smtClean="0"/>
              <a:t>Requisitos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P</a:t>
            </a:r>
            <a:r>
              <a:rPr lang="pt-BR" sz="2500" dirty="0" smtClean="0"/>
              <a:t>ermitir visualizar o ambiente real através da câmera do dispositivo (RF)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S</a:t>
            </a:r>
            <a:r>
              <a:rPr lang="pt-BR" sz="2500" dirty="0" smtClean="0"/>
              <a:t>obrepor ao ambiente real, objetos virtuais em 2D (RF)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U</a:t>
            </a:r>
            <a:r>
              <a:rPr lang="pt-BR" sz="2500" dirty="0" smtClean="0"/>
              <a:t>tilizar o multitoque para visualizar detalhes dos objetos virtuais (RF)</a:t>
            </a:r>
          </a:p>
          <a:p>
            <a:pPr lvl="1">
              <a:buFont typeface="Arial" pitchFamily="34" charset="0"/>
              <a:buChar char="•"/>
            </a:pPr>
            <a:r>
              <a:rPr lang="pt-BR" sz="2500" dirty="0"/>
              <a:t>U</a:t>
            </a:r>
            <a:r>
              <a:rPr lang="pt-BR" sz="2500" dirty="0" smtClean="0"/>
              <a:t>tilizar o conceito </a:t>
            </a:r>
            <a:r>
              <a:rPr lang="pt-BR" sz="2500" i="1" dirty="0" smtClean="0"/>
              <a:t>markerless tracking</a:t>
            </a:r>
            <a:r>
              <a:rPr lang="pt-BR" sz="2500" dirty="0" smtClean="0"/>
              <a:t> para registro dos objetos virtuais através de coordenada geográfica(RF)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3306</Words>
  <Application>Microsoft Office PowerPoint</Application>
  <PresentationFormat>Apresentação na tela (4:3)</PresentationFormat>
  <Paragraphs>590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Uma biblioteca de Realidade Aumentada para a plataforma iOS</vt:lpstr>
      <vt:lpstr>Roteiro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Conclusão</vt:lpstr>
      <vt:lpstr>Extensões</vt:lpstr>
      <vt:lpstr>Extensões</vt:lpstr>
      <vt:lpstr>Demonstração</vt:lpstr>
      <vt:lpstr>Obrigado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ESTUDO SOBRE REALIDADE AUMENTADA PARA A PLATAFORMA ANDROID</dc:title>
  <dc:creator>Gabriela Vasselai</dc:creator>
  <cp:lastModifiedBy>Paulo</cp:lastModifiedBy>
  <cp:revision>237</cp:revision>
  <dcterms:created xsi:type="dcterms:W3CDTF">2010-11-28T17:38:52Z</dcterms:created>
  <dcterms:modified xsi:type="dcterms:W3CDTF">2011-12-15T23:22:23Z</dcterms:modified>
</cp:coreProperties>
</file>