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PT Serif"/>
      <p:regular r:id="rId40"/>
      <p:bold r:id="rId41"/>
      <p:italic r:id="rId42"/>
      <p:boldItalic r:id="rId43"/>
    </p:embeddedFont>
    <p:embeddedFont>
      <p:font typeface="Overpass ExtraLight"/>
      <p:regular r:id="rId44"/>
      <p:bold r:id="rId45"/>
      <p:italic r:id="rId46"/>
      <p:boldItalic r:id="rId47"/>
    </p:embeddedFont>
    <p:embeddedFont>
      <p:font typeface="Unica One"/>
      <p:regular r:id="rId48"/>
    </p:embeddedFont>
    <p:embeddedFont>
      <p:font typeface="Thasadith"/>
      <p:regular r:id="rId49"/>
      <p:bold r:id="rId50"/>
      <p:italic r:id="rId51"/>
      <p:boldItalic r:id="rId52"/>
    </p:embeddedFont>
    <p:embeddedFont>
      <p:font typeface="Overpass SemiBold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regular.fntdata"/><Relationship Id="rId42" Type="http://schemas.openxmlformats.org/officeDocument/2006/relationships/font" Target="fonts/PTSerif-italic.fntdata"/><Relationship Id="rId41" Type="http://schemas.openxmlformats.org/officeDocument/2006/relationships/font" Target="fonts/PTSerif-bold.fntdata"/><Relationship Id="rId44" Type="http://schemas.openxmlformats.org/officeDocument/2006/relationships/font" Target="fonts/OverpassExtraLight-regular.fntdata"/><Relationship Id="rId43" Type="http://schemas.openxmlformats.org/officeDocument/2006/relationships/font" Target="fonts/PTSerif-boldItalic.fntdata"/><Relationship Id="rId46" Type="http://schemas.openxmlformats.org/officeDocument/2006/relationships/font" Target="fonts/OverpassExtraLight-italic.fntdata"/><Relationship Id="rId45" Type="http://schemas.openxmlformats.org/officeDocument/2006/relationships/font" Target="fonts/Overpass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UnicaOne-regular.fntdata"/><Relationship Id="rId47" Type="http://schemas.openxmlformats.org/officeDocument/2006/relationships/font" Target="fonts/OverpassExtraLight-boldItalic.fntdata"/><Relationship Id="rId49" Type="http://schemas.openxmlformats.org/officeDocument/2006/relationships/font" Target="fonts/Thasadi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hasadith-italic.fntdata"/><Relationship Id="rId50" Type="http://schemas.openxmlformats.org/officeDocument/2006/relationships/font" Target="fonts/Thasadith-bold.fntdata"/><Relationship Id="rId53" Type="http://schemas.openxmlformats.org/officeDocument/2006/relationships/font" Target="fonts/OverpassSemiBold-regular.fntdata"/><Relationship Id="rId52" Type="http://schemas.openxmlformats.org/officeDocument/2006/relationships/font" Target="fonts/Thasadith-boldItalic.fntdata"/><Relationship Id="rId11" Type="http://schemas.openxmlformats.org/officeDocument/2006/relationships/slide" Target="slides/slide6.xml"/><Relationship Id="rId55" Type="http://schemas.openxmlformats.org/officeDocument/2006/relationships/font" Target="fonts/OverpassSemiBold-italic.fntdata"/><Relationship Id="rId10" Type="http://schemas.openxmlformats.org/officeDocument/2006/relationships/slide" Target="slides/slide5.xml"/><Relationship Id="rId54" Type="http://schemas.openxmlformats.org/officeDocument/2006/relationships/font" Target="fonts/OverpassSemiBold-bold.fntdata"/><Relationship Id="rId13" Type="http://schemas.openxmlformats.org/officeDocument/2006/relationships/slide" Target="slides/slide8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56" Type="http://schemas.openxmlformats.org/officeDocument/2006/relationships/font" Target="fonts/OverpassSemiBold-boldItalic.fntdata"/><Relationship Id="rId15" Type="http://schemas.openxmlformats.org/officeDocument/2006/relationships/slide" Target="slides/slide10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74778dd1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74778dd1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74778dd1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74778dd1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74778dd1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74778dd1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74778dd1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74778dd1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eb29a43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eb29a43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Mostrar exemplo.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eb29a43a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deb29a43a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Mostrar exemplo.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74778dd13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74778dd1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74778dd1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74778dd1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74778dd1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74778dd1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Pedir para criar uma pesquisa com todos os campos e parar por aqui.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df68ad1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df68ad1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74778dd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74778dd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eb29a43a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eb29a43a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f68ad17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df68ad17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questão x fluxo de bloco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 o pipe, vê se podemos coletar o nome.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f68ad170c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f68ad170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questão x fluxo de bloco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 o pipe, vê se podemos coletar o nome.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74778dd1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74778dd1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dea6922e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dea6922e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questão x fluxo de bloco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 o pipe, vê se podemos coletar o nome.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df68ad170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df68ad170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questão x fluxo de bloco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 o pipe, vê se podemos coletar o nome.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74778dd1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74778dd1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f68ad170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f68ad170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de questão x fluxo de bloco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 o pipe, vê se podemos coletar o nome.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669491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669491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68b0542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68b0542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c3b536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c3b536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74778dd1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74778dd1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74778dd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74778dd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preferência?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Listar vantagens e desvantagens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Verificar </a:t>
            </a:r>
            <a:r>
              <a:rPr lang="pt-BR"/>
              <a:t>experiências</a:t>
            </a:r>
            <a:r>
              <a:rPr lang="pt-BR"/>
              <a:t> </a:t>
            </a:r>
            <a:r>
              <a:rPr lang="pt-BR"/>
              <a:t>prévias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74778d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74778d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6694912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6694912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plataforma as pessoas preferem utilizar?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plataforma precisa de uma adaptação visual diferente.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6694912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6694912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74778dd1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74778dd1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74778dd1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74778dd1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777723" y="0"/>
            <a:ext cx="3366270" cy="5143543"/>
          </a:xfrm>
          <a:custGeom>
            <a:rect b="b" l="l" r="r" t="t"/>
            <a:pathLst>
              <a:path extrusionOk="0" h="62380" w="31690">
                <a:moveTo>
                  <a:pt x="13724" y="62380"/>
                </a:moveTo>
                <a:lnTo>
                  <a:pt x="31690" y="62380"/>
                </a:lnTo>
                <a:lnTo>
                  <a:pt x="31690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 rot="883">
            <a:off x="986514" y="2802975"/>
            <a:ext cx="46695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Thasadith"/>
              <a:buNone/>
              <a:defRPr sz="5200">
                <a:solidFill>
                  <a:schemeClr val="accen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 rot="1304">
            <a:off x="6147098" y="454950"/>
            <a:ext cx="2372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erif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erif"/>
              <a:buNone/>
              <a:defRPr sz="2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erif"/>
              <a:buNone/>
              <a:defRPr sz="2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erif"/>
              <a:buNone/>
              <a:defRPr sz="2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erif"/>
              <a:buNone/>
              <a:defRPr sz="2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erif"/>
              <a:buNone/>
              <a:defRPr sz="2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erif"/>
              <a:buNone/>
              <a:defRPr sz="2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erif"/>
              <a:buNone/>
              <a:defRPr sz="2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T Serif"/>
              <a:buNone/>
              <a:defRPr sz="2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 flipH="1">
            <a:off x="653100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84125" y="918600"/>
            <a:ext cx="35988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975523" y="342700"/>
            <a:ext cx="3567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2"/>
          <p:cNvSpPr txBox="1"/>
          <p:nvPr>
            <p:ph type="ctrTitle"/>
          </p:nvPr>
        </p:nvSpPr>
        <p:spPr>
          <a:xfrm flipH="1">
            <a:off x="5973193" y="2037857"/>
            <a:ext cx="1824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" name="Google Shape;73;p12"/>
          <p:cNvSpPr txBox="1"/>
          <p:nvPr>
            <p:ph idx="1" type="subTitle"/>
          </p:nvPr>
        </p:nvSpPr>
        <p:spPr>
          <a:xfrm flipH="1">
            <a:off x="5682493" y="2529609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2"/>
          <p:cNvSpPr txBox="1"/>
          <p:nvPr>
            <p:ph idx="2" type="ctrTitle"/>
          </p:nvPr>
        </p:nvSpPr>
        <p:spPr>
          <a:xfrm flipH="1">
            <a:off x="6236593" y="568882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5" name="Google Shape;75;p12"/>
          <p:cNvSpPr txBox="1"/>
          <p:nvPr>
            <p:ph idx="3" type="subTitle"/>
          </p:nvPr>
        </p:nvSpPr>
        <p:spPr>
          <a:xfrm flipH="1">
            <a:off x="5682493" y="1053908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6" name="Google Shape;76;p12"/>
          <p:cNvSpPr txBox="1"/>
          <p:nvPr>
            <p:ph idx="4" type="ctrTitle"/>
          </p:nvPr>
        </p:nvSpPr>
        <p:spPr>
          <a:xfrm flipH="1">
            <a:off x="6236593" y="353289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12"/>
          <p:cNvSpPr txBox="1"/>
          <p:nvPr>
            <p:ph idx="5" type="subTitle"/>
          </p:nvPr>
        </p:nvSpPr>
        <p:spPr>
          <a:xfrm flipH="1">
            <a:off x="5682493" y="4011197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2"/>
          <p:cNvSpPr txBox="1"/>
          <p:nvPr>
            <p:ph idx="6" type="ctrTitle"/>
          </p:nvPr>
        </p:nvSpPr>
        <p:spPr>
          <a:xfrm flipH="1">
            <a:off x="3605026" y="594762"/>
            <a:ext cx="1560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2"/>
          <p:cNvSpPr txBox="1"/>
          <p:nvPr>
            <p:ph idx="7" type="subTitle"/>
          </p:nvPr>
        </p:nvSpPr>
        <p:spPr>
          <a:xfrm flipH="1">
            <a:off x="3050926" y="1053907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12"/>
          <p:cNvSpPr txBox="1"/>
          <p:nvPr>
            <p:ph idx="8" type="ctrTitle"/>
          </p:nvPr>
        </p:nvSpPr>
        <p:spPr>
          <a:xfrm flipH="1">
            <a:off x="3605026" y="353289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12"/>
          <p:cNvSpPr txBox="1"/>
          <p:nvPr>
            <p:ph idx="9" type="subTitle"/>
          </p:nvPr>
        </p:nvSpPr>
        <p:spPr>
          <a:xfrm flipH="1">
            <a:off x="3050926" y="4011197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p12"/>
          <p:cNvSpPr txBox="1"/>
          <p:nvPr>
            <p:ph idx="13" type="ctrTitle"/>
          </p:nvPr>
        </p:nvSpPr>
        <p:spPr>
          <a:xfrm flipH="1">
            <a:off x="3605026" y="2037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2"/>
          <p:cNvSpPr txBox="1"/>
          <p:nvPr>
            <p:ph idx="14" type="subTitle"/>
          </p:nvPr>
        </p:nvSpPr>
        <p:spPr>
          <a:xfrm flipH="1">
            <a:off x="3050926" y="2529609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4" name="Google Shape;84;p12"/>
          <p:cNvSpPr txBox="1"/>
          <p:nvPr>
            <p:ph idx="15" type="title"/>
          </p:nvPr>
        </p:nvSpPr>
        <p:spPr>
          <a:xfrm>
            <a:off x="594650" y="355650"/>
            <a:ext cx="2463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353177" y="7725"/>
            <a:ext cx="9143894" cy="5143543"/>
          </a:xfrm>
          <a:custGeom>
            <a:rect b="b" l="l" r="r" t="t"/>
            <a:pathLst>
              <a:path extrusionOk="0" h="62380" w="93570">
                <a:moveTo>
                  <a:pt x="0" y="62380"/>
                </a:moveTo>
                <a:lnTo>
                  <a:pt x="93570" y="0"/>
                </a:lnTo>
                <a:lnTo>
                  <a:pt x="93570" y="6238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75000">
                <a:schemeClr val="accent2"/>
              </a:gs>
              <a:gs pos="100000">
                <a:srgbClr val="CAAEC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2686000" y="3448545"/>
            <a:ext cx="3615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 flipH="1">
            <a:off x="3144700" y="4011325"/>
            <a:ext cx="30342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5427324" y="3331270"/>
            <a:ext cx="32301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 flipH="1">
            <a:off x="2160125" y="2989800"/>
            <a:ext cx="20706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594650" y="336225"/>
            <a:ext cx="168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 flipH="1">
            <a:off x="653100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0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5752875" y="3313500"/>
            <a:ext cx="18291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0"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0" name="Google Shape;100;p16"/>
          <p:cNvSpPr txBox="1"/>
          <p:nvPr>
            <p:ph idx="2" type="title"/>
          </p:nvPr>
        </p:nvSpPr>
        <p:spPr>
          <a:xfrm>
            <a:off x="3321671" y="1282500"/>
            <a:ext cx="2469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0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 flipH="1">
            <a:off x="3090799" y="3157500"/>
            <a:ext cx="25650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2" name="Google Shape;102;p16"/>
          <p:cNvSpPr txBox="1"/>
          <p:nvPr>
            <p:ph idx="3" type="subTitle"/>
          </p:nvPr>
        </p:nvSpPr>
        <p:spPr>
          <a:xfrm flipH="1">
            <a:off x="5909620" y="1191025"/>
            <a:ext cx="14241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16"/>
          <p:cNvSpPr txBox="1"/>
          <p:nvPr>
            <p:ph idx="4" type="title"/>
          </p:nvPr>
        </p:nvSpPr>
        <p:spPr>
          <a:xfrm>
            <a:off x="603525" y="342700"/>
            <a:ext cx="19782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 flipH="1" rot="10800000">
            <a:off x="5857086" y="25"/>
            <a:ext cx="3286914" cy="5143625"/>
          </a:xfrm>
          <a:custGeom>
            <a:rect b="b" l="l" r="r" t="t"/>
            <a:pathLst>
              <a:path extrusionOk="0" h="62381" w="38097">
                <a:moveTo>
                  <a:pt x="0" y="62380"/>
                </a:moveTo>
                <a:lnTo>
                  <a:pt x="38097" y="62380"/>
                </a:lnTo>
                <a:lnTo>
                  <a:pt x="38097" y="1"/>
                </a:lnTo>
                <a:lnTo>
                  <a:pt x="13724" y="1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type="ctrTitle"/>
          </p:nvPr>
        </p:nvSpPr>
        <p:spPr>
          <a:xfrm flipH="1">
            <a:off x="3842368" y="3018994"/>
            <a:ext cx="1560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 flipH="1">
            <a:off x="3315875" y="3439200"/>
            <a:ext cx="20871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ctrTitle"/>
          </p:nvPr>
        </p:nvSpPr>
        <p:spPr>
          <a:xfrm flipH="1">
            <a:off x="3064619" y="791839"/>
            <a:ext cx="1817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7"/>
          <p:cNvSpPr txBox="1"/>
          <p:nvPr>
            <p:ph idx="3" type="subTitle"/>
          </p:nvPr>
        </p:nvSpPr>
        <p:spPr>
          <a:xfrm flipH="1">
            <a:off x="2795200" y="1198100"/>
            <a:ext cx="20871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0" name="Google Shape;110;p17"/>
          <p:cNvSpPr txBox="1"/>
          <p:nvPr>
            <p:ph idx="4" type="title"/>
          </p:nvPr>
        </p:nvSpPr>
        <p:spPr>
          <a:xfrm>
            <a:off x="5427350" y="346599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 flipH="1">
            <a:off x="2210606" y="3923548"/>
            <a:ext cx="17970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594651" y="336225"/>
            <a:ext cx="1572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80" y="0"/>
            <a:ext cx="3717871" cy="5143543"/>
          </a:xfrm>
          <a:custGeom>
            <a:rect b="b" l="l" r="r" t="t"/>
            <a:pathLst>
              <a:path extrusionOk="0" h="62380" w="31690">
                <a:moveTo>
                  <a:pt x="13724" y="62380"/>
                </a:moveTo>
                <a:lnTo>
                  <a:pt x="31690" y="62380"/>
                </a:lnTo>
                <a:lnTo>
                  <a:pt x="31690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614725" y="1314525"/>
            <a:ext cx="24621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620151" y="22277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9"/>
          <p:cNvSpPr txBox="1"/>
          <p:nvPr/>
        </p:nvSpPr>
        <p:spPr>
          <a:xfrm>
            <a:off x="5047152" y="3504375"/>
            <a:ext cx="3453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CREDITS: This presentation template was created by </a:t>
            </a:r>
            <a:r>
              <a:rPr b="0" i="0" lang="pt-BR" sz="1000" u="none" cap="none" strike="noStrike">
                <a:solidFill>
                  <a:schemeClr val="hlink"/>
                </a:solidFill>
                <a:uFill>
                  <a:noFill/>
                </a:uFill>
                <a:latin typeface="Overpass SemiBold"/>
                <a:ea typeface="Overpass SemiBold"/>
                <a:cs typeface="Overpass SemiBold"/>
                <a:sym typeface="Overpass SemiBold"/>
                <a:hlinkClick r:id="rId2"/>
              </a:rPr>
              <a:t>Slidesgo</a:t>
            </a:r>
            <a:r>
              <a:rPr b="0" i="0" lang="pt-BR" sz="10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including icons by </a:t>
            </a:r>
            <a:r>
              <a:rPr b="0" i="0" lang="pt-BR" sz="1000" u="none" cap="none" strike="noStrike">
                <a:solidFill>
                  <a:schemeClr val="hlink"/>
                </a:solidFill>
                <a:uFill>
                  <a:noFill/>
                </a:uFill>
                <a:latin typeface="Overpass SemiBold"/>
                <a:ea typeface="Overpass SemiBold"/>
                <a:cs typeface="Overpass SemiBold"/>
                <a:sym typeface="Overpass SemiBold"/>
                <a:hlinkClick r:id="rId3"/>
              </a:rPr>
              <a:t>Flaticon</a:t>
            </a:r>
            <a:r>
              <a:rPr b="0" i="0" lang="pt-BR" sz="10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rPr>
              <a:t>, and infographics &amp; images by </a:t>
            </a:r>
            <a:r>
              <a:rPr b="0" i="0" lang="pt-BR" sz="1000" u="none" cap="none" strike="noStrike">
                <a:solidFill>
                  <a:schemeClr val="hlink"/>
                </a:solidFill>
                <a:uFill>
                  <a:noFill/>
                </a:uFill>
                <a:latin typeface="Overpass SemiBold"/>
                <a:ea typeface="Overpass SemiBold"/>
                <a:cs typeface="Overpass SemiBold"/>
                <a:sym typeface="Overpass SemiBold"/>
                <a:hlinkClick r:id="rId4"/>
              </a:rPr>
              <a:t>Freepik</a:t>
            </a:r>
            <a:endParaRPr b="0" i="0" sz="1000" u="none" cap="none" strike="noStrike">
              <a:solidFill>
                <a:schemeClr val="dk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 flipH="1">
            <a:off x="6093996" y="-14125"/>
            <a:ext cx="3050004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600152" y="987388"/>
            <a:ext cx="4020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atamaran Thin"/>
              <a:buChar char="■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tamaran Thin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tamaran Thin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tamaran Thin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tamaran Thin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tamaran Thin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tamaran Thin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tamaran Thin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tamaran Thin"/>
              <a:buChar char="■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5452350" y="327549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5857086" y="25"/>
            <a:ext cx="3286914" cy="5143625"/>
          </a:xfrm>
          <a:custGeom>
            <a:rect b="b" l="l" r="r" t="t"/>
            <a:pathLst>
              <a:path extrusionOk="0" h="62381" w="38097">
                <a:moveTo>
                  <a:pt x="0" y="62380"/>
                </a:moveTo>
                <a:lnTo>
                  <a:pt x="38097" y="62380"/>
                </a:lnTo>
                <a:lnTo>
                  <a:pt x="38097" y="1"/>
                </a:lnTo>
                <a:lnTo>
                  <a:pt x="13724" y="1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6067750" y="346600"/>
            <a:ext cx="24573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 flipH="1">
            <a:off x="624700" y="483600"/>
            <a:ext cx="5233500" cy="4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 2">
  <p:cSld name="CUSTOM_13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-14125"/>
            <a:ext cx="2843544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857574" y="985675"/>
            <a:ext cx="556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 Thin"/>
              <a:buChar char="■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594600" y="337075"/>
            <a:ext cx="2606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614725" y="1314525"/>
            <a:ext cx="24621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620151" y="22277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37750" y="540000"/>
            <a:ext cx="33255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hasCustomPrompt="1" type="title"/>
          </p:nvPr>
        </p:nvSpPr>
        <p:spPr>
          <a:xfrm rot="121">
            <a:off x="345838" y="2356616"/>
            <a:ext cx="8520600" cy="12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 flipH="1">
            <a:off x="6093996" y="-14125"/>
            <a:ext cx="3050004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-1707100" y="11637"/>
            <a:ext cx="3130240" cy="5125535"/>
          </a:xfrm>
          <a:custGeom>
            <a:rect b="b" l="l" r="r" t="t"/>
            <a:pathLst>
              <a:path extrusionOk="0" h="62381" w="38097">
                <a:moveTo>
                  <a:pt x="0" y="62380"/>
                </a:moveTo>
                <a:lnTo>
                  <a:pt x="38097" y="62380"/>
                </a:lnTo>
                <a:lnTo>
                  <a:pt x="38097" y="1"/>
                </a:lnTo>
                <a:lnTo>
                  <a:pt x="13724" y="1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/>
        </p:nvSpPr>
        <p:spPr>
          <a:xfrm flipH="1" rot="10800000">
            <a:off x="6013850" y="-40121"/>
            <a:ext cx="3130240" cy="5125535"/>
          </a:xfrm>
          <a:custGeom>
            <a:rect b="b" l="l" r="r" t="t"/>
            <a:pathLst>
              <a:path extrusionOk="0" h="62381" w="38097">
                <a:moveTo>
                  <a:pt x="0" y="62380"/>
                </a:moveTo>
                <a:lnTo>
                  <a:pt x="38097" y="62380"/>
                </a:lnTo>
                <a:lnTo>
                  <a:pt x="38097" y="1"/>
                </a:lnTo>
                <a:lnTo>
                  <a:pt x="13724" y="1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 flipH="1">
            <a:off x="2173699" y="2852225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 flipH="1">
            <a:off x="2661863" y="721367"/>
            <a:ext cx="2219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2" type="subTitle"/>
          </p:nvPr>
        </p:nvSpPr>
        <p:spPr>
          <a:xfrm>
            <a:off x="3198975" y="3040502"/>
            <a:ext cx="2157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3" type="title"/>
          </p:nvPr>
        </p:nvSpPr>
        <p:spPr>
          <a:xfrm>
            <a:off x="6725025" y="344700"/>
            <a:ext cx="1791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4" type="subTitle"/>
          </p:nvPr>
        </p:nvSpPr>
        <p:spPr>
          <a:xfrm flipH="1">
            <a:off x="2925057" y="1875806"/>
            <a:ext cx="2219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5" type="subTitle"/>
          </p:nvPr>
        </p:nvSpPr>
        <p:spPr>
          <a:xfrm>
            <a:off x="3493601" y="4196147"/>
            <a:ext cx="2219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6" type="subTitle"/>
          </p:nvPr>
        </p:nvSpPr>
        <p:spPr>
          <a:xfrm flipH="1">
            <a:off x="2661900" y="317475"/>
            <a:ext cx="2113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7" type="subTitle"/>
          </p:nvPr>
        </p:nvSpPr>
        <p:spPr>
          <a:xfrm>
            <a:off x="3198977" y="2631857"/>
            <a:ext cx="2157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8" type="subTitle"/>
          </p:nvPr>
        </p:nvSpPr>
        <p:spPr>
          <a:xfrm flipH="1">
            <a:off x="2925100" y="1476696"/>
            <a:ext cx="1275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9" type="subTitle"/>
          </p:nvPr>
        </p:nvSpPr>
        <p:spPr>
          <a:xfrm>
            <a:off x="3493601" y="3787535"/>
            <a:ext cx="1938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>
                <a:latin typeface="Unica One"/>
                <a:ea typeface="Unica One"/>
                <a:cs typeface="Unica One"/>
                <a:sym typeface="Unic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3" type="title"/>
          </p:nvPr>
        </p:nvSpPr>
        <p:spPr>
          <a:xfrm>
            <a:off x="1887959" y="1675082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4" type="title"/>
          </p:nvPr>
        </p:nvSpPr>
        <p:spPr>
          <a:xfrm flipH="1">
            <a:off x="2468984" y="4000084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5" type="title"/>
          </p:nvPr>
        </p:nvSpPr>
        <p:spPr>
          <a:xfrm>
            <a:off x="1640300" y="532700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b="0"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515350" y="1978250"/>
            <a:ext cx="30192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613058" y="343871"/>
            <a:ext cx="31554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0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flipH="1" rot="10800000">
            <a:off x="6013760" y="25"/>
            <a:ext cx="3130240" cy="5143625"/>
          </a:xfrm>
          <a:custGeom>
            <a:rect b="b" l="l" r="r" t="t"/>
            <a:pathLst>
              <a:path extrusionOk="0" h="62381" w="38097">
                <a:moveTo>
                  <a:pt x="0" y="62380"/>
                </a:moveTo>
                <a:lnTo>
                  <a:pt x="38097" y="62380"/>
                </a:lnTo>
                <a:lnTo>
                  <a:pt x="38097" y="1"/>
                </a:lnTo>
                <a:lnTo>
                  <a:pt x="13724" y="1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/>
          <p:nvPr>
            <p:ph type="ctrTitle"/>
          </p:nvPr>
        </p:nvSpPr>
        <p:spPr>
          <a:xfrm flipH="1">
            <a:off x="624750" y="3303800"/>
            <a:ext cx="193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 flipH="1">
            <a:off x="624825" y="3725900"/>
            <a:ext cx="2433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ctrTitle"/>
          </p:nvPr>
        </p:nvSpPr>
        <p:spPr>
          <a:xfrm flipH="1">
            <a:off x="624750" y="1161575"/>
            <a:ext cx="247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3" type="subTitle"/>
          </p:nvPr>
        </p:nvSpPr>
        <p:spPr>
          <a:xfrm flipH="1">
            <a:off x="624600" y="1583675"/>
            <a:ext cx="2395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ctrTitle"/>
          </p:nvPr>
        </p:nvSpPr>
        <p:spPr>
          <a:xfrm flipH="1">
            <a:off x="3424213" y="1161575"/>
            <a:ext cx="243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5" type="subTitle"/>
          </p:nvPr>
        </p:nvSpPr>
        <p:spPr>
          <a:xfrm flipH="1">
            <a:off x="3424213" y="1583683"/>
            <a:ext cx="2433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6" type="title"/>
          </p:nvPr>
        </p:nvSpPr>
        <p:spPr>
          <a:xfrm>
            <a:off x="5137425" y="336596"/>
            <a:ext cx="3393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7" type="ctrTitle"/>
          </p:nvPr>
        </p:nvSpPr>
        <p:spPr>
          <a:xfrm flipH="1">
            <a:off x="3424213" y="3303800"/>
            <a:ext cx="193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8" type="subTitle"/>
          </p:nvPr>
        </p:nvSpPr>
        <p:spPr>
          <a:xfrm flipH="1">
            <a:off x="3424213" y="3725908"/>
            <a:ext cx="2433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 flipH="1">
            <a:off x="6531000" y="-14137"/>
            <a:ext cx="2612999" cy="5171770"/>
          </a:xfrm>
          <a:custGeom>
            <a:rect b="b" l="l" r="r" t="t"/>
            <a:pathLst>
              <a:path extrusionOk="0" h="62380" w="31690">
                <a:moveTo>
                  <a:pt x="17966" y="62380"/>
                </a:moveTo>
                <a:lnTo>
                  <a:pt x="0" y="62380"/>
                </a:lnTo>
                <a:lnTo>
                  <a:pt x="0" y="0"/>
                </a:lnTo>
                <a:lnTo>
                  <a:pt x="31689" y="0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6468150" y="340000"/>
            <a:ext cx="2072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 rot="10800000">
            <a:off x="-14" y="25"/>
            <a:ext cx="3286914" cy="5143625"/>
          </a:xfrm>
          <a:custGeom>
            <a:rect b="b" l="l" r="r" t="t"/>
            <a:pathLst>
              <a:path extrusionOk="0" h="62381" w="38097">
                <a:moveTo>
                  <a:pt x="0" y="62380"/>
                </a:moveTo>
                <a:lnTo>
                  <a:pt x="38097" y="62380"/>
                </a:lnTo>
                <a:lnTo>
                  <a:pt x="38097" y="1"/>
                </a:lnTo>
                <a:lnTo>
                  <a:pt x="13724" y="1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>
            <p:ph type="ctrTitle"/>
          </p:nvPr>
        </p:nvSpPr>
        <p:spPr>
          <a:xfrm flipH="1">
            <a:off x="4178775" y="4144712"/>
            <a:ext cx="193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 flipH="1">
            <a:off x="4178775" y="2836791"/>
            <a:ext cx="193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9"/>
          <p:cNvSpPr txBox="1"/>
          <p:nvPr>
            <p:ph idx="2" type="title"/>
          </p:nvPr>
        </p:nvSpPr>
        <p:spPr>
          <a:xfrm>
            <a:off x="603525" y="346125"/>
            <a:ext cx="24567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ctrTitle"/>
          </p:nvPr>
        </p:nvSpPr>
        <p:spPr>
          <a:xfrm flipH="1">
            <a:off x="4178775" y="1824499"/>
            <a:ext cx="1934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4" type="subTitle"/>
          </p:nvPr>
        </p:nvSpPr>
        <p:spPr>
          <a:xfrm flipH="1">
            <a:off x="4178775" y="389950"/>
            <a:ext cx="193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9"/>
          <p:cNvSpPr txBox="1"/>
          <p:nvPr>
            <p:ph idx="5" type="ctrTitle"/>
          </p:nvPr>
        </p:nvSpPr>
        <p:spPr>
          <a:xfrm flipH="1">
            <a:off x="6667221" y="2962986"/>
            <a:ext cx="193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6" type="subTitle"/>
          </p:nvPr>
        </p:nvSpPr>
        <p:spPr>
          <a:xfrm flipH="1">
            <a:off x="6667156" y="1653800"/>
            <a:ext cx="18135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 flipH="1" rot="10800000">
            <a:off x="0" y="1098222"/>
            <a:ext cx="7191633" cy="4045252"/>
          </a:xfrm>
          <a:custGeom>
            <a:rect b="b" l="l" r="r" t="t"/>
            <a:pathLst>
              <a:path extrusionOk="0" h="62381" w="93571">
                <a:moveTo>
                  <a:pt x="93570" y="1"/>
                </a:moveTo>
                <a:lnTo>
                  <a:pt x="0" y="62381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51D7D1"/>
              </a:gs>
              <a:gs pos="100000">
                <a:srgbClr val="CAAECE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786875" y="2905169"/>
            <a:ext cx="3739800" cy="1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hasadith"/>
              <a:buNone/>
              <a:defRPr sz="4800">
                <a:latin typeface="Thasadith"/>
                <a:ea typeface="Thasadith"/>
                <a:cs typeface="Thasadith"/>
                <a:sym typeface="Thasadith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hasadith"/>
              <a:buNone/>
              <a:defRPr sz="4800">
                <a:latin typeface="Thasadith"/>
                <a:ea typeface="Thasadith"/>
                <a:cs typeface="Thasadith"/>
                <a:sym typeface="Thasadith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hasadith"/>
              <a:buNone/>
              <a:defRPr sz="4800">
                <a:latin typeface="Thasadith"/>
                <a:ea typeface="Thasadith"/>
                <a:cs typeface="Thasadith"/>
                <a:sym typeface="Thasadith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hasadith"/>
              <a:buNone/>
              <a:defRPr sz="4800">
                <a:latin typeface="Thasadith"/>
                <a:ea typeface="Thasadith"/>
                <a:cs typeface="Thasadith"/>
                <a:sym typeface="Thasadith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hasadith"/>
              <a:buNone/>
              <a:defRPr sz="4800">
                <a:latin typeface="Thasadith"/>
                <a:ea typeface="Thasadith"/>
                <a:cs typeface="Thasadith"/>
                <a:sym typeface="Thasadith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hasadith"/>
              <a:buNone/>
              <a:defRPr sz="4800">
                <a:latin typeface="Thasadith"/>
                <a:ea typeface="Thasadith"/>
                <a:cs typeface="Thasadith"/>
                <a:sym typeface="Thasadith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hasadith"/>
              <a:buNone/>
              <a:defRPr sz="4800">
                <a:latin typeface="Thasadith"/>
                <a:ea typeface="Thasadith"/>
                <a:cs typeface="Thasadith"/>
                <a:sym typeface="Thasadith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Thasadith"/>
              <a:buNone/>
              <a:defRPr sz="48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b="0" i="0" sz="24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b="0" i="0" sz="24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b="0" i="0" sz="24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b="0" i="0" sz="24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b="0" i="0" sz="24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b="0" i="0" sz="24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b="0" i="0" sz="24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b="0" i="0" sz="24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nica One"/>
              <a:buNone/>
              <a:defRPr b="0" i="0" sz="2400" u="none" cap="none" strike="noStrike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ExtraLight"/>
              <a:buChar char="●"/>
              <a:defRPr b="0" i="0" sz="18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 ExtraLight"/>
              <a:buChar char="○"/>
              <a:defRPr b="0" i="0" sz="14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ExtraLight"/>
              <a:buChar char="■"/>
              <a:defRPr b="0" i="0" sz="12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ExtraLight"/>
              <a:buChar char="●"/>
              <a:defRPr b="0" i="0" sz="12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ExtraLight"/>
              <a:buChar char="○"/>
              <a:defRPr b="0" i="0" sz="12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ExtraLight"/>
              <a:buChar char="■"/>
              <a:defRPr b="0" i="0" sz="12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ExtraLight"/>
              <a:buChar char="●"/>
              <a:defRPr b="0" i="0" sz="12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 ExtraLight"/>
              <a:buChar char="○"/>
              <a:defRPr b="0" i="0" sz="12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verpass ExtraLight"/>
              <a:buChar char="■"/>
              <a:defRPr b="0" i="0" sz="1200" u="none" cap="none" strike="noStrike">
                <a:solidFill>
                  <a:schemeClr val="dk1"/>
                </a:solidFill>
                <a:latin typeface="Overpass ExtraLight"/>
                <a:ea typeface="Overpass ExtraLight"/>
                <a:cs typeface="Overpass ExtraLight"/>
                <a:sym typeface="Overpas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altonbc96/treinament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hyperlink" Target="https://www.ncbi.nlm.nih.gov/pmc/articles/PMC662037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213" y="946325"/>
            <a:ext cx="16668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5" type="title"/>
          </p:nvPr>
        </p:nvSpPr>
        <p:spPr>
          <a:xfrm>
            <a:off x="629025" y="38735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06</a:t>
            </a:r>
            <a:endParaRPr/>
          </a:p>
        </p:txBody>
      </p:sp>
      <p:sp>
        <p:nvSpPr>
          <p:cNvPr id="234" name="Google Shape;234;p38"/>
          <p:cNvSpPr txBox="1"/>
          <p:nvPr>
            <p:ph idx="7" type="subTitle"/>
          </p:nvPr>
        </p:nvSpPr>
        <p:spPr>
          <a:xfrm>
            <a:off x="1693775" y="533250"/>
            <a:ext cx="435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Exige visual personalizado e atrativo (+ trabalho)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38"/>
          <p:cNvSpPr txBox="1"/>
          <p:nvPr>
            <p:ph idx="15" type="title"/>
          </p:nvPr>
        </p:nvSpPr>
        <p:spPr>
          <a:xfrm>
            <a:off x="849975" y="1281338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07</a:t>
            </a:r>
            <a:endParaRPr/>
          </a:p>
        </p:txBody>
      </p:sp>
      <p:sp>
        <p:nvSpPr>
          <p:cNvPr id="236" name="Google Shape;236;p38"/>
          <p:cNvSpPr txBox="1"/>
          <p:nvPr>
            <p:ph idx="7" type="subTitle"/>
          </p:nvPr>
        </p:nvSpPr>
        <p:spPr>
          <a:xfrm>
            <a:off x="1882767" y="1199501"/>
            <a:ext cx="4675200" cy="7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Questões serão ignoradas. Solução: forçar resposta.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38"/>
          <p:cNvSpPr txBox="1"/>
          <p:nvPr>
            <p:ph idx="15" type="title"/>
          </p:nvPr>
        </p:nvSpPr>
        <p:spPr>
          <a:xfrm>
            <a:off x="1070175" y="2175325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08</a:t>
            </a:r>
            <a:endParaRPr/>
          </a:p>
        </p:txBody>
      </p:sp>
      <p:sp>
        <p:nvSpPr>
          <p:cNvPr id="238" name="Google Shape;238;p38"/>
          <p:cNvSpPr txBox="1"/>
          <p:nvPr>
            <p:ph idx="7" type="subTitle"/>
          </p:nvPr>
        </p:nvSpPr>
        <p:spPr>
          <a:xfrm>
            <a:off x="2135300" y="2029450"/>
            <a:ext cx="4768200" cy="8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latin typeface="Roboto Mono"/>
                <a:ea typeface="Roboto Mono"/>
                <a:cs typeface="Roboto Mono"/>
                <a:sym typeface="Roboto Mono"/>
              </a:rPr>
              <a:t>Problemas de acessibilidade: idosos, crianças, deficientes.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8"/>
          <p:cNvSpPr txBox="1"/>
          <p:nvPr>
            <p:ph type="title"/>
          </p:nvPr>
        </p:nvSpPr>
        <p:spPr>
          <a:xfrm>
            <a:off x="6506850" y="387350"/>
            <a:ext cx="2545200" cy="8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Desvantagens da Pesquisa On-line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463" y="235600"/>
            <a:ext cx="5403775" cy="303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495750" y="2880500"/>
            <a:ext cx="85272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Qualtrics is an </a:t>
            </a:r>
            <a:r>
              <a:rPr b="1" lang="pt-BR"/>
              <a:t>experience management company</a:t>
            </a:r>
            <a:r>
              <a:rPr lang="pt-BR"/>
              <a:t>, with co-headquarters in Provo, Utah and Seattle, Washington, in the United States. The company was founded in 2002 by Scott M. Smith, Ryan Smith, Jared Smith and Stuart Orgill.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 November 11, 2018, it was announced that Qualtrics would be acquired by </a:t>
            </a:r>
            <a:r>
              <a:rPr b="1" lang="pt-BR"/>
              <a:t>SAP</a:t>
            </a:r>
            <a:r>
              <a:rPr lang="pt-BR"/>
              <a:t> for $8 billion.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Customers: P&amp;G, Stanford, Harvard, HP, Microsoft, Nike, Allianz,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6216475" y="334200"/>
            <a:ext cx="26874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Roboto Mono"/>
                <a:ea typeface="Roboto Mono"/>
                <a:cs typeface="Roboto Mono"/>
                <a:sym typeface="Roboto Mono"/>
              </a:rPr>
              <a:t>Cadastro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254950" y="396600"/>
            <a:ext cx="581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https://pucrs.ca1.qualtrics.com/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16799" l="10448" r="41841" t="9837"/>
          <a:stretch/>
        </p:blipFill>
        <p:spPr>
          <a:xfrm>
            <a:off x="1145850" y="1641675"/>
            <a:ext cx="3426150" cy="2962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40"/>
          <p:cNvCxnSpPr/>
          <p:nvPr/>
        </p:nvCxnSpPr>
        <p:spPr>
          <a:xfrm>
            <a:off x="557725" y="1115450"/>
            <a:ext cx="718800" cy="290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40"/>
          <p:cNvSpPr txBox="1"/>
          <p:nvPr/>
        </p:nvSpPr>
        <p:spPr>
          <a:xfrm>
            <a:off x="1426575" y="979200"/>
            <a:ext cx="32613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E-mail institucional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4294967295" type="title"/>
          </p:nvPr>
        </p:nvSpPr>
        <p:spPr>
          <a:xfrm>
            <a:off x="241525" y="153750"/>
            <a:ext cx="2286900" cy="10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endParaRPr sz="5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 rotWithShape="1">
          <a:blip r:embed="rId3">
            <a:alphaModFix/>
          </a:blip>
          <a:srcRect b="30895" l="7657" r="21701" t="3991"/>
          <a:stretch/>
        </p:blipFill>
        <p:spPr>
          <a:xfrm>
            <a:off x="2639975" y="1115475"/>
            <a:ext cx="6146174" cy="31852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6140625" y="334200"/>
            <a:ext cx="27633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latin typeface="Roboto Mono"/>
                <a:ea typeface="Roboto Mono"/>
                <a:cs typeface="Roboto Mono"/>
                <a:sym typeface="Roboto Mono"/>
              </a:rPr>
              <a:t>Mapa de Variáveis</a:t>
            </a:r>
            <a:endParaRPr sz="3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254950" y="396600"/>
            <a:ext cx="581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Mapeando e Padronizando Info.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254950" y="1170725"/>
            <a:ext cx="5812800" cy="21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Questionário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Número de Dimensões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Dimensão	Número de itens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Opções de Respostas codificada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Variável	Tipo de variável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Correção	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Referência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6140625" y="105600"/>
            <a:ext cx="27633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latin typeface="Roboto Mono"/>
                <a:ea typeface="Roboto Mono"/>
                <a:cs typeface="Roboto Mono"/>
                <a:sym typeface="Roboto Mono"/>
              </a:rPr>
              <a:t>Fluxo da Pesquisa</a:t>
            </a:r>
            <a:endParaRPr sz="3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43"/>
          <p:cNvSpPr/>
          <p:nvPr/>
        </p:nvSpPr>
        <p:spPr>
          <a:xfrm>
            <a:off x="623144" y="105600"/>
            <a:ext cx="3098700" cy="6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TCLE</a:t>
            </a:r>
            <a:endParaRPr/>
          </a:p>
        </p:txBody>
      </p:sp>
      <p:sp>
        <p:nvSpPr>
          <p:cNvPr id="274" name="Google Shape;274;p43"/>
          <p:cNvSpPr/>
          <p:nvPr/>
        </p:nvSpPr>
        <p:spPr>
          <a:xfrm>
            <a:off x="1107748" y="1242725"/>
            <a:ext cx="335400" cy="48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/>
          <p:nvPr/>
        </p:nvSpPr>
        <p:spPr>
          <a:xfrm>
            <a:off x="111125" y="1775964"/>
            <a:ext cx="2328600" cy="5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Sociodemográfico</a:t>
            </a:r>
            <a:endParaRPr/>
          </a:p>
        </p:txBody>
      </p:sp>
      <p:sp>
        <p:nvSpPr>
          <p:cNvPr id="276" name="Google Shape;276;p43"/>
          <p:cNvSpPr/>
          <p:nvPr/>
        </p:nvSpPr>
        <p:spPr>
          <a:xfrm>
            <a:off x="623144" y="779128"/>
            <a:ext cx="1512900" cy="3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Aceitou</a:t>
            </a:r>
            <a:endParaRPr/>
          </a:p>
        </p:txBody>
      </p:sp>
      <p:sp>
        <p:nvSpPr>
          <p:cNvPr id="277" name="Google Shape;277;p43"/>
          <p:cNvSpPr/>
          <p:nvPr/>
        </p:nvSpPr>
        <p:spPr>
          <a:xfrm>
            <a:off x="2208860" y="779128"/>
            <a:ext cx="1512900" cy="3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Recusou</a:t>
            </a:r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111125" y="2413308"/>
            <a:ext cx="2328600" cy="3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Fuma tabaco?</a:t>
            </a:r>
            <a:endParaRPr/>
          </a:p>
        </p:txBody>
      </p:sp>
      <p:sp>
        <p:nvSpPr>
          <p:cNvPr id="279" name="Google Shape;279;p43"/>
          <p:cNvSpPr/>
          <p:nvPr/>
        </p:nvSpPr>
        <p:spPr>
          <a:xfrm>
            <a:off x="511967" y="3265028"/>
            <a:ext cx="335400" cy="484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/>
          <p:nvPr/>
        </p:nvSpPr>
        <p:spPr>
          <a:xfrm>
            <a:off x="111125" y="2854153"/>
            <a:ext cx="1137000" cy="3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Não</a:t>
            </a:r>
            <a:endParaRPr/>
          </a:p>
        </p:txBody>
      </p:sp>
      <p:sp>
        <p:nvSpPr>
          <p:cNvPr id="281" name="Google Shape;281;p43"/>
          <p:cNvSpPr/>
          <p:nvPr/>
        </p:nvSpPr>
        <p:spPr>
          <a:xfrm>
            <a:off x="1302708" y="2854153"/>
            <a:ext cx="1137000" cy="3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</a:t>
            </a:r>
            <a:endParaRPr/>
          </a:p>
        </p:txBody>
      </p:sp>
      <p:sp>
        <p:nvSpPr>
          <p:cNvPr id="282" name="Google Shape;282;p43"/>
          <p:cNvSpPr/>
          <p:nvPr/>
        </p:nvSpPr>
        <p:spPr>
          <a:xfrm>
            <a:off x="111125" y="3828763"/>
            <a:ext cx="2328600" cy="5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DASS-21</a:t>
            </a:r>
            <a:endParaRPr/>
          </a:p>
        </p:txBody>
      </p:sp>
      <p:sp>
        <p:nvSpPr>
          <p:cNvPr id="283" name="Google Shape;283;p43"/>
          <p:cNvSpPr/>
          <p:nvPr/>
        </p:nvSpPr>
        <p:spPr>
          <a:xfrm>
            <a:off x="3105562" y="2676247"/>
            <a:ext cx="2328600" cy="5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Fagerström</a:t>
            </a:r>
            <a:endParaRPr/>
          </a:p>
        </p:txBody>
      </p:sp>
      <p:sp>
        <p:nvSpPr>
          <p:cNvPr id="284" name="Google Shape;284;p43"/>
          <p:cNvSpPr/>
          <p:nvPr/>
        </p:nvSpPr>
        <p:spPr>
          <a:xfrm rot="-5400000">
            <a:off x="2603312" y="2779768"/>
            <a:ext cx="338700" cy="48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/>
          <p:nvPr/>
        </p:nvSpPr>
        <p:spPr>
          <a:xfrm>
            <a:off x="3659050" y="4459413"/>
            <a:ext cx="2328600" cy="5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86" name="Google Shape;286;p43"/>
          <p:cNvSpPr/>
          <p:nvPr/>
        </p:nvSpPr>
        <p:spPr>
          <a:xfrm rot="5400000">
            <a:off x="1998500" y="3717725"/>
            <a:ext cx="503700" cy="2085000"/>
          </a:xfrm>
          <a:prstGeom prst="bentUpArrow">
            <a:avLst>
              <a:gd fmla="val 36813" name="adj1"/>
              <a:gd fmla="val 26161" name="adj2"/>
              <a:gd fmla="val 44831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/>
          <p:nvPr/>
        </p:nvSpPr>
        <p:spPr>
          <a:xfrm rot="10800000">
            <a:off x="2642575" y="3339550"/>
            <a:ext cx="1828800" cy="969600"/>
          </a:xfrm>
          <a:prstGeom prst="bentArrow">
            <a:avLst>
              <a:gd fmla="val 22901" name="adj1"/>
              <a:gd fmla="val 20716" name="adj2"/>
              <a:gd fmla="val 25000" name="adj3"/>
              <a:gd fmla="val 43616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/>
          <p:nvPr/>
        </p:nvSpPr>
        <p:spPr>
          <a:xfrm flipH="1" rot="10800000">
            <a:off x="3845076" y="847900"/>
            <a:ext cx="2090400" cy="3462600"/>
          </a:xfrm>
          <a:prstGeom prst="bentUpArrow">
            <a:avLst>
              <a:gd fmla="val 11433" name="adj1"/>
              <a:gd fmla="val 9963" name="adj2"/>
              <a:gd fmla="val 15859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44"/>
          <p:cNvPicPr preferRelativeResize="0"/>
          <p:nvPr/>
        </p:nvPicPr>
        <p:blipFill rotWithShape="1">
          <a:blip r:embed="rId3">
            <a:alphaModFix/>
          </a:blip>
          <a:srcRect b="9146" l="0" r="1166" t="8003"/>
          <a:stretch/>
        </p:blipFill>
        <p:spPr>
          <a:xfrm>
            <a:off x="268850" y="567325"/>
            <a:ext cx="8506075" cy="40088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5"/>
          <p:cNvPicPr preferRelativeResize="0"/>
          <p:nvPr/>
        </p:nvPicPr>
        <p:blipFill rotWithShape="1">
          <a:blip r:embed="rId3">
            <a:alphaModFix/>
          </a:blip>
          <a:srcRect b="5054" l="962" r="815" t="10421"/>
          <a:stretch/>
        </p:blipFill>
        <p:spPr>
          <a:xfrm>
            <a:off x="260275" y="594900"/>
            <a:ext cx="8452699" cy="40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/>
        </p:nvSpPr>
        <p:spPr>
          <a:xfrm>
            <a:off x="2228300" y="197725"/>
            <a:ext cx="4315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Roboto Mono"/>
                <a:ea typeface="Roboto Mono"/>
                <a:cs typeface="Roboto Mono"/>
                <a:sym typeface="Roboto Mono"/>
              </a:rPr>
              <a:t>Vamos criar? </a:t>
            </a:r>
            <a:endParaRPr b="1"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46"/>
          <p:cNvSpPr txBox="1"/>
          <p:nvPr/>
        </p:nvSpPr>
        <p:spPr>
          <a:xfrm>
            <a:off x="500100" y="1164900"/>
            <a:ext cx="77796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pt-BR" sz="1600">
                <a:latin typeface="Roboto Mono"/>
                <a:ea typeface="Roboto Mono"/>
                <a:cs typeface="Roboto Mono"/>
                <a:sym typeface="Roboto Mono"/>
              </a:rPr>
              <a:t>Criar um projeto chamado Sintomas;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pt-BR" sz="1600">
                <a:latin typeface="Roboto Mono"/>
                <a:ea typeface="Roboto Mono"/>
                <a:cs typeface="Roboto Mono"/>
                <a:sym typeface="Roboto Mono"/>
              </a:rPr>
              <a:t>Criar um bloco para o TCLE, Sociodemográfico, DASS-21 e Teste de Fagerström;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pt-BR" sz="1600">
                <a:latin typeface="Roboto Mono"/>
                <a:ea typeface="Roboto Mono"/>
                <a:cs typeface="Roboto Mono"/>
                <a:sym typeface="Roboto Mono"/>
              </a:rPr>
              <a:t>Preencher</a:t>
            </a:r>
            <a:r>
              <a:rPr lang="pt-BR" sz="1600">
                <a:latin typeface="Roboto Mono"/>
                <a:ea typeface="Roboto Mono"/>
                <a:cs typeface="Roboto Mono"/>
                <a:sym typeface="Roboto Mono"/>
              </a:rPr>
              <a:t> os blocos com as </a:t>
            </a:r>
            <a:r>
              <a:rPr lang="pt-BR" sz="1600">
                <a:latin typeface="Roboto Mono"/>
                <a:ea typeface="Roboto Mono"/>
                <a:cs typeface="Roboto Mono"/>
                <a:sym typeface="Roboto Mono"/>
              </a:rPr>
              <a:t>questões: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pt-BR" sz="1600">
                <a:latin typeface="Roboto Mono"/>
                <a:ea typeface="Roboto Mono"/>
                <a:cs typeface="Roboto Mono"/>
                <a:sym typeface="Roboto Mono"/>
              </a:rPr>
              <a:t>Qual o melhor estilo de questão?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845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213" y="946325"/>
            <a:ext cx="16668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802375" y="335675"/>
            <a:ext cx="1620900" cy="7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Baixar Material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5" name="Google Shape;155;p30"/>
          <p:cNvSpPr txBox="1"/>
          <p:nvPr>
            <p:ph idx="7" type="subTitle"/>
          </p:nvPr>
        </p:nvSpPr>
        <p:spPr>
          <a:xfrm>
            <a:off x="720725" y="2224075"/>
            <a:ext cx="599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https://github.com/daltonbc96/treinamentos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6802375" y="335675"/>
            <a:ext cx="1620900" cy="7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Dia 2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6" name="Google Shape;316;p48"/>
          <p:cNvSpPr txBox="1"/>
          <p:nvPr>
            <p:ph idx="15" type="title"/>
          </p:nvPr>
        </p:nvSpPr>
        <p:spPr>
          <a:xfrm>
            <a:off x="1194100" y="1564775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17" name="Google Shape;317;p48"/>
          <p:cNvSpPr txBox="1"/>
          <p:nvPr>
            <p:ph idx="7" type="subTitle"/>
          </p:nvPr>
        </p:nvSpPr>
        <p:spPr>
          <a:xfrm>
            <a:off x="2207450" y="1692798"/>
            <a:ext cx="380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Configurações e Publicação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8" name="Google Shape;318;p48"/>
          <p:cNvSpPr txBox="1"/>
          <p:nvPr>
            <p:ph idx="15" type="title"/>
          </p:nvPr>
        </p:nvSpPr>
        <p:spPr>
          <a:xfrm>
            <a:off x="1464625" y="3066063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19" name="Google Shape;319;p48"/>
          <p:cNvSpPr txBox="1"/>
          <p:nvPr>
            <p:ph idx="7" type="subTitle"/>
          </p:nvPr>
        </p:nvSpPr>
        <p:spPr>
          <a:xfrm>
            <a:off x="2477975" y="3194075"/>
            <a:ext cx="4165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Retorno ao Participante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/>
        </p:nvSpPr>
        <p:spPr>
          <a:xfrm>
            <a:off x="2228300" y="197725"/>
            <a:ext cx="4315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Roboto Mono"/>
                <a:ea typeface="Roboto Mono"/>
                <a:cs typeface="Roboto Mono"/>
                <a:sym typeface="Roboto Mono"/>
              </a:rPr>
              <a:t>Configurações</a:t>
            </a:r>
            <a:endParaRPr b="1"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500100" y="1164900"/>
            <a:ext cx="77796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Edição de Texto - Editor de Conteúdo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Para cada questão, um nome de variável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Questões Abertas e Validação (e-mail, números)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Idade mínima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Visualizar Bloco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Codificação das Questões Categórica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Obrigatoriedade da Questão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Adicionar Validação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2228300" y="197725"/>
            <a:ext cx="4315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Roboto Mono"/>
                <a:ea typeface="Roboto Mono"/>
                <a:cs typeface="Roboto Mono"/>
                <a:sym typeface="Roboto Mono"/>
              </a:rPr>
              <a:t>Configurações</a:t>
            </a:r>
            <a:endParaRPr b="1"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50"/>
          <p:cNvSpPr txBox="1"/>
          <p:nvPr/>
        </p:nvSpPr>
        <p:spPr>
          <a:xfrm>
            <a:off x="500100" y="1164900"/>
            <a:ext cx="77796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Outros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Permitir entrada de texto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Pipe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Personalizar com o nome ou citar uma resposta anterior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Fluxo das Questões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Aceitação do TCLE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Caso fuma, responder Teste de Fargestrom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Criar Devolutiva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Opções de pesquisa -&gt; Pontuação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Criar a soma dos fatores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Enviar por e-mail de devolutiva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1"/>
          <p:cNvPicPr preferRelativeResize="0"/>
          <p:nvPr/>
        </p:nvPicPr>
        <p:blipFill rotWithShape="1">
          <a:blip r:embed="rId3">
            <a:alphaModFix/>
          </a:blip>
          <a:srcRect b="13753" l="2975" r="14358" t="10425"/>
          <a:stretch/>
        </p:blipFill>
        <p:spPr>
          <a:xfrm>
            <a:off x="494375" y="539750"/>
            <a:ext cx="8027401" cy="4139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/>
        </p:nvSpPr>
        <p:spPr>
          <a:xfrm>
            <a:off x="2228300" y="197725"/>
            <a:ext cx="4315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Roboto Mono"/>
                <a:ea typeface="Roboto Mono"/>
                <a:cs typeface="Roboto Mono"/>
                <a:sym typeface="Roboto Mono"/>
              </a:rPr>
              <a:t>Configurações</a:t>
            </a:r>
            <a:endParaRPr b="1"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52"/>
          <p:cNvSpPr txBox="1"/>
          <p:nvPr/>
        </p:nvSpPr>
        <p:spPr>
          <a:xfrm>
            <a:off x="500100" y="1164900"/>
            <a:ext cx="77796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Criar Devolutiva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Opções de pesquisa -&gt; Pontuação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Criar a soma dos fatores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Enviar por e-mail de devolutiva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/>
        </p:nvSpPr>
        <p:spPr>
          <a:xfrm>
            <a:off x="500100" y="123350"/>
            <a:ext cx="77106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Roboto Mono"/>
                <a:ea typeface="Roboto Mono"/>
                <a:cs typeface="Roboto Mono"/>
                <a:sym typeface="Roboto Mono"/>
              </a:rPr>
              <a:t>Retorno</a:t>
            </a:r>
            <a:endParaRPr b="1"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53"/>
          <p:cNvSpPr txBox="1"/>
          <p:nvPr/>
        </p:nvSpPr>
        <p:spPr>
          <a:xfrm>
            <a:off x="500100" y="1164900"/>
            <a:ext cx="77796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Criar Retorno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Opções de pesquisa -&gt; Pontuação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Criar a soma dos fatores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Enviar por e-mail de retorno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 rot="163">
            <a:off x="1528172" y="373594"/>
            <a:ext cx="63420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Enviar E-mail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54"/>
          <p:cNvPicPr preferRelativeResize="0"/>
          <p:nvPr/>
        </p:nvPicPr>
        <p:blipFill rotWithShape="1">
          <a:blip r:embed="rId3">
            <a:alphaModFix/>
          </a:blip>
          <a:srcRect b="7288" l="20687" r="20220" t="10352"/>
          <a:stretch/>
        </p:blipFill>
        <p:spPr>
          <a:xfrm>
            <a:off x="1956875" y="935725"/>
            <a:ext cx="5230250" cy="40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/>
        </p:nvSpPr>
        <p:spPr>
          <a:xfrm>
            <a:off x="2228300" y="197725"/>
            <a:ext cx="4315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Roboto Mono"/>
                <a:ea typeface="Roboto Mono"/>
                <a:cs typeface="Roboto Mono"/>
                <a:sym typeface="Roboto Mono"/>
              </a:rPr>
              <a:t>Configurações</a:t>
            </a:r>
            <a:endParaRPr b="1"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0" name="Google Shape;360;p55"/>
          <p:cNvSpPr txBox="1"/>
          <p:nvPr/>
        </p:nvSpPr>
        <p:spPr>
          <a:xfrm>
            <a:off x="500100" y="1164900"/>
            <a:ext cx="7779600" cy="3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Alterar o tema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Visualizar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Publicar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Baixar os dados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216449" y="259252"/>
            <a:ext cx="19773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Vamos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publicar?</a:t>
            </a: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6"/>
          <p:cNvSpPr txBox="1"/>
          <p:nvPr>
            <p:ph type="title"/>
          </p:nvPr>
        </p:nvSpPr>
        <p:spPr>
          <a:xfrm rot="163">
            <a:off x="2734072" y="1938919"/>
            <a:ext cx="6342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Ainda não… precisamos fazer 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um estudo Piloto/Teste</a:t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 rot="163">
            <a:off x="1528172" y="373594"/>
            <a:ext cx="63420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Colaborador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2" name="Google Shape;372;p57"/>
          <p:cNvPicPr preferRelativeResize="0"/>
          <p:nvPr/>
        </p:nvPicPr>
        <p:blipFill rotWithShape="1">
          <a:blip r:embed="rId3">
            <a:alphaModFix/>
          </a:blip>
          <a:srcRect b="7756" l="17996" r="17545" t="11278"/>
          <a:stretch/>
        </p:blipFill>
        <p:spPr>
          <a:xfrm>
            <a:off x="2230900" y="1028675"/>
            <a:ext cx="5212198" cy="3681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6802375" y="335675"/>
            <a:ext cx="1620900" cy="7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Assuntos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1" name="Google Shape;161;p31"/>
          <p:cNvSpPr txBox="1"/>
          <p:nvPr>
            <p:ph idx="15" type="title"/>
          </p:nvPr>
        </p:nvSpPr>
        <p:spPr>
          <a:xfrm>
            <a:off x="1194100" y="1564775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162" name="Google Shape;162;p31"/>
          <p:cNvSpPr txBox="1"/>
          <p:nvPr>
            <p:ph idx="7" type="subTitle"/>
          </p:nvPr>
        </p:nvSpPr>
        <p:spPr>
          <a:xfrm>
            <a:off x="2207450" y="1692798"/>
            <a:ext cx="380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Pensando sobre a pesquisa on-line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31"/>
          <p:cNvSpPr txBox="1"/>
          <p:nvPr>
            <p:ph idx="15" type="title"/>
          </p:nvPr>
        </p:nvSpPr>
        <p:spPr>
          <a:xfrm>
            <a:off x="1464625" y="3066063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164" name="Google Shape;164;p31"/>
          <p:cNvSpPr txBox="1"/>
          <p:nvPr>
            <p:ph idx="7" type="subTitle"/>
          </p:nvPr>
        </p:nvSpPr>
        <p:spPr>
          <a:xfrm>
            <a:off x="2477975" y="3194075"/>
            <a:ext cx="4165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Criando uma pesquisa on-line no Qualtrics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5553425" y="3050850"/>
            <a:ext cx="3067800" cy="10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latin typeface="Roboto Mono"/>
                <a:ea typeface="Roboto Mono"/>
                <a:cs typeface="Roboto Mono"/>
                <a:sym typeface="Roboto Mono"/>
              </a:rPr>
              <a:t>Thanks!</a:t>
            </a:r>
            <a:endParaRPr sz="5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58"/>
          <p:cNvSpPr txBox="1"/>
          <p:nvPr/>
        </p:nvSpPr>
        <p:spPr>
          <a:xfrm>
            <a:off x="879950" y="9915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latin typeface="Roboto"/>
                <a:ea typeface="Roboto"/>
                <a:cs typeface="Roboto"/>
                <a:sym typeface="Roboto"/>
              </a:rPr>
              <a:t>Ficou com alguma dúvida?</a:t>
            </a:r>
            <a:endParaRPr b="1"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58"/>
          <p:cNvSpPr txBox="1"/>
          <p:nvPr/>
        </p:nvSpPr>
        <p:spPr>
          <a:xfrm>
            <a:off x="296150" y="1688075"/>
            <a:ext cx="7138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"/>
                <a:ea typeface="Roboto"/>
                <a:cs typeface="Roboto"/>
                <a:sym typeface="Roboto"/>
              </a:rPr>
              <a:t>E-mail: dalton.costa96@edu.pucrs.br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ctrTitle"/>
          </p:nvPr>
        </p:nvSpPr>
        <p:spPr>
          <a:xfrm rot="921">
            <a:off x="324302" y="653850"/>
            <a:ext cx="56004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Coleta Presencial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Coleta </a:t>
            </a: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On-line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2"/>
          <p:cNvSpPr txBox="1"/>
          <p:nvPr>
            <p:ph idx="1" type="subTitle"/>
          </p:nvPr>
        </p:nvSpPr>
        <p:spPr>
          <a:xfrm rot="1304">
            <a:off x="6147098" y="454950"/>
            <a:ext cx="2372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 rotWithShape="1">
          <a:blip r:embed="rId3">
            <a:alphaModFix/>
          </a:blip>
          <a:srcRect b="33970" l="18025" r="19622" t="19767"/>
          <a:stretch/>
        </p:blipFill>
        <p:spPr>
          <a:xfrm>
            <a:off x="2292900" y="1970625"/>
            <a:ext cx="6685125" cy="27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 rotWithShape="1">
          <a:blip r:embed="rId4">
            <a:alphaModFix/>
          </a:blip>
          <a:srcRect b="39826" l="12155" r="21022" t="41127"/>
          <a:stretch/>
        </p:blipFill>
        <p:spPr>
          <a:xfrm>
            <a:off x="2706700" y="783600"/>
            <a:ext cx="6110251" cy="9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5748475" y="4849400"/>
            <a:ext cx="306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u="sng">
                <a:solidFill>
                  <a:schemeClr val="hlink"/>
                </a:solidFill>
                <a:hlinkClick r:id="rId5"/>
              </a:rPr>
              <a:t>https://www.ncbi.nlm.nih.gov/pmc/articles/PMC6620370/</a:t>
            </a:r>
            <a:r>
              <a:rPr lang="pt-BR" sz="900"/>
              <a:t> 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ctrTitle"/>
          </p:nvPr>
        </p:nvSpPr>
        <p:spPr>
          <a:xfrm rot="921">
            <a:off x="343427" y="864275"/>
            <a:ext cx="5600400" cy="32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Computador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Celular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 rot="1304">
            <a:off x="6147098" y="454950"/>
            <a:ext cx="2372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5971825" y="308375"/>
            <a:ext cx="31722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Vantagens da Pesquisa On-line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9" name="Google Shape;189;p35"/>
          <p:cNvSpPr txBox="1"/>
          <p:nvPr>
            <p:ph idx="15" type="title"/>
          </p:nvPr>
        </p:nvSpPr>
        <p:spPr>
          <a:xfrm>
            <a:off x="933825" y="38735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190" name="Google Shape;190;p35"/>
          <p:cNvSpPr txBox="1"/>
          <p:nvPr>
            <p:ph idx="7" type="subTitle"/>
          </p:nvPr>
        </p:nvSpPr>
        <p:spPr>
          <a:xfrm>
            <a:off x="1947175" y="515373"/>
            <a:ext cx="380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Respostas relativamente anônimas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35"/>
          <p:cNvSpPr txBox="1"/>
          <p:nvPr>
            <p:ph idx="15" type="title"/>
          </p:nvPr>
        </p:nvSpPr>
        <p:spPr>
          <a:xfrm>
            <a:off x="1154775" y="1281338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192" name="Google Shape;192;p35"/>
          <p:cNvSpPr txBox="1"/>
          <p:nvPr>
            <p:ph idx="7" type="subTitle"/>
          </p:nvPr>
        </p:nvSpPr>
        <p:spPr>
          <a:xfrm>
            <a:off x="2168125" y="1409350"/>
            <a:ext cx="4165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Dados armazenados automaticamente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5"/>
          <p:cNvSpPr txBox="1"/>
          <p:nvPr>
            <p:ph idx="15" type="title"/>
          </p:nvPr>
        </p:nvSpPr>
        <p:spPr>
          <a:xfrm>
            <a:off x="1374975" y="2175325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194" name="Google Shape;194;p35"/>
          <p:cNvSpPr txBox="1"/>
          <p:nvPr>
            <p:ph idx="7" type="subTitle"/>
          </p:nvPr>
        </p:nvSpPr>
        <p:spPr>
          <a:xfrm>
            <a:off x="2348875" y="2150923"/>
            <a:ext cx="380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Menor custo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35"/>
          <p:cNvSpPr txBox="1"/>
          <p:nvPr>
            <p:ph idx="15" type="title"/>
          </p:nvPr>
        </p:nvSpPr>
        <p:spPr>
          <a:xfrm>
            <a:off x="1661450" y="308150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196" name="Google Shape;196;p35"/>
          <p:cNvSpPr txBox="1"/>
          <p:nvPr>
            <p:ph idx="7" type="subTitle"/>
          </p:nvPr>
        </p:nvSpPr>
        <p:spPr>
          <a:xfrm>
            <a:off x="2674800" y="2917638"/>
            <a:ext cx="4092300" cy="8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Fácil personalização de recursos de multimídia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35"/>
          <p:cNvSpPr txBox="1"/>
          <p:nvPr>
            <p:ph idx="15" type="title"/>
          </p:nvPr>
        </p:nvSpPr>
        <p:spPr>
          <a:xfrm>
            <a:off x="1890050" y="391970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05</a:t>
            </a:r>
            <a:endParaRPr/>
          </a:p>
        </p:txBody>
      </p:sp>
      <p:sp>
        <p:nvSpPr>
          <p:cNvPr id="198" name="Google Shape;198;p35"/>
          <p:cNvSpPr txBox="1"/>
          <p:nvPr>
            <p:ph idx="7" type="subTitle"/>
          </p:nvPr>
        </p:nvSpPr>
        <p:spPr>
          <a:xfrm>
            <a:off x="2891000" y="3919698"/>
            <a:ext cx="380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Fluxo personalizado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5971800" y="444700"/>
            <a:ext cx="31722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Vantagens da Pesquisa On-line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4" name="Google Shape;204;p36"/>
          <p:cNvSpPr txBox="1"/>
          <p:nvPr>
            <p:ph idx="15" type="title"/>
          </p:nvPr>
        </p:nvSpPr>
        <p:spPr>
          <a:xfrm>
            <a:off x="933825" y="38735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06</a:t>
            </a:r>
            <a:endParaRPr/>
          </a:p>
        </p:txBody>
      </p:sp>
      <p:sp>
        <p:nvSpPr>
          <p:cNvPr id="205" name="Google Shape;205;p36"/>
          <p:cNvSpPr txBox="1"/>
          <p:nvPr>
            <p:ph idx="7" type="subTitle"/>
          </p:nvPr>
        </p:nvSpPr>
        <p:spPr>
          <a:xfrm>
            <a:off x="1947175" y="515373"/>
            <a:ext cx="380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Alcance maior e acesso a diferentes públicos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p36"/>
          <p:cNvSpPr txBox="1"/>
          <p:nvPr>
            <p:ph idx="15" type="title"/>
          </p:nvPr>
        </p:nvSpPr>
        <p:spPr>
          <a:xfrm>
            <a:off x="1154775" y="1281338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07</a:t>
            </a:r>
            <a:endParaRPr/>
          </a:p>
        </p:txBody>
      </p:sp>
      <p:sp>
        <p:nvSpPr>
          <p:cNvPr id="207" name="Google Shape;207;p36"/>
          <p:cNvSpPr txBox="1"/>
          <p:nvPr>
            <p:ph idx="7" type="subTitle"/>
          </p:nvPr>
        </p:nvSpPr>
        <p:spPr>
          <a:xfrm>
            <a:off x="2168125" y="1269138"/>
            <a:ext cx="4165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Maior velocidade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6"/>
          <p:cNvSpPr txBox="1"/>
          <p:nvPr>
            <p:ph idx="15" type="title"/>
          </p:nvPr>
        </p:nvSpPr>
        <p:spPr>
          <a:xfrm>
            <a:off x="1374975" y="2175325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08</a:t>
            </a:r>
            <a:endParaRPr/>
          </a:p>
        </p:txBody>
      </p:sp>
      <p:sp>
        <p:nvSpPr>
          <p:cNvPr id="209" name="Google Shape;209;p36"/>
          <p:cNvSpPr txBox="1"/>
          <p:nvPr>
            <p:ph idx="7" type="subTitle"/>
          </p:nvPr>
        </p:nvSpPr>
        <p:spPr>
          <a:xfrm>
            <a:off x="2348875" y="2257623"/>
            <a:ext cx="380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Comodidade ao entrevistado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36"/>
          <p:cNvSpPr txBox="1"/>
          <p:nvPr>
            <p:ph idx="15" type="title"/>
          </p:nvPr>
        </p:nvSpPr>
        <p:spPr>
          <a:xfrm>
            <a:off x="1661450" y="308150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09</a:t>
            </a:r>
            <a:endParaRPr/>
          </a:p>
        </p:txBody>
      </p:sp>
      <p:sp>
        <p:nvSpPr>
          <p:cNvPr id="211" name="Google Shape;211;p36"/>
          <p:cNvSpPr txBox="1"/>
          <p:nvPr>
            <p:ph idx="7" type="subTitle"/>
          </p:nvPr>
        </p:nvSpPr>
        <p:spPr>
          <a:xfrm>
            <a:off x="2698575" y="2753113"/>
            <a:ext cx="4092300" cy="8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Maior qualidade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6"/>
          <p:cNvSpPr txBox="1"/>
          <p:nvPr>
            <p:ph idx="15" type="title"/>
          </p:nvPr>
        </p:nvSpPr>
        <p:spPr>
          <a:xfrm>
            <a:off x="1890050" y="391970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</a:t>
            </a:r>
            <a:endParaRPr/>
          </a:p>
        </p:txBody>
      </p:sp>
      <p:sp>
        <p:nvSpPr>
          <p:cNvPr id="213" name="Google Shape;213;p36"/>
          <p:cNvSpPr txBox="1"/>
          <p:nvPr>
            <p:ph idx="7" type="subTitle"/>
          </p:nvPr>
        </p:nvSpPr>
        <p:spPr>
          <a:xfrm>
            <a:off x="2842875" y="3999873"/>
            <a:ext cx="380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Qualquer um pode criar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6506850" y="387350"/>
            <a:ext cx="2545200" cy="8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Desvantagens da Pesquisa On-line</a:t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9" name="Google Shape;219;p37"/>
          <p:cNvSpPr txBox="1"/>
          <p:nvPr>
            <p:ph idx="15" type="title"/>
          </p:nvPr>
        </p:nvSpPr>
        <p:spPr>
          <a:xfrm>
            <a:off x="629025" y="38735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220" name="Google Shape;220;p37"/>
          <p:cNvSpPr txBox="1"/>
          <p:nvPr>
            <p:ph idx="7" type="subTitle"/>
          </p:nvPr>
        </p:nvSpPr>
        <p:spPr>
          <a:xfrm>
            <a:off x="1718575" y="411775"/>
            <a:ext cx="3928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Desonestidade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37"/>
          <p:cNvSpPr txBox="1"/>
          <p:nvPr>
            <p:ph idx="15" type="title"/>
          </p:nvPr>
        </p:nvSpPr>
        <p:spPr>
          <a:xfrm>
            <a:off x="849975" y="1281338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222" name="Google Shape;222;p37"/>
          <p:cNvSpPr txBox="1"/>
          <p:nvPr>
            <p:ph idx="7" type="subTitle"/>
          </p:nvPr>
        </p:nvSpPr>
        <p:spPr>
          <a:xfrm>
            <a:off x="1882767" y="1199501"/>
            <a:ext cx="4675200" cy="7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Diferenças de entendimento 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e interpretação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37"/>
          <p:cNvSpPr txBox="1"/>
          <p:nvPr>
            <p:ph idx="15" type="title"/>
          </p:nvPr>
        </p:nvSpPr>
        <p:spPr>
          <a:xfrm>
            <a:off x="1070175" y="2175325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224" name="Google Shape;224;p37"/>
          <p:cNvSpPr txBox="1"/>
          <p:nvPr>
            <p:ph idx="7" type="subTitle"/>
          </p:nvPr>
        </p:nvSpPr>
        <p:spPr>
          <a:xfrm>
            <a:off x="2135300" y="2029450"/>
            <a:ext cx="5065500" cy="8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Exige muito trabalho na elaboração das perguntas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37"/>
          <p:cNvSpPr txBox="1"/>
          <p:nvPr>
            <p:ph idx="15" type="title"/>
          </p:nvPr>
        </p:nvSpPr>
        <p:spPr>
          <a:xfrm>
            <a:off x="1356650" y="308150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226" name="Google Shape;226;p37"/>
          <p:cNvSpPr txBox="1"/>
          <p:nvPr>
            <p:ph idx="7" type="subTitle"/>
          </p:nvPr>
        </p:nvSpPr>
        <p:spPr>
          <a:xfrm>
            <a:off x="2470075" y="2963175"/>
            <a:ext cx="4359000" cy="8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Respostas abertas: muito dado para analisar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37"/>
          <p:cNvSpPr txBox="1"/>
          <p:nvPr>
            <p:ph idx="15" type="title"/>
          </p:nvPr>
        </p:nvSpPr>
        <p:spPr>
          <a:xfrm>
            <a:off x="1585250" y="3919700"/>
            <a:ext cx="1323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05</a:t>
            </a:r>
            <a:endParaRPr/>
          </a:p>
        </p:txBody>
      </p:sp>
      <p:sp>
        <p:nvSpPr>
          <p:cNvPr id="228" name="Google Shape;228;p37"/>
          <p:cNvSpPr txBox="1"/>
          <p:nvPr>
            <p:ph idx="7" type="subTitle"/>
          </p:nvPr>
        </p:nvSpPr>
        <p:spPr>
          <a:xfrm>
            <a:off x="2616575" y="3841650"/>
            <a:ext cx="4675200" cy="11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Interessados ou familiarizados com o tema responderão. E os outros?</a:t>
            </a:r>
            <a:r>
              <a:rPr lang="pt-BR" sz="2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Media Addiction Breakthrough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51D7D1"/>
      </a:lt2>
      <a:accent1>
        <a:srgbClr val="51D7D1"/>
      </a:accent1>
      <a:accent2>
        <a:srgbClr val="CAAECE"/>
      </a:accent2>
      <a:accent3>
        <a:srgbClr val="CF8FD8"/>
      </a:accent3>
      <a:accent4>
        <a:srgbClr val="8FF0EB"/>
      </a:accent4>
      <a:accent5>
        <a:srgbClr val="51D7D1"/>
      </a:accent5>
      <a:accent6>
        <a:srgbClr val="CAAEC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