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8" r:id="rId3"/>
    <p:sldId id="280" r:id="rId4"/>
    <p:sldId id="279" r:id="rId5"/>
    <p:sldId id="257" r:id="rId6"/>
    <p:sldId id="258" r:id="rId7"/>
    <p:sldId id="277" r:id="rId8"/>
    <p:sldId id="259" r:id="rId9"/>
    <p:sldId id="260" r:id="rId10"/>
    <p:sldId id="265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18B47-BC58-4A0B-90EC-5C4FCB1617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6D766D-973B-4AB5-ACEA-2452632DC9F2}">
      <dgm:prSet/>
      <dgm:spPr/>
      <dgm:t>
        <a:bodyPr/>
        <a:lstStyle/>
        <a:p>
          <a:r>
            <a:rPr lang="pt-BR"/>
            <a:t>É completamente gratuito e de livre distribuição;</a:t>
          </a:r>
          <a:endParaRPr lang="en-US"/>
        </a:p>
      </dgm:t>
    </dgm:pt>
    <dgm:pt modelId="{DCBA3A71-4346-4CE9-9AD3-734A7047AE2D}" type="parTrans" cxnId="{2213EBEF-0817-461D-8C72-6DC5EB7F9655}">
      <dgm:prSet/>
      <dgm:spPr/>
      <dgm:t>
        <a:bodyPr/>
        <a:lstStyle/>
        <a:p>
          <a:endParaRPr lang="en-US"/>
        </a:p>
      </dgm:t>
    </dgm:pt>
    <dgm:pt modelId="{F076559E-C5DB-41C6-B374-62329D7FE261}" type="sibTrans" cxnId="{2213EBEF-0817-461D-8C72-6DC5EB7F9655}">
      <dgm:prSet/>
      <dgm:spPr/>
      <dgm:t>
        <a:bodyPr/>
        <a:lstStyle/>
        <a:p>
          <a:endParaRPr lang="en-US"/>
        </a:p>
      </dgm:t>
    </dgm:pt>
    <dgm:pt modelId="{D15B54D8-FC9F-45FF-9C3F-00F023F8F068}">
      <dgm:prSet/>
      <dgm:spPr/>
      <dgm:t>
        <a:bodyPr/>
        <a:lstStyle/>
        <a:p>
          <a:r>
            <a:rPr lang="pt-BR"/>
            <a:t>Curva de aprendizado bastante amigável, sendo muito fácil de se aprender;</a:t>
          </a:r>
          <a:endParaRPr lang="en-US"/>
        </a:p>
      </dgm:t>
    </dgm:pt>
    <dgm:pt modelId="{618AF8E3-14C5-4885-8384-A159BAB33A0A}" type="parTrans" cxnId="{D97F3BBE-244D-470A-9BD8-0906F547CF17}">
      <dgm:prSet/>
      <dgm:spPr/>
      <dgm:t>
        <a:bodyPr/>
        <a:lstStyle/>
        <a:p>
          <a:endParaRPr lang="en-US"/>
        </a:p>
      </dgm:t>
    </dgm:pt>
    <dgm:pt modelId="{99919969-53A6-4142-801A-E498649E1726}" type="sibTrans" cxnId="{D97F3BBE-244D-470A-9BD8-0906F547CF17}">
      <dgm:prSet/>
      <dgm:spPr/>
      <dgm:t>
        <a:bodyPr/>
        <a:lstStyle/>
        <a:p>
          <a:endParaRPr lang="en-US"/>
        </a:p>
      </dgm:t>
    </dgm:pt>
    <dgm:pt modelId="{04833AD1-7688-4D0C-84A7-F7B304509609}">
      <dgm:prSet/>
      <dgm:spPr/>
      <dgm:t>
        <a:bodyPr/>
        <a:lstStyle/>
        <a:p>
          <a:r>
            <a:rPr lang="pt-BR"/>
            <a:t>Enorme quantidade de tutoriais e ajuda disponíveis gratuitamente na internet;</a:t>
          </a:r>
          <a:endParaRPr lang="en-US"/>
        </a:p>
      </dgm:t>
    </dgm:pt>
    <dgm:pt modelId="{59235935-F849-4C7B-97A3-81CD9883B02A}" type="parTrans" cxnId="{26F0710F-5F1F-47F8-A452-13555A9C1E68}">
      <dgm:prSet/>
      <dgm:spPr/>
      <dgm:t>
        <a:bodyPr/>
        <a:lstStyle/>
        <a:p>
          <a:endParaRPr lang="en-US"/>
        </a:p>
      </dgm:t>
    </dgm:pt>
    <dgm:pt modelId="{25BF687D-DADD-4BAD-94DF-EE6D8C23985F}" type="sibTrans" cxnId="{26F0710F-5F1F-47F8-A452-13555A9C1E68}">
      <dgm:prSet/>
      <dgm:spPr/>
      <dgm:t>
        <a:bodyPr/>
        <a:lstStyle/>
        <a:p>
          <a:endParaRPr lang="en-US"/>
        </a:p>
      </dgm:t>
    </dgm:pt>
    <dgm:pt modelId="{8BB4ED21-8252-4972-864A-F2CB8403E534}">
      <dgm:prSet/>
      <dgm:spPr/>
      <dgm:t>
        <a:bodyPr/>
        <a:lstStyle/>
        <a:p>
          <a:r>
            <a:rPr lang="pt-BR"/>
            <a:t>É excelente para criar rotinas e sistematizar tarefas repetitivas;</a:t>
          </a:r>
          <a:endParaRPr lang="en-US"/>
        </a:p>
      </dgm:t>
    </dgm:pt>
    <dgm:pt modelId="{10D5CD8B-255E-4E7E-9FB0-6C51D0757B1C}" type="parTrans" cxnId="{FFD69683-A19E-4F1F-85CB-7F57A040098E}">
      <dgm:prSet/>
      <dgm:spPr/>
      <dgm:t>
        <a:bodyPr/>
        <a:lstStyle/>
        <a:p>
          <a:endParaRPr lang="en-US"/>
        </a:p>
      </dgm:t>
    </dgm:pt>
    <dgm:pt modelId="{75254C05-B2CB-46AA-A454-6AB343A90047}" type="sibTrans" cxnId="{FFD69683-A19E-4F1F-85CB-7F57A040098E}">
      <dgm:prSet/>
      <dgm:spPr/>
      <dgm:t>
        <a:bodyPr/>
        <a:lstStyle/>
        <a:p>
          <a:endParaRPr lang="en-US"/>
        </a:p>
      </dgm:t>
    </dgm:pt>
    <dgm:pt modelId="{DD532170-6F1A-411A-9041-256794130F64}">
      <dgm:prSet/>
      <dgm:spPr/>
      <dgm:t>
        <a:bodyPr/>
        <a:lstStyle/>
        <a:p>
          <a:r>
            <a:rPr lang="pt-BR"/>
            <a:t>Amplamente utilizado pela comunidade acadêmica e pelo mercado;</a:t>
          </a:r>
          <a:endParaRPr lang="en-US"/>
        </a:p>
      </dgm:t>
    </dgm:pt>
    <dgm:pt modelId="{FC53023B-D5BE-4340-B7F6-04CF0E192CE9}" type="parTrans" cxnId="{E8EB3D45-734C-4BD1-98A9-500C55CE5F86}">
      <dgm:prSet/>
      <dgm:spPr/>
      <dgm:t>
        <a:bodyPr/>
        <a:lstStyle/>
        <a:p>
          <a:endParaRPr lang="en-US"/>
        </a:p>
      </dgm:t>
    </dgm:pt>
    <dgm:pt modelId="{57F3025D-5B39-4E6E-ABEA-7AAB16D55AE6}" type="sibTrans" cxnId="{E8EB3D45-734C-4BD1-98A9-500C55CE5F86}">
      <dgm:prSet/>
      <dgm:spPr/>
      <dgm:t>
        <a:bodyPr/>
        <a:lstStyle/>
        <a:p>
          <a:endParaRPr lang="en-US"/>
        </a:p>
      </dgm:t>
    </dgm:pt>
    <dgm:pt modelId="{09325714-44E7-48D5-A45D-895DED6B4A39}">
      <dgm:prSet/>
      <dgm:spPr/>
      <dgm:t>
        <a:bodyPr/>
        <a:lstStyle/>
        <a:p>
          <a:r>
            <a:rPr lang="pt-BR"/>
            <a:t>Quantidade enorme de pacotes, para diversos tipos de necessidades;</a:t>
          </a:r>
          <a:endParaRPr lang="en-US"/>
        </a:p>
      </dgm:t>
    </dgm:pt>
    <dgm:pt modelId="{35F410B5-74A3-43D8-BD6C-712567B6871A}" type="parTrans" cxnId="{A719FDCB-DA98-401E-AA4B-E50C714419F6}">
      <dgm:prSet/>
      <dgm:spPr/>
      <dgm:t>
        <a:bodyPr/>
        <a:lstStyle/>
        <a:p>
          <a:endParaRPr lang="en-US"/>
        </a:p>
      </dgm:t>
    </dgm:pt>
    <dgm:pt modelId="{99A8126F-08A5-4F7C-A46F-379D859F4E33}" type="sibTrans" cxnId="{A719FDCB-DA98-401E-AA4B-E50C714419F6}">
      <dgm:prSet/>
      <dgm:spPr/>
      <dgm:t>
        <a:bodyPr/>
        <a:lstStyle/>
        <a:p>
          <a:endParaRPr lang="en-US"/>
        </a:p>
      </dgm:t>
    </dgm:pt>
    <dgm:pt modelId="{662F45C2-CCE8-4223-87B7-D0C6356AE67D}">
      <dgm:prSet/>
      <dgm:spPr/>
      <dgm:t>
        <a:bodyPr/>
        <a:lstStyle/>
        <a:p>
          <a:r>
            <a:rPr lang="pt-BR"/>
            <a:t>Ótima ferramenta para criar relatórios e gráficos.</a:t>
          </a:r>
          <a:endParaRPr lang="en-US"/>
        </a:p>
      </dgm:t>
    </dgm:pt>
    <dgm:pt modelId="{221678FF-C3FF-4034-A661-22286FB6278C}" type="parTrans" cxnId="{E7CC43D6-5FB3-4573-9460-E1C416E2554A}">
      <dgm:prSet/>
      <dgm:spPr/>
      <dgm:t>
        <a:bodyPr/>
        <a:lstStyle/>
        <a:p>
          <a:endParaRPr lang="en-US"/>
        </a:p>
      </dgm:t>
    </dgm:pt>
    <dgm:pt modelId="{8335E6B5-9958-4D40-88A8-D64BD45FD228}" type="sibTrans" cxnId="{E7CC43D6-5FB3-4573-9460-E1C416E2554A}">
      <dgm:prSet/>
      <dgm:spPr/>
      <dgm:t>
        <a:bodyPr/>
        <a:lstStyle/>
        <a:p>
          <a:endParaRPr lang="en-US"/>
        </a:p>
      </dgm:t>
    </dgm:pt>
    <dgm:pt modelId="{0B5477BD-9FB1-4274-AB06-7BEAE232F17F}" type="pres">
      <dgm:prSet presAssocID="{6F218B47-BC58-4A0B-90EC-5C4FCB161762}" presName="linear" presStyleCnt="0">
        <dgm:presLayoutVars>
          <dgm:animLvl val="lvl"/>
          <dgm:resizeHandles val="exact"/>
        </dgm:presLayoutVars>
      </dgm:prSet>
      <dgm:spPr/>
    </dgm:pt>
    <dgm:pt modelId="{6ED2464D-2341-414D-8A45-1C027713D933}" type="pres">
      <dgm:prSet presAssocID="{D56D766D-973B-4AB5-ACEA-2452632DC9F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559F354-01C5-47D0-8838-46CD0422949F}" type="pres">
      <dgm:prSet presAssocID="{F076559E-C5DB-41C6-B374-62329D7FE261}" presName="spacer" presStyleCnt="0"/>
      <dgm:spPr/>
    </dgm:pt>
    <dgm:pt modelId="{F4D452D4-AE0F-49F1-84C4-7CA0D4A317ED}" type="pres">
      <dgm:prSet presAssocID="{D15B54D8-FC9F-45FF-9C3F-00F023F8F06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A21A29D-83AF-4961-A5A6-BFB3587E4CEE}" type="pres">
      <dgm:prSet presAssocID="{99919969-53A6-4142-801A-E498649E1726}" presName="spacer" presStyleCnt="0"/>
      <dgm:spPr/>
    </dgm:pt>
    <dgm:pt modelId="{C05C1EE4-D8DA-4C66-945A-6E3AB0AEE0CC}" type="pres">
      <dgm:prSet presAssocID="{04833AD1-7688-4D0C-84A7-F7B30450960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9C90950-B3F7-459D-9B95-8C4CFF8C0415}" type="pres">
      <dgm:prSet presAssocID="{25BF687D-DADD-4BAD-94DF-EE6D8C23985F}" presName="spacer" presStyleCnt="0"/>
      <dgm:spPr/>
    </dgm:pt>
    <dgm:pt modelId="{6EB88317-7B9C-4E88-A735-B66AFE0F711F}" type="pres">
      <dgm:prSet presAssocID="{8BB4ED21-8252-4972-864A-F2CB8403E53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C0E52B7-F689-45B8-B718-CF609718B832}" type="pres">
      <dgm:prSet presAssocID="{75254C05-B2CB-46AA-A454-6AB343A90047}" presName="spacer" presStyleCnt="0"/>
      <dgm:spPr/>
    </dgm:pt>
    <dgm:pt modelId="{A74A87D3-6659-4970-8DC4-D0905ABABA1C}" type="pres">
      <dgm:prSet presAssocID="{DD532170-6F1A-411A-9041-256794130F6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19399AC-3804-4661-B925-69A3DCE6A75C}" type="pres">
      <dgm:prSet presAssocID="{57F3025D-5B39-4E6E-ABEA-7AAB16D55AE6}" presName="spacer" presStyleCnt="0"/>
      <dgm:spPr/>
    </dgm:pt>
    <dgm:pt modelId="{9FC889C2-E44F-4F35-AE51-606F071DFC6B}" type="pres">
      <dgm:prSet presAssocID="{09325714-44E7-48D5-A45D-895DED6B4A3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D77AF27-D42A-4839-BE75-C26D81FA5A27}" type="pres">
      <dgm:prSet presAssocID="{99A8126F-08A5-4F7C-A46F-379D859F4E33}" presName="spacer" presStyleCnt="0"/>
      <dgm:spPr/>
    </dgm:pt>
    <dgm:pt modelId="{B40082CA-8630-4F30-A62C-51D90522BACE}" type="pres">
      <dgm:prSet presAssocID="{662F45C2-CCE8-4223-87B7-D0C6356AE67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3ACE80C-7A04-49DE-AE9C-88E6FB11E15B}" type="presOf" srcId="{DD532170-6F1A-411A-9041-256794130F64}" destId="{A74A87D3-6659-4970-8DC4-D0905ABABA1C}" srcOrd="0" destOrd="0" presId="urn:microsoft.com/office/officeart/2005/8/layout/vList2"/>
    <dgm:cxn modelId="{26F0710F-5F1F-47F8-A452-13555A9C1E68}" srcId="{6F218B47-BC58-4A0B-90EC-5C4FCB161762}" destId="{04833AD1-7688-4D0C-84A7-F7B304509609}" srcOrd="2" destOrd="0" parTransId="{59235935-F849-4C7B-97A3-81CD9883B02A}" sibTransId="{25BF687D-DADD-4BAD-94DF-EE6D8C23985F}"/>
    <dgm:cxn modelId="{6A96DE13-8BE4-4D28-B908-B3E7064A40D3}" type="presOf" srcId="{04833AD1-7688-4D0C-84A7-F7B304509609}" destId="{C05C1EE4-D8DA-4C66-945A-6E3AB0AEE0CC}" srcOrd="0" destOrd="0" presId="urn:microsoft.com/office/officeart/2005/8/layout/vList2"/>
    <dgm:cxn modelId="{1EB00F28-9F56-446C-B3B8-58618A4F33C7}" type="presOf" srcId="{D15B54D8-FC9F-45FF-9C3F-00F023F8F068}" destId="{F4D452D4-AE0F-49F1-84C4-7CA0D4A317ED}" srcOrd="0" destOrd="0" presId="urn:microsoft.com/office/officeart/2005/8/layout/vList2"/>
    <dgm:cxn modelId="{E8EB3D45-734C-4BD1-98A9-500C55CE5F86}" srcId="{6F218B47-BC58-4A0B-90EC-5C4FCB161762}" destId="{DD532170-6F1A-411A-9041-256794130F64}" srcOrd="4" destOrd="0" parTransId="{FC53023B-D5BE-4340-B7F6-04CF0E192CE9}" sibTransId="{57F3025D-5B39-4E6E-ABEA-7AAB16D55AE6}"/>
    <dgm:cxn modelId="{CA0D3C59-9BB1-4157-B8FA-902220FAD557}" type="presOf" srcId="{8BB4ED21-8252-4972-864A-F2CB8403E534}" destId="{6EB88317-7B9C-4E88-A735-B66AFE0F711F}" srcOrd="0" destOrd="0" presId="urn:microsoft.com/office/officeart/2005/8/layout/vList2"/>
    <dgm:cxn modelId="{FFD69683-A19E-4F1F-85CB-7F57A040098E}" srcId="{6F218B47-BC58-4A0B-90EC-5C4FCB161762}" destId="{8BB4ED21-8252-4972-864A-F2CB8403E534}" srcOrd="3" destOrd="0" parTransId="{10D5CD8B-255E-4E7E-9FB0-6C51D0757B1C}" sibTransId="{75254C05-B2CB-46AA-A454-6AB343A90047}"/>
    <dgm:cxn modelId="{7ADFB5A8-5C2E-4FFD-82E0-956E23B6CCF3}" type="presOf" srcId="{09325714-44E7-48D5-A45D-895DED6B4A39}" destId="{9FC889C2-E44F-4F35-AE51-606F071DFC6B}" srcOrd="0" destOrd="0" presId="urn:microsoft.com/office/officeart/2005/8/layout/vList2"/>
    <dgm:cxn modelId="{4473ECB8-C060-4284-ACCC-C16345C7823C}" type="presOf" srcId="{662F45C2-CCE8-4223-87B7-D0C6356AE67D}" destId="{B40082CA-8630-4F30-A62C-51D90522BACE}" srcOrd="0" destOrd="0" presId="urn:microsoft.com/office/officeart/2005/8/layout/vList2"/>
    <dgm:cxn modelId="{D97F3BBE-244D-470A-9BD8-0906F547CF17}" srcId="{6F218B47-BC58-4A0B-90EC-5C4FCB161762}" destId="{D15B54D8-FC9F-45FF-9C3F-00F023F8F068}" srcOrd="1" destOrd="0" parTransId="{618AF8E3-14C5-4885-8384-A159BAB33A0A}" sibTransId="{99919969-53A6-4142-801A-E498649E1726}"/>
    <dgm:cxn modelId="{A719FDCB-DA98-401E-AA4B-E50C714419F6}" srcId="{6F218B47-BC58-4A0B-90EC-5C4FCB161762}" destId="{09325714-44E7-48D5-A45D-895DED6B4A39}" srcOrd="5" destOrd="0" parTransId="{35F410B5-74A3-43D8-BD6C-712567B6871A}" sibTransId="{99A8126F-08A5-4F7C-A46F-379D859F4E33}"/>
    <dgm:cxn modelId="{E7CC43D6-5FB3-4573-9460-E1C416E2554A}" srcId="{6F218B47-BC58-4A0B-90EC-5C4FCB161762}" destId="{662F45C2-CCE8-4223-87B7-D0C6356AE67D}" srcOrd="6" destOrd="0" parTransId="{221678FF-C3FF-4034-A661-22286FB6278C}" sibTransId="{8335E6B5-9958-4D40-88A8-D64BD45FD228}"/>
    <dgm:cxn modelId="{CB2443DA-17A8-4FC5-9D73-2ACC6316B84A}" type="presOf" srcId="{6F218B47-BC58-4A0B-90EC-5C4FCB161762}" destId="{0B5477BD-9FB1-4274-AB06-7BEAE232F17F}" srcOrd="0" destOrd="0" presId="urn:microsoft.com/office/officeart/2005/8/layout/vList2"/>
    <dgm:cxn modelId="{2213EBEF-0817-461D-8C72-6DC5EB7F9655}" srcId="{6F218B47-BC58-4A0B-90EC-5C4FCB161762}" destId="{D56D766D-973B-4AB5-ACEA-2452632DC9F2}" srcOrd="0" destOrd="0" parTransId="{DCBA3A71-4346-4CE9-9AD3-734A7047AE2D}" sibTransId="{F076559E-C5DB-41C6-B374-62329D7FE261}"/>
    <dgm:cxn modelId="{D4439EFD-C780-4A02-B94D-C5C66A263F45}" type="presOf" srcId="{D56D766D-973B-4AB5-ACEA-2452632DC9F2}" destId="{6ED2464D-2341-414D-8A45-1C027713D933}" srcOrd="0" destOrd="0" presId="urn:microsoft.com/office/officeart/2005/8/layout/vList2"/>
    <dgm:cxn modelId="{08D6983E-D71A-4C95-BD09-868E64946756}" type="presParOf" srcId="{0B5477BD-9FB1-4274-AB06-7BEAE232F17F}" destId="{6ED2464D-2341-414D-8A45-1C027713D933}" srcOrd="0" destOrd="0" presId="urn:microsoft.com/office/officeart/2005/8/layout/vList2"/>
    <dgm:cxn modelId="{F391B169-3E34-43C8-8CFE-FC7119946A89}" type="presParOf" srcId="{0B5477BD-9FB1-4274-AB06-7BEAE232F17F}" destId="{2559F354-01C5-47D0-8838-46CD0422949F}" srcOrd="1" destOrd="0" presId="urn:microsoft.com/office/officeart/2005/8/layout/vList2"/>
    <dgm:cxn modelId="{35DE4315-B78B-4C48-BD4E-130051D3007B}" type="presParOf" srcId="{0B5477BD-9FB1-4274-AB06-7BEAE232F17F}" destId="{F4D452D4-AE0F-49F1-84C4-7CA0D4A317ED}" srcOrd="2" destOrd="0" presId="urn:microsoft.com/office/officeart/2005/8/layout/vList2"/>
    <dgm:cxn modelId="{7086E75B-98F7-4455-88DC-70B88A8CEAAF}" type="presParOf" srcId="{0B5477BD-9FB1-4274-AB06-7BEAE232F17F}" destId="{4A21A29D-83AF-4961-A5A6-BFB3587E4CEE}" srcOrd="3" destOrd="0" presId="urn:microsoft.com/office/officeart/2005/8/layout/vList2"/>
    <dgm:cxn modelId="{45710DD1-611A-4240-8887-C7B36C4041A9}" type="presParOf" srcId="{0B5477BD-9FB1-4274-AB06-7BEAE232F17F}" destId="{C05C1EE4-D8DA-4C66-945A-6E3AB0AEE0CC}" srcOrd="4" destOrd="0" presId="urn:microsoft.com/office/officeart/2005/8/layout/vList2"/>
    <dgm:cxn modelId="{8CE66F70-668E-46F9-B8BA-4CF17B417761}" type="presParOf" srcId="{0B5477BD-9FB1-4274-AB06-7BEAE232F17F}" destId="{B9C90950-B3F7-459D-9B95-8C4CFF8C0415}" srcOrd="5" destOrd="0" presId="urn:microsoft.com/office/officeart/2005/8/layout/vList2"/>
    <dgm:cxn modelId="{22049A0E-3972-4532-96D3-802BFD0C7E5D}" type="presParOf" srcId="{0B5477BD-9FB1-4274-AB06-7BEAE232F17F}" destId="{6EB88317-7B9C-4E88-A735-B66AFE0F711F}" srcOrd="6" destOrd="0" presId="urn:microsoft.com/office/officeart/2005/8/layout/vList2"/>
    <dgm:cxn modelId="{56BC8A11-18C4-4894-B30B-04878A72103D}" type="presParOf" srcId="{0B5477BD-9FB1-4274-AB06-7BEAE232F17F}" destId="{EC0E52B7-F689-45B8-B718-CF609718B832}" srcOrd="7" destOrd="0" presId="urn:microsoft.com/office/officeart/2005/8/layout/vList2"/>
    <dgm:cxn modelId="{20748BD4-7B2C-4205-9B15-51CA8025516F}" type="presParOf" srcId="{0B5477BD-9FB1-4274-AB06-7BEAE232F17F}" destId="{A74A87D3-6659-4970-8DC4-D0905ABABA1C}" srcOrd="8" destOrd="0" presId="urn:microsoft.com/office/officeart/2005/8/layout/vList2"/>
    <dgm:cxn modelId="{18F6195B-654F-4CFA-AEF4-F8D29B2D77C1}" type="presParOf" srcId="{0B5477BD-9FB1-4274-AB06-7BEAE232F17F}" destId="{A19399AC-3804-4661-B925-69A3DCE6A75C}" srcOrd="9" destOrd="0" presId="urn:microsoft.com/office/officeart/2005/8/layout/vList2"/>
    <dgm:cxn modelId="{223D958C-6F4C-42F2-9DA3-4F9AF5C0483F}" type="presParOf" srcId="{0B5477BD-9FB1-4274-AB06-7BEAE232F17F}" destId="{9FC889C2-E44F-4F35-AE51-606F071DFC6B}" srcOrd="10" destOrd="0" presId="urn:microsoft.com/office/officeart/2005/8/layout/vList2"/>
    <dgm:cxn modelId="{480FB414-0FF9-4B34-990D-5AA03640CF1D}" type="presParOf" srcId="{0B5477BD-9FB1-4274-AB06-7BEAE232F17F}" destId="{BD77AF27-D42A-4839-BE75-C26D81FA5A27}" srcOrd="11" destOrd="0" presId="urn:microsoft.com/office/officeart/2005/8/layout/vList2"/>
    <dgm:cxn modelId="{05C57186-FA2E-4983-8B22-167287FCC1D6}" type="presParOf" srcId="{0B5477BD-9FB1-4274-AB06-7BEAE232F17F}" destId="{B40082CA-8630-4F30-A62C-51D90522BA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2464D-2341-414D-8A45-1C027713D933}">
      <dsp:nvSpPr>
        <dsp:cNvPr id="0" name=""/>
        <dsp:cNvSpPr/>
      </dsp:nvSpPr>
      <dsp:spPr>
        <a:xfrm>
          <a:off x="0" y="107162"/>
          <a:ext cx="6291714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É completamente gratuito e de livre distribuição;</a:t>
          </a:r>
          <a:endParaRPr lang="en-US" sz="1800" kern="1200"/>
        </a:p>
      </dsp:txBody>
      <dsp:txXfrm>
        <a:off x="34906" y="142068"/>
        <a:ext cx="6221902" cy="645240"/>
      </dsp:txXfrm>
    </dsp:sp>
    <dsp:sp modelId="{F4D452D4-AE0F-49F1-84C4-7CA0D4A317ED}">
      <dsp:nvSpPr>
        <dsp:cNvPr id="0" name=""/>
        <dsp:cNvSpPr/>
      </dsp:nvSpPr>
      <dsp:spPr>
        <a:xfrm>
          <a:off x="0" y="874055"/>
          <a:ext cx="6291714" cy="715052"/>
        </a:xfrm>
        <a:prstGeom prst="roundRect">
          <a:avLst/>
        </a:prstGeom>
        <a:solidFill>
          <a:schemeClr val="accent5">
            <a:hueOff val="-506612"/>
            <a:satOff val="536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Curva de aprendizado bastante amigável, sendo muito fácil de se aprender;</a:t>
          </a:r>
          <a:endParaRPr lang="en-US" sz="1800" kern="1200"/>
        </a:p>
      </dsp:txBody>
      <dsp:txXfrm>
        <a:off x="34906" y="908961"/>
        <a:ext cx="6221902" cy="645240"/>
      </dsp:txXfrm>
    </dsp:sp>
    <dsp:sp modelId="{C05C1EE4-D8DA-4C66-945A-6E3AB0AEE0CC}">
      <dsp:nvSpPr>
        <dsp:cNvPr id="0" name=""/>
        <dsp:cNvSpPr/>
      </dsp:nvSpPr>
      <dsp:spPr>
        <a:xfrm>
          <a:off x="0" y="1640948"/>
          <a:ext cx="6291714" cy="715052"/>
        </a:xfrm>
        <a:prstGeom prst="roundRect">
          <a:avLst/>
        </a:prstGeom>
        <a:solidFill>
          <a:schemeClr val="accent5">
            <a:hueOff val="-1013224"/>
            <a:satOff val="1071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Enorme quantidade de tutoriais e ajuda disponíveis gratuitamente na internet;</a:t>
          </a:r>
          <a:endParaRPr lang="en-US" sz="1800" kern="1200"/>
        </a:p>
      </dsp:txBody>
      <dsp:txXfrm>
        <a:off x="34906" y="1675854"/>
        <a:ext cx="6221902" cy="645240"/>
      </dsp:txXfrm>
    </dsp:sp>
    <dsp:sp modelId="{6EB88317-7B9C-4E88-A735-B66AFE0F711F}">
      <dsp:nvSpPr>
        <dsp:cNvPr id="0" name=""/>
        <dsp:cNvSpPr/>
      </dsp:nvSpPr>
      <dsp:spPr>
        <a:xfrm>
          <a:off x="0" y="2407841"/>
          <a:ext cx="6291714" cy="715052"/>
        </a:xfrm>
        <a:prstGeom prst="roundRect">
          <a:avLst/>
        </a:prstGeom>
        <a:solidFill>
          <a:schemeClr val="accent5">
            <a:hueOff val="-1519836"/>
            <a:satOff val="1607"/>
            <a:lumOff val="-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É excelente para criar rotinas e sistematizar tarefas repetitivas;</a:t>
          </a:r>
          <a:endParaRPr lang="en-US" sz="1800" kern="1200"/>
        </a:p>
      </dsp:txBody>
      <dsp:txXfrm>
        <a:off x="34906" y="2442747"/>
        <a:ext cx="6221902" cy="645240"/>
      </dsp:txXfrm>
    </dsp:sp>
    <dsp:sp modelId="{A74A87D3-6659-4970-8DC4-D0905ABABA1C}">
      <dsp:nvSpPr>
        <dsp:cNvPr id="0" name=""/>
        <dsp:cNvSpPr/>
      </dsp:nvSpPr>
      <dsp:spPr>
        <a:xfrm>
          <a:off x="0" y="3174733"/>
          <a:ext cx="6291714" cy="715052"/>
        </a:xfrm>
        <a:prstGeom prst="roundRect">
          <a:avLst/>
        </a:prstGeom>
        <a:solidFill>
          <a:schemeClr val="accent5">
            <a:hueOff val="-2026448"/>
            <a:satOff val="2142"/>
            <a:lumOff val="-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Amplamente utilizado pela comunidade acadêmica e pelo mercado;</a:t>
          </a:r>
          <a:endParaRPr lang="en-US" sz="1800" kern="1200"/>
        </a:p>
      </dsp:txBody>
      <dsp:txXfrm>
        <a:off x="34906" y="3209639"/>
        <a:ext cx="6221902" cy="645240"/>
      </dsp:txXfrm>
    </dsp:sp>
    <dsp:sp modelId="{9FC889C2-E44F-4F35-AE51-606F071DFC6B}">
      <dsp:nvSpPr>
        <dsp:cNvPr id="0" name=""/>
        <dsp:cNvSpPr/>
      </dsp:nvSpPr>
      <dsp:spPr>
        <a:xfrm>
          <a:off x="0" y="3941626"/>
          <a:ext cx="6291714" cy="715052"/>
        </a:xfrm>
        <a:prstGeom prst="roundRect">
          <a:avLst/>
        </a:prstGeom>
        <a:solidFill>
          <a:schemeClr val="accent5">
            <a:hueOff val="-2533060"/>
            <a:satOff val="2678"/>
            <a:lumOff val="-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Quantidade enorme de pacotes, para diversos tipos de necessidades;</a:t>
          </a:r>
          <a:endParaRPr lang="en-US" sz="1800" kern="1200"/>
        </a:p>
      </dsp:txBody>
      <dsp:txXfrm>
        <a:off x="34906" y="3976532"/>
        <a:ext cx="6221902" cy="645240"/>
      </dsp:txXfrm>
    </dsp:sp>
    <dsp:sp modelId="{B40082CA-8630-4F30-A62C-51D90522BACE}">
      <dsp:nvSpPr>
        <dsp:cNvPr id="0" name=""/>
        <dsp:cNvSpPr/>
      </dsp:nvSpPr>
      <dsp:spPr>
        <a:xfrm>
          <a:off x="0" y="4708519"/>
          <a:ext cx="6291714" cy="715052"/>
        </a:xfrm>
        <a:prstGeom prst="roundRect">
          <a:avLst/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Ótima ferramenta para criar relatórios e gráficos.</a:t>
          </a:r>
          <a:endParaRPr lang="en-US" sz="1800" kern="1200"/>
        </a:p>
      </dsp:txBody>
      <dsp:txXfrm>
        <a:off x="34906" y="4743425"/>
        <a:ext cx="6221902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2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75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2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61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4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04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5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1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#downlo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ltonbc.shinyapps.io/whatsapp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ltonbc.shinyapps.io/fold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sico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973D9-871E-348A-D734-0CF56931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/>
              <a:t>Pensando sobre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530D1A-B8DB-1B11-AEB8-6D65D3CA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pt-BR" dirty="0"/>
              <a:t>Dalton Costa</a:t>
            </a:r>
          </a:p>
          <a:p>
            <a:r>
              <a:rPr lang="pt-BR" dirty="0"/>
              <a:t>2023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F8DB9D74-CC21-3AF9-4BC3-3F783CDAA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7" r="3974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9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8067-1274-217D-A74A-FFDDD36F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3 Regras do </a:t>
            </a:r>
            <a:r>
              <a:rPr lang="pt-BR" dirty="0" err="1"/>
              <a:t>Tidy</a:t>
            </a:r>
            <a:r>
              <a:rPr lang="pt-BR" dirty="0"/>
              <a:t>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BFD0D-7F1B-9E2C-6F36-5AD3FE7B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Cada variável deve ter sua própria coluna.</a:t>
            </a:r>
          </a:p>
          <a:p>
            <a:r>
              <a:rPr lang="pt-BR"/>
              <a:t>Cada observação deve ter sua própria linha.</a:t>
            </a:r>
          </a:p>
          <a:p>
            <a:r>
              <a:rPr lang="pt-BR"/>
              <a:t>Cada valor deve ter sua própria célula.</a:t>
            </a:r>
            <a:endParaRPr lang="pt-BR" dirty="0"/>
          </a:p>
        </p:txBody>
      </p:sp>
      <p:pic>
        <p:nvPicPr>
          <p:cNvPr id="4" name="Google Shape;189;p21">
            <a:extLst>
              <a:ext uri="{FF2B5EF4-FFF2-40B4-BE49-F238E27FC236}">
                <a16:creationId xmlns:a16="http://schemas.microsoft.com/office/drawing/2014/main" id="{D2DE5C6A-16E3-D255-3AD3-3D017840476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901" y="4076171"/>
            <a:ext cx="6577498" cy="24167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90;p21">
            <a:extLst>
              <a:ext uri="{FF2B5EF4-FFF2-40B4-BE49-F238E27FC236}">
                <a16:creationId xmlns:a16="http://schemas.microsoft.com/office/drawing/2014/main" id="{8CF820AB-814D-3300-A35A-C10E83CFE2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3219450"/>
            <a:ext cx="4100998" cy="3273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0970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ABA2-0747-63B7-B3EC-95CEE0E0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5114BF-440C-73C1-3944-A35A2FDC5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52" y="1427210"/>
            <a:ext cx="5755086" cy="354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33C534-C137-5368-1BC6-E918C5C27DB1}"/>
              </a:ext>
            </a:extLst>
          </p:cNvPr>
          <p:cNvSpPr txBox="1"/>
          <p:nvPr/>
        </p:nvSpPr>
        <p:spPr>
          <a:xfrm>
            <a:off x="526473" y="1443840"/>
            <a:ext cx="5469826" cy="424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Uma </a:t>
            </a:r>
            <a:r>
              <a:rPr lang="pt-BR" sz="1600" b="1" dirty="0"/>
              <a:t>variável</a:t>
            </a:r>
            <a:r>
              <a:rPr lang="pt-BR" sz="1600" dirty="0"/>
              <a:t> é qualquer característica, número ou quantidade que possa ser medida ou contada.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Nominal</a:t>
            </a:r>
            <a:r>
              <a:rPr lang="pt-BR" sz="1600" dirty="0"/>
              <a:t>: sexo, tipo de negócio, cor dos olhos, religião e marca.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Ordinal</a:t>
            </a:r>
            <a:r>
              <a:rPr lang="pt-BR" sz="1600" dirty="0"/>
              <a:t>: notas acadêmicas (isto é, A, B, C), tamanho do vestuário (isto é, pequeno, médio, grande, extra grande) e escala </a:t>
            </a:r>
            <a:r>
              <a:rPr lang="pt-BR" sz="1600" dirty="0" err="1"/>
              <a:t>Likert</a:t>
            </a:r>
            <a:r>
              <a:rPr lang="pt-BR" sz="1600" dirty="0"/>
              <a:t> (isto é, concordo, concordo, discordo, discordo fortemente).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Discreto (números inteiros): </a:t>
            </a:r>
            <a:r>
              <a:rPr lang="pt-BR" sz="1600" dirty="0"/>
              <a:t>número de locais de negócios e número de filhos em uma família.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Contínuo</a:t>
            </a:r>
            <a:r>
              <a:rPr lang="pt-BR" sz="1600" dirty="0"/>
              <a:t>: altura, tempo, idade e temperatura.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AF5FDA-204B-42EC-A9BA-15FD9921C769}"/>
              </a:ext>
            </a:extLst>
          </p:cNvPr>
          <p:cNvSpPr txBox="1"/>
          <p:nvPr/>
        </p:nvSpPr>
        <p:spPr>
          <a:xfrm>
            <a:off x="6195703" y="5689400"/>
            <a:ext cx="5544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Não esqueça de dados não estruturados como texto, imagens e som.</a:t>
            </a:r>
          </a:p>
        </p:txBody>
      </p:sp>
    </p:spTree>
    <p:extLst>
      <p:ext uri="{BB962C8B-B14F-4D97-AF65-F5344CB8AC3E}">
        <p14:creationId xmlns:p14="http://schemas.microsoft.com/office/powerpoint/2010/main" val="16387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4BD0-5E81-6B45-8742-0C57EFD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B55C4-37CA-F44F-A0B7-56A04ED0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2760230"/>
          </a:xfrm>
        </p:spPr>
        <p:txBody>
          <a:bodyPr/>
          <a:lstStyle/>
          <a:p>
            <a:r>
              <a:rPr lang="pt-BR" dirty="0"/>
              <a:t>As variáveis categóricas precisam ser numéricas e cada nível associado a um rótulo.</a:t>
            </a:r>
          </a:p>
        </p:txBody>
      </p:sp>
      <p:pic>
        <p:nvPicPr>
          <p:cNvPr id="4" name="Google Shape;163;p18">
            <a:extLst>
              <a:ext uri="{FF2B5EF4-FFF2-40B4-BE49-F238E27FC236}">
                <a16:creationId xmlns:a16="http://schemas.microsoft.com/office/drawing/2014/main" id="{303FE824-012D-8A5C-392E-22E4AA6870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8700" y="843278"/>
            <a:ext cx="2789867" cy="2991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64;p18">
            <a:extLst>
              <a:ext uri="{FF2B5EF4-FFF2-40B4-BE49-F238E27FC236}">
                <a16:creationId xmlns:a16="http://schemas.microsoft.com/office/drawing/2014/main" id="{4965B8DC-FFD0-1463-20FE-38E7EB97B0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16" y="4389216"/>
            <a:ext cx="6751195" cy="23177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65;p18">
            <a:extLst>
              <a:ext uri="{FF2B5EF4-FFF2-40B4-BE49-F238E27FC236}">
                <a16:creationId xmlns:a16="http://schemas.microsoft.com/office/drawing/2014/main" id="{3DF73C83-32F0-30C8-0DAA-B90ADB4DECAF}"/>
              </a:ext>
            </a:extLst>
          </p:cNvPr>
          <p:cNvSpPr txBox="1"/>
          <p:nvPr/>
        </p:nvSpPr>
        <p:spPr>
          <a:xfrm>
            <a:off x="7842667" y="2168288"/>
            <a:ext cx="84363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JASP</a:t>
            </a:r>
            <a:endParaRPr b="1" dirty="0"/>
          </a:p>
        </p:txBody>
      </p:sp>
      <p:sp>
        <p:nvSpPr>
          <p:cNvPr id="7" name="Google Shape;166;p18">
            <a:extLst>
              <a:ext uri="{FF2B5EF4-FFF2-40B4-BE49-F238E27FC236}">
                <a16:creationId xmlns:a16="http://schemas.microsoft.com/office/drawing/2014/main" id="{7298FB87-0C48-B543-80E9-39A6BF91F206}"/>
              </a:ext>
            </a:extLst>
          </p:cNvPr>
          <p:cNvSpPr txBox="1"/>
          <p:nvPr/>
        </p:nvSpPr>
        <p:spPr>
          <a:xfrm>
            <a:off x="4015206" y="5137602"/>
            <a:ext cx="41541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</a:t>
            </a:r>
            <a:endParaRPr b="1" dirty="0"/>
          </a:p>
        </p:txBody>
      </p:sp>
      <p:sp>
        <p:nvSpPr>
          <p:cNvPr id="8" name="Google Shape;168;p18">
            <a:extLst>
              <a:ext uri="{FF2B5EF4-FFF2-40B4-BE49-F238E27FC236}">
                <a16:creationId xmlns:a16="http://schemas.microsoft.com/office/drawing/2014/main" id="{43215883-7981-1A08-8ED7-0813F29B6D11}"/>
              </a:ext>
            </a:extLst>
          </p:cNvPr>
          <p:cNvSpPr/>
          <p:nvPr/>
        </p:nvSpPr>
        <p:spPr>
          <a:xfrm>
            <a:off x="5090615" y="5063455"/>
            <a:ext cx="5800297" cy="19775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2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F76E5-061C-C8BF-FA97-9851C025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ou Dicionário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68F0E-54BC-1C84-96CB-F623A379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dicionários de dados armazenam e comunicam metadados sobre dados em um banco de dados.</a:t>
            </a:r>
          </a:p>
          <a:p>
            <a:r>
              <a:rPr lang="pt-BR"/>
              <a:t>Importante quando você precisa </a:t>
            </a:r>
            <a:r>
              <a:rPr lang="pt-BR" b="1"/>
              <a:t>compartilhar</a:t>
            </a:r>
            <a:r>
              <a:rPr lang="pt-BR"/>
              <a:t> seus dados com outra pessoa, ou quando você volta para analisar os dados </a:t>
            </a:r>
            <a:r>
              <a:rPr lang="pt-BR" b="1"/>
              <a:t>após algum tempo</a:t>
            </a:r>
            <a:r>
              <a:rPr lang="pt-BR"/>
              <a:t>.</a:t>
            </a:r>
            <a:endParaRPr lang="pt-BR" dirty="0"/>
          </a:p>
        </p:txBody>
      </p:sp>
      <p:graphicFrame>
        <p:nvGraphicFramePr>
          <p:cNvPr id="4" name="Google Shape;175;p19">
            <a:extLst>
              <a:ext uri="{FF2B5EF4-FFF2-40B4-BE49-F238E27FC236}">
                <a16:creationId xmlns:a16="http://schemas.microsoft.com/office/drawing/2014/main" id="{A4F3AC0D-7597-B173-B768-7DBDAF02C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109933"/>
              </p:ext>
            </p:extLst>
          </p:nvPr>
        </p:nvGraphicFramePr>
        <p:xfrm>
          <a:off x="2305051" y="4075200"/>
          <a:ext cx="9048750" cy="25642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9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Name of Variable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Type of Variable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Description 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Allowed Values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Have Null Values?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Annotations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Participant's ID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ID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ID number in sequence order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001-999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 in years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numeric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Participant's age in years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18-65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Gender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Gender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categoric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Gender informed by the participant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= male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= female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This categorization is referenced by the WHO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2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148E2A-C18F-4D98-5C99-E86705B4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5" y="1321300"/>
            <a:ext cx="11945489" cy="51992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5B50BED-F163-12EA-1364-CDAFB3E3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3675"/>
            <a:ext cx="10515600" cy="1325563"/>
          </a:xfrm>
        </p:spPr>
        <p:txBody>
          <a:bodyPr/>
          <a:lstStyle/>
          <a:p>
            <a:r>
              <a:rPr lang="pt-BR" dirty="0"/>
              <a:t>Mapa ou Dicionário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85747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527A1-461D-D1E1-C1EA-D57CAAFA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 que é o R? 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74C02E6-16F7-1282-76B6-2DB3823F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600" dirty="0"/>
              <a:t>R é uma linguagem de programação estatística formado por um conjunto de pacotes e ferramentas estatísticas;</a:t>
            </a:r>
          </a:p>
          <a:p>
            <a:r>
              <a:rPr lang="pt-BR" sz="2600" dirty="0"/>
              <a:t>R é uma implementação da linguagem de programação S;</a:t>
            </a:r>
          </a:p>
          <a:p>
            <a:r>
              <a:rPr lang="pt-BR" sz="2600" dirty="0"/>
              <a:t>R foi criado por Ross </a:t>
            </a:r>
            <a:r>
              <a:rPr lang="pt-BR" sz="2600" dirty="0" err="1"/>
              <a:t>Ihaka</a:t>
            </a:r>
            <a:r>
              <a:rPr lang="pt-BR" sz="2600" dirty="0"/>
              <a:t> e Robert Gentleman na Universidade de Auckland, Nova Zelândia, e atualmente desenvolvido pela Equipe de Desenvolvimento de R;</a:t>
            </a:r>
          </a:p>
          <a:p>
            <a:r>
              <a:rPr lang="pt-BR" sz="2600" dirty="0"/>
              <a:t> Versão inicial foi lançada em 1995 e uma versão beta estável em 2000.</a:t>
            </a:r>
          </a:p>
          <a:p>
            <a:r>
              <a:rPr lang="pt-BR" sz="2600" dirty="0"/>
              <a:t>Site oficial: http://www.r-project.org/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86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E4FB2-6F4C-72E0-A62D-2B6E7089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Por que utilizar o R?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E4B2F8B-3CB3-15F8-7544-33C161DB1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83732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4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F619F-864F-7FD8-D0D0-D22BED7F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SPSS x R </a:t>
            </a:r>
          </a:p>
        </p:txBody>
      </p:sp>
      <p:pic>
        <p:nvPicPr>
          <p:cNvPr id="4" name="Google Shape;3903;p22" descr="QQ-plot in SPSS using Blom's method">
            <a:extLst>
              <a:ext uri="{FF2B5EF4-FFF2-40B4-BE49-F238E27FC236}">
                <a16:creationId xmlns:a16="http://schemas.microsoft.com/office/drawing/2014/main" id="{ADEF6EF8-4BBE-C41B-67E2-C1A11A803E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099" y="1941871"/>
            <a:ext cx="5254939" cy="480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904;p22" descr="https://i0.wp.com/i.imgur.com/0Cmq7No.png">
            <a:extLst>
              <a:ext uri="{FF2B5EF4-FFF2-40B4-BE49-F238E27FC236}">
                <a16:creationId xmlns:a16="http://schemas.microsoft.com/office/drawing/2014/main" id="{8E59394D-C466-FFAB-BD0B-6E75A1592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292" y="1469923"/>
            <a:ext cx="4970208" cy="5388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66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974CF-D74A-62C0-979A-F194815A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RStudio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B4E6E-F9E7-9BB6-65FE-9BB452EE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instalamos a linguagem R no sistema ele pode ser executado pelo console; </a:t>
            </a:r>
          </a:p>
          <a:p>
            <a:r>
              <a:rPr lang="pt-BR" dirty="0"/>
              <a:t>O </a:t>
            </a:r>
            <a:r>
              <a:rPr lang="pt-BR" dirty="0" err="1"/>
              <a:t>RStudio</a:t>
            </a:r>
            <a:r>
              <a:rPr lang="pt-BR" dirty="0"/>
              <a:t> como uma interface gráfica com diversas funcionalidades que melhoram o uso e aprendizado do R.</a:t>
            </a:r>
          </a:p>
          <a:p>
            <a:endParaRPr lang="pt-BR" dirty="0"/>
          </a:p>
        </p:txBody>
      </p:sp>
      <p:pic>
        <p:nvPicPr>
          <p:cNvPr id="4" name="Google Shape;3912;p23">
            <a:extLst>
              <a:ext uri="{FF2B5EF4-FFF2-40B4-BE49-F238E27FC236}">
                <a16:creationId xmlns:a16="http://schemas.microsoft.com/office/drawing/2014/main" id="{7B55517F-68DD-6157-761E-F2D86F315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0902" b="32526"/>
          <a:stretch/>
        </p:blipFill>
        <p:spPr>
          <a:xfrm>
            <a:off x="6096000" y="4717129"/>
            <a:ext cx="3016500" cy="1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913;p23">
            <a:extLst>
              <a:ext uri="{FF2B5EF4-FFF2-40B4-BE49-F238E27FC236}">
                <a16:creationId xmlns:a16="http://schemas.microsoft.com/office/drawing/2014/main" id="{ABFF3AC0-E46E-AF3A-9C01-7F761B9A05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25" y="4668792"/>
            <a:ext cx="1199850" cy="119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3914;p23">
            <a:extLst>
              <a:ext uri="{FF2B5EF4-FFF2-40B4-BE49-F238E27FC236}">
                <a16:creationId xmlns:a16="http://schemas.microsoft.com/office/drawing/2014/main" id="{2B652AA3-437B-E35A-2A3B-D148B0B500EE}"/>
              </a:ext>
            </a:extLst>
          </p:cNvPr>
          <p:cNvCxnSpPr/>
          <p:nvPr/>
        </p:nvCxnSpPr>
        <p:spPr>
          <a:xfrm>
            <a:off x="4384575" y="5268717"/>
            <a:ext cx="1863900" cy="0"/>
          </a:xfrm>
          <a:prstGeom prst="straightConnector1">
            <a:avLst/>
          </a:prstGeom>
          <a:noFill/>
          <a:ln w="38100" cap="flat" cmpd="sng">
            <a:solidFill>
              <a:srgbClr val="003B55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3660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893C4-7C5F-488D-64A0-FBBE3732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CB610-31F1-56A3-0E2E-06479DD1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675"/>
          </a:xfrm>
        </p:spPr>
        <p:txBody>
          <a:bodyPr/>
          <a:lstStyle/>
          <a:p>
            <a:r>
              <a:rPr lang="pt-BR" sz="2800" dirty="0">
                <a:uFill>
                  <a:noFill/>
                </a:uFill>
                <a:hlinkClick r:id="rId2"/>
              </a:rPr>
              <a:t>https://cran.r-project.org/</a:t>
            </a:r>
            <a:endParaRPr lang="pt-BR" sz="28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59A594-2BD1-D5DE-8C27-E38C09DD16E2}"/>
              </a:ext>
            </a:extLst>
          </p:cNvPr>
          <p:cNvSpPr txBox="1">
            <a:spLocks/>
          </p:cNvSpPr>
          <p:nvPr/>
        </p:nvSpPr>
        <p:spPr>
          <a:xfrm>
            <a:off x="838200" y="4076701"/>
            <a:ext cx="10515600" cy="95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Google Shape;3929;p25">
            <a:extLst>
              <a:ext uri="{FF2B5EF4-FFF2-40B4-BE49-F238E27FC236}">
                <a16:creationId xmlns:a16="http://schemas.microsoft.com/office/drawing/2014/main" id="{359DC172-39ED-433C-43A8-9E4C230F90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499" y="2781299"/>
            <a:ext cx="9334501" cy="40750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86858B4-6222-42E5-CFBB-70A122B25D17}"/>
              </a:ext>
            </a:extLst>
          </p:cNvPr>
          <p:cNvSpPr/>
          <p:nvPr/>
        </p:nvSpPr>
        <p:spPr>
          <a:xfrm>
            <a:off x="3332747" y="5715000"/>
            <a:ext cx="842211" cy="4079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A131DB-2665-2EE6-6CB6-EF50EB6748E4}"/>
              </a:ext>
            </a:extLst>
          </p:cNvPr>
          <p:cNvSpPr/>
          <p:nvPr/>
        </p:nvSpPr>
        <p:spPr>
          <a:xfrm>
            <a:off x="9982198" y="2781298"/>
            <a:ext cx="942475" cy="10906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84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96201-792A-D01B-3613-A3FAF5F1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dirty="0"/>
              <a:t>Dalton Breno Costa</a:t>
            </a:r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C2566-6F7E-88EC-4DE7-83F21594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BR" dirty="0"/>
              <a:t>Psicólogo (UFCSPA 2021)</a:t>
            </a:r>
          </a:p>
          <a:p>
            <a:r>
              <a:rPr lang="pt-BR" dirty="0"/>
              <a:t>Mestrando em Psicologia </a:t>
            </a:r>
          </a:p>
          <a:p>
            <a:r>
              <a:rPr lang="pt-BR" dirty="0"/>
              <a:t>Experiências:</a:t>
            </a:r>
          </a:p>
          <a:p>
            <a:pPr lvl="1"/>
            <a:r>
              <a:rPr lang="pt-BR" dirty="0"/>
              <a:t>Inteligência Artificial</a:t>
            </a:r>
          </a:p>
          <a:p>
            <a:pPr lvl="1"/>
            <a:r>
              <a:rPr lang="pt-BR" dirty="0"/>
              <a:t>Realidade Virtual</a:t>
            </a:r>
          </a:p>
          <a:p>
            <a:pPr lvl="1"/>
            <a:r>
              <a:rPr lang="pt-BR" dirty="0"/>
              <a:t>Psicometria</a:t>
            </a:r>
          </a:p>
          <a:p>
            <a:pPr lvl="1"/>
            <a:r>
              <a:rPr lang="pt-BR" dirty="0"/>
              <a:t>Ciência de Dados</a:t>
            </a:r>
          </a:p>
          <a:p>
            <a:r>
              <a:rPr lang="pt-BR" dirty="0"/>
              <a:t>Linguagens:</a:t>
            </a:r>
          </a:p>
          <a:p>
            <a:pPr lvl="1"/>
            <a:r>
              <a:rPr lang="pt-BR" dirty="0"/>
              <a:t>R e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0A2B2C-A638-DB68-218D-C3F2AF0FD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4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9AA22-DB7A-CDF9-B7CA-7A13BD60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17C8F-22CB-5CEE-A528-DFBDB619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Google Shape;3939;p26">
            <a:extLst>
              <a:ext uri="{FF2B5EF4-FFF2-40B4-BE49-F238E27FC236}">
                <a16:creationId xmlns:a16="http://schemas.microsoft.com/office/drawing/2014/main" id="{CA343E0A-DFA2-AEE5-93C6-7F59EBD48A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41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A8A28-5BF7-90E3-3DA0-59595717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dirty="0" err="1"/>
              <a:t>RStudio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33DCD-839F-4EE0-5FFD-94084649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u="sng" dirty="0">
                <a:solidFill>
                  <a:srgbClr val="E60327"/>
                </a:solidFill>
                <a:effectLst/>
                <a:latin typeface="Arvo"/>
                <a:hlinkClick r:id="rId2"/>
              </a:rPr>
              <a:t>https://rstudio.com/products/rstudio/download/#download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2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F64F3-E428-9782-6785-44933AE2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83653-8D41-1C34-763B-0736D9D9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Google Shape;3956;p28">
            <a:extLst>
              <a:ext uri="{FF2B5EF4-FFF2-40B4-BE49-F238E27FC236}">
                <a16:creationId xmlns:a16="http://schemas.microsoft.com/office/drawing/2014/main" id="{67ED29EF-D831-C5C3-5687-C7D4089B5D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957;p28">
            <a:extLst>
              <a:ext uri="{FF2B5EF4-FFF2-40B4-BE49-F238E27FC236}">
                <a16:creationId xmlns:a16="http://schemas.microsoft.com/office/drawing/2014/main" id="{83B12023-6DBC-1031-A4FB-7DF944C74E85}"/>
              </a:ext>
            </a:extLst>
          </p:cNvPr>
          <p:cNvSpPr txBox="1"/>
          <p:nvPr/>
        </p:nvSpPr>
        <p:spPr>
          <a:xfrm>
            <a:off x="4704948" y="1390909"/>
            <a:ext cx="65274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958;p28">
            <a:extLst>
              <a:ext uri="{FF2B5EF4-FFF2-40B4-BE49-F238E27FC236}">
                <a16:creationId xmlns:a16="http://schemas.microsoft.com/office/drawing/2014/main" id="{3FCEA9AB-61C3-ACFC-9EE8-5A794F36F07E}"/>
              </a:ext>
            </a:extLst>
          </p:cNvPr>
          <p:cNvSpPr txBox="1"/>
          <p:nvPr/>
        </p:nvSpPr>
        <p:spPr>
          <a:xfrm>
            <a:off x="4704948" y="4676855"/>
            <a:ext cx="65274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959;p28">
            <a:extLst>
              <a:ext uri="{FF2B5EF4-FFF2-40B4-BE49-F238E27FC236}">
                <a16:creationId xmlns:a16="http://schemas.microsoft.com/office/drawing/2014/main" id="{51E8F7D7-A325-7537-8641-0F1AF8768321}"/>
              </a:ext>
            </a:extLst>
          </p:cNvPr>
          <p:cNvSpPr txBox="1"/>
          <p:nvPr/>
        </p:nvSpPr>
        <p:spPr>
          <a:xfrm>
            <a:off x="9322973" y="1754361"/>
            <a:ext cx="65274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960;p28">
            <a:extLst>
              <a:ext uri="{FF2B5EF4-FFF2-40B4-BE49-F238E27FC236}">
                <a16:creationId xmlns:a16="http://schemas.microsoft.com/office/drawing/2014/main" id="{91110392-C60B-91F6-E467-A6ACD3F3D017}"/>
              </a:ext>
            </a:extLst>
          </p:cNvPr>
          <p:cNvSpPr txBox="1"/>
          <p:nvPr/>
        </p:nvSpPr>
        <p:spPr>
          <a:xfrm>
            <a:off x="9322972" y="4679390"/>
            <a:ext cx="65274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12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B89F65-4E60-FB12-041E-8ECAECCF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Análises no 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14DCD6-2965-040C-F034-F423D249E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7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E8EE19-2C5C-6392-BA8F-4DA79749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8" y="747338"/>
            <a:ext cx="7821116" cy="5363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E0ABD-2F5E-C603-9842-A12477AEBAC5}"/>
              </a:ext>
            </a:extLst>
          </p:cNvPr>
          <p:cNvSpPr txBox="1"/>
          <p:nvPr/>
        </p:nvSpPr>
        <p:spPr>
          <a:xfrm>
            <a:off x="8213558" y="27189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Análise do WhatsApp (shinyapps.io)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55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3A8F87-060C-A825-F905-F48EFB3B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 com Adolescentes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2D16F0-6527-0161-FD16-95A83D6A1955}"/>
              </a:ext>
            </a:extLst>
          </p:cNvPr>
          <p:cNvSpPr txBox="1"/>
          <p:nvPr/>
        </p:nvSpPr>
        <p:spPr>
          <a:xfrm>
            <a:off x="3753852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https://daltonbc.shinyapps.io/fold1/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74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4452E1F-E5A7-6BA7-A85F-7F21094E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EEF49D0-C712-A986-6B09-7541ED46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dalton.costa96@edu.pucrs.br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7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1B78-EA6E-54D5-F132-184BDFFB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PsicoData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A7E75-6665-47AE-52F8-DA5DF8EC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0778"/>
            <a:ext cx="7479890" cy="37593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7E3DF8-96B6-B86E-56AC-FCB73A0C4456}"/>
              </a:ext>
            </a:extLst>
          </p:cNvPr>
          <p:cNvSpPr txBox="1"/>
          <p:nvPr/>
        </p:nvSpPr>
        <p:spPr>
          <a:xfrm>
            <a:off x="2770909" y="5886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https://medium.com/psicodata</a:t>
            </a:r>
            <a:r>
              <a:rPr lang="pt-BR" dirty="0"/>
              <a:t>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B669F4-8DFC-E25F-05B6-1E7E24837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128" y="4625714"/>
            <a:ext cx="170521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9712D-A0F2-0A6F-8072-E27A44DD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1D235-CE22-BA80-A435-21EAA6CB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e Variáveis</a:t>
            </a:r>
          </a:p>
          <a:p>
            <a:r>
              <a:rPr lang="pt-BR" i="1" dirty="0" err="1"/>
              <a:t>Tidy</a:t>
            </a:r>
            <a:r>
              <a:rPr lang="pt-BR" i="1" dirty="0"/>
              <a:t> Data</a:t>
            </a:r>
          </a:p>
          <a:p>
            <a:r>
              <a:rPr lang="pt-BR" dirty="0"/>
              <a:t>Linguagem 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5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- jasp-stats/jasp-desktop: JASP aims to be a complete statistical  package for both Bayesian and Frequentist statistical methods, that is easy  to use and familiar to users of SPSS">
            <a:extLst>
              <a:ext uri="{FF2B5EF4-FFF2-40B4-BE49-F238E27FC236}">
                <a16:creationId xmlns:a16="http://schemas.microsoft.com/office/drawing/2014/main" id="{4198A674-65B3-24B4-0C0B-8FDE524A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62" y="3903492"/>
            <a:ext cx="4133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DB1C92-5489-A399-BE2C-07D2D430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para Análise de Dados</a:t>
            </a:r>
          </a:p>
        </p:txBody>
      </p:sp>
      <p:pic>
        <p:nvPicPr>
          <p:cNvPr id="1026" name="Picture 2" descr="Debunking Data science Myth - SPSS/SAS is dead, long live Python, R get  well soon">
            <a:extLst>
              <a:ext uri="{FF2B5EF4-FFF2-40B4-BE49-F238E27FC236}">
                <a16:creationId xmlns:a16="http://schemas.microsoft.com/office/drawing/2014/main" id="{65F358B6-520D-5A26-CDD5-A8088B7E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88" y="2290802"/>
            <a:ext cx="6733615" cy="39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jamovi | JD Leongómez">
            <a:extLst>
              <a:ext uri="{FF2B5EF4-FFF2-40B4-BE49-F238E27FC236}">
                <a16:creationId xmlns:a16="http://schemas.microsoft.com/office/drawing/2014/main" id="{6B9EAE3D-3F0C-9066-9FE7-33192040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08" y="2760472"/>
            <a:ext cx="3429000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475224BA-2CC1-C5C2-7AF8-BA102ECC5C82}"/>
              </a:ext>
            </a:extLst>
          </p:cNvPr>
          <p:cNvSpPr txBox="1">
            <a:spLocks/>
          </p:cNvSpPr>
          <p:nvPr/>
        </p:nvSpPr>
        <p:spPr>
          <a:xfrm>
            <a:off x="8229600" y="4811151"/>
            <a:ext cx="3325339" cy="12331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200" b="1" dirty="0"/>
              <a:t>Programas mais utilizado em artigos científicos em 2018</a:t>
            </a:r>
          </a:p>
          <a:p>
            <a:pPr marL="0" indent="0" algn="ctr">
              <a:spcBef>
                <a:spcPts val="1200"/>
              </a:spcBef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BR" sz="1200" dirty="0"/>
              <a:t>Fonte: http://r4stats.com/articles/popularity/</a:t>
            </a:r>
          </a:p>
        </p:txBody>
      </p:sp>
      <p:pic>
        <p:nvPicPr>
          <p:cNvPr id="5" name="Google Shape;74;p14">
            <a:extLst>
              <a:ext uri="{FF2B5EF4-FFF2-40B4-BE49-F238E27FC236}">
                <a16:creationId xmlns:a16="http://schemas.microsoft.com/office/drawing/2014/main" id="{56893FB6-9C3B-E332-C600-C566DBEEF4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4845" y="534572"/>
            <a:ext cx="5592410" cy="605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47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4EBA-9630-23C0-D362-771E8DC7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e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13423E-5378-3F40-3973-E57171145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8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71FBD-3EB0-1602-5FC9-BA80C77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 da Ciência de Dados </a:t>
            </a:r>
          </a:p>
        </p:txBody>
      </p:sp>
      <p:pic>
        <p:nvPicPr>
          <p:cNvPr id="2050" name="Picture 2" descr="Resultado de imagem para workflow data science">
            <a:extLst>
              <a:ext uri="{FF2B5EF4-FFF2-40B4-BE49-F238E27FC236}">
                <a16:creationId xmlns:a16="http://schemas.microsoft.com/office/drawing/2014/main" id="{D22E2925-C353-394D-0F6E-9A97E7F8B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59" y="2596572"/>
            <a:ext cx="7608118" cy="27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68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E1D5E-46CD-2BE4-B3F1-EF68FFF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Bancos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58C1A-8061-8657-06D5-438B5400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25563"/>
          </a:xfrm>
        </p:spPr>
        <p:txBody>
          <a:bodyPr/>
          <a:lstStyle/>
          <a:p>
            <a:r>
              <a:rPr lang="pt-BR" dirty="0"/>
              <a:t>Em geral, bancos de dados podem ser construídos em formato </a:t>
            </a:r>
            <a:r>
              <a:rPr lang="pt-BR" b="1" dirty="0" err="1"/>
              <a:t>wide</a:t>
            </a:r>
            <a:r>
              <a:rPr lang="pt-BR" dirty="0"/>
              <a:t> ou </a:t>
            </a:r>
            <a:r>
              <a:rPr lang="pt-BR" b="1" dirty="0"/>
              <a:t>long.</a:t>
            </a:r>
            <a:endParaRPr lang="pt-BR" dirty="0"/>
          </a:p>
        </p:txBody>
      </p:sp>
      <p:pic>
        <p:nvPicPr>
          <p:cNvPr id="4" name="Google Shape;149;p16">
            <a:extLst>
              <a:ext uri="{FF2B5EF4-FFF2-40B4-BE49-F238E27FC236}">
                <a16:creationId xmlns:a16="http://schemas.microsoft.com/office/drawing/2014/main" id="{669435D0-C7CF-D0F9-1B4B-EFF21C7FAE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0451" y="1245498"/>
            <a:ext cx="3698686" cy="381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8;p16">
            <a:extLst>
              <a:ext uri="{FF2B5EF4-FFF2-40B4-BE49-F238E27FC236}">
                <a16:creationId xmlns:a16="http://schemas.microsoft.com/office/drawing/2014/main" id="{CA5288E4-6275-5370-FF8B-6ECC2085B3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655" y="3286125"/>
            <a:ext cx="5451808" cy="2451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51115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652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Arial</vt:lpstr>
      <vt:lpstr>Arvo</vt:lpstr>
      <vt:lpstr>Avenir Next LT Pro</vt:lpstr>
      <vt:lpstr>Calibri</vt:lpstr>
      <vt:lpstr>ShapesVTI</vt:lpstr>
      <vt:lpstr>Pensando sobre Análise de Dados</vt:lpstr>
      <vt:lpstr>Dalton Breno Costa</vt:lpstr>
      <vt:lpstr>PsicoData</vt:lpstr>
      <vt:lpstr>Tópicos </vt:lpstr>
      <vt:lpstr>Softwares para Análise de Dados</vt:lpstr>
      <vt:lpstr>Apresentação do PowerPoint</vt:lpstr>
      <vt:lpstr>Banco de Dados e Variáveis</vt:lpstr>
      <vt:lpstr>Workflow da Ciência de Dados </vt:lpstr>
      <vt:lpstr>Tipos de Bancos de Dados</vt:lpstr>
      <vt:lpstr>As 3 Regras do Tidy Data</vt:lpstr>
      <vt:lpstr>Tipos de Variáveis</vt:lpstr>
      <vt:lpstr>Configurar Variáveis</vt:lpstr>
      <vt:lpstr>Mapa ou Dicionário de Variáveis</vt:lpstr>
      <vt:lpstr>Mapa ou Dicionário de Variáveis</vt:lpstr>
      <vt:lpstr>O que é o R? </vt:lpstr>
      <vt:lpstr>Por que utilizar o R? </vt:lpstr>
      <vt:lpstr>SPSS x R </vt:lpstr>
      <vt:lpstr>RStudio </vt:lpstr>
      <vt:lpstr>Instalação do R</vt:lpstr>
      <vt:lpstr>Apresentação do PowerPoint</vt:lpstr>
      <vt:lpstr>Instalação do RStudio</vt:lpstr>
      <vt:lpstr>Apresentação do PowerPoint</vt:lpstr>
      <vt:lpstr>Exemplos de Análises no R</vt:lpstr>
      <vt:lpstr>Apresentação do PowerPoint</vt:lpstr>
      <vt:lpstr>Entrevistas com Adolescentes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Softwares para Análise de Dados</dc:title>
  <dc:creator>Dalton Breno Costa</dc:creator>
  <cp:lastModifiedBy>Dalton Breno Costa</cp:lastModifiedBy>
  <cp:revision>7</cp:revision>
  <dcterms:created xsi:type="dcterms:W3CDTF">2023-03-29T21:11:31Z</dcterms:created>
  <dcterms:modified xsi:type="dcterms:W3CDTF">2023-03-30T12:16:46Z</dcterms:modified>
</cp:coreProperties>
</file>