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pieChart>
        <c:varyColors val="1"/>
        <c:ser>
          <c:idx val="0"/>
          <c:order val="0"/>
          <c:tx>
            <c:strRef>
              <c:f>Planilha1!$B$1</c:f>
              <c:strCache>
                <c:ptCount val="1"/>
                <c:pt idx="0">
                  <c:v>Sexo</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pt-B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Planilha1!$A$2:$A$4</c:f>
              <c:strCache>
                <c:ptCount val="3"/>
                <c:pt idx="0">
                  <c:v>Masculino</c:v>
                </c:pt>
                <c:pt idx="1">
                  <c:v>Feminino</c:v>
                </c:pt>
                <c:pt idx="2">
                  <c:v>Não Informou</c:v>
                </c:pt>
              </c:strCache>
            </c:strRef>
          </c:cat>
          <c:val>
            <c:numRef>
              <c:f>Planilha1!$B$2:$B$4</c:f>
              <c:numCache>
                <c:formatCode>0%</c:formatCode>
                <c:ptCount val="3"/>
                <c:pt idx="0">
                  <c:v>0.35</c:v>
                </c:pt>
                <c:pt idx="1">
                  <c:v>0.7</c:v>
                </c:pt>
                <c:pt idx="2">
                  <c:v>0.05</c:v>
                </c:pt>
              </c:numCache>
            </c:numRef>
          </c:val>
          <c:extLst>
            <c:ext xmlns:c16="http://schemas.microsoft.com/office/drawing/2014/chart" uri="{C3380CC4-5D6E-409C-BE32-E72D297353CC}">
              <c16:uniqueId val="{00000000-6F6C-4E2F-B61E-971511CA5725}"/>
            </c:ext>
          </c:extLst>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Planilha1!$B$1</c:f>
              <c:strCache>
                <c:ptCount val="1"/>
                <c:pt idx="0">
                  <c:v>Escolaridade</c:v>
                </c:pt>
              </c:strCache>
            </c:strRef>
          </c:tx>
          <c:spPr>
            <a:solidFill>
              <a:schemeClr val="accent1"/>
            </a:solidFill>
            <a:ln>
              <a:noFill/>
            </a:ln>
            <a:effectLst/>
          </c:spPr>
          <c:invertIfNegative val="0"/>
          <c:cat>
            <c:strRef>
              <c:f>Planilha1!$A$2:$A$5</c:f>
              <c:strCache>
                <c:ptCount val="4"/>
                <c:pt idx="0">
                  <c:v>Ensino Básico</c:v>
                </c:pt>
                <c:pt idx="1">
                  <c:v>Ensino Fundamental</c:v>
                </c:pt>
                <c:pt idx="2">
                  <c:v>Ensino Médio</c:v>
                </c:pt>
                <c:pt idx="3">
                  <c:v>Universitário</c:v>
                </c:pt>
              </c:strCache>
            </c:strRef>
          </c:cat>
          <c:val>
            <c:numRef>
              <c:f>Planilha1!$B$2:$B$5</c:f>
              <c:numCache>
                <c:formatCode>0%</c:formatCode>
                <c:ptCount val="4"/>
                <c:pt idx="0">
                  <c:v>0.1</c:v>
                </c:pt>
                <c:pt idx="1">
                  <c:v>0.2</c:v>
                </c:pt>
                <c:pt idx="2">
                  <c:v>0.3</c:v>
                </c:pt>
                <c:pt idx="3">
                  <c:v>0.4</c:v>
                </c:pt>
              </c:numCache>
            </c:numRef>
          </c:val>
          <c:extLst>
            <c:ext xmlns:c16="http://schemas.microsoft.com/office/drawing/2014/chart" uri="{C3380CC4-5D6E-409C-BE32-E72D297353CC}">
              <c16:uniqueId val="{00000000-EB76-4FF9-852B-B84A0D922055}"/>
            </c:ext>
          </c:extLst>
        </c:ser>
        <c:dLbls>
          <c:showLegendKey val="0"/>
          <c:showVal val="0"/>
          <c:showCatName val="0"/>
          <c:showSerName val="0"/>
          <c:showPercent val="0"/>
          <c:showBubbleSize val="0"/>
        </c:dLbls>
        <c:gapWidth val="219"/>
        <c:overlap val="-27"/>
        <c:axId val="21591840"/>
        <c:axId val="21592320"/>
      </c:barChart>
      <c:catAx>
        <c:axId val="21591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21592320"/>
        <c:crosses val="autoZero"/>
        <c:auto val="1"/>
        <c:lblAlgn val="ctr"/>
        <c:lblOffset val="100"/>
        <c:noMultiLvlLbl val="0"/>
      </c:catAx>
      <c:valAx>
        <c:axId val="2159232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21591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4AD78-75C4-48F2-9F6E-FB46F2DC701E}"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DA4EE528-BBEE-406F-B38F-6FB61A2FAC38}">
      <dgm:prSet/>
      <dgm:spPr/>
      <dgm:t>
        <a:bodyPr/>
        <a:lstStyle/>
        <a:p>
          <a:r>
            <a:rPr lang="pt-BR" b="1" i="0" baseline="0"/>
            <a:t>Variável quantitativa/numéricas: </a:t>
          </a:r>
          <a:r>
            <a:rPr lang="pt-BR" b="0" i="0" baseline="0"/>
            <a:t>são as características que podem ser medidas em uma escala quantitativa, ou seja, apresentam valores numéricos que fazem sentido.</a:t>
          </a:r>
          <a:endParaRPr lang="en-US"/>
        </a:p>
      </dgm:t>
    </dgm:pt>
    <dgm:pt modelId="{5546FFD1-9010-4B46-870F-C41F877122F9}" type="parTrans" cxnId="{DE1B40F5-A988-4D44-BECD-1C3DB4625727}">
      <dgm:prSet/>
      <dgm:spPr/>
      <dgm:t>
        <a:bodyPr/>
        <a:lstStyle/>
        <a:p>
          <a:endParaRPr lang="en-US"/>
        </a:p>
      </dgm:t>
    </dgm:pt>
    <dgm:pt modelId="{B4B845BC-7DBE-4779-8DF9-D13CED3F58D5}" type="sibTrans" cxnId="{DE1B40F5-A988-4D44-BECD-1C3DB4625727}">
      <dgm:prSet/>
      <dgm:spPr/>
      <dgm:t>
        <a:bodyPr/>
        <a:lstStyle/>
        <a:p>
          <a:endParaRPr lang="en-US"/>
        </a:p>
      </dgm:t>
    </dgm:pt>
    <dgm:pt modelId="{512EA0A5-1B89-4AAF-BC69-501F94DD20C6}">
      <dgm:prSet/>
      <dgm:spPr/>
      <dgm:t>
        <a:bodyPr/>
        <a:lstStyle/>
        <a:p>
          <a:r>
            <a:rPr lang="pt-BR" b="1" i="0" baseline="0"/>
            <a:t>Variável qualitativa/categórica: </a:t>
          </a:r>
          <a:r>
            <a:rPr lang="pt-BR" b="0" i="0" baseline="0"/>
            <a:t>são as características que não possuem valores quantitativos, mas, ao contrário, são definidas por várias categorias, ou seja, representam uma classificação dos indivíduos.</a:t>
          </a:r>
          <a:endParaRPr lang="en-US"/>
        </a:p>
      </dgm:t>
    </dgm:pt>
    <dgm:pt modelId="{7A274AF0-DB91-465E-A391-F3328639085E}" type="parTrans" cxnId="{788FAF44-D476-4E3D-8521-3841550BE413}">
      <dgm:prSet/>
      <dgm:spPr/>
      <dgm:t>
        <a:bodyPr/>
        <a:lstStyle/>
        <a:p>
          <a:endParaRPr lang="en-US"/>
        </a:p>
      </dgm:t>
    </dgm:pt>
    <dgm:pt modelId="{00C524EB-D1C5-4DBE-AF4A-5D8BF5C642EE}" type="sibTrans" cxnId="{788FAF44-D476-4E3D-8521-3841550BE413}">
      <dgm:prSet/>
      <dgm:spPr/>
      <dgm:t>
        <a:bodyPr/>
        <a:lstStyle/>
        <a:p>
          <a:endParaRPr lang="en-US"/>
        </a:p>
      </dgm:t>
    </dgm:pt>
    <dgm:pt modelId="{2046556C-93B9-49F6-9587-A120D4DC6EF9}" type="pres">
      <dgm:prSet presAssocID="{4234AD78-75C4-48F2-9F6E-FB46F2DC701E}" presName="hierChild1" presStyleCnt="0">
        <dgm:presLayoutVars>
          <dgm:chPref val="1"/>
          <dgm:dir/>
          <dgm:animOne val="branch"/>
          <dgm:animLvl val="lvl"/>
          <dgm:resizeHandles/>
        </dgm:presLayoutVars>
      </dgm:prSet>
      <dgm:spPr/>
    </dgm:pt>
    <dgm:pt modelId="{E72A5DC2-A066-4875-83D3-A17C526B0DD9}" type="pres">
      <dgm:prSet presAssocID="{DA4EE528-BBEE-406F-B38F-6FB61A2FAC38}" presName="hierRoot1" presStyleCnt="0"/>
      <dgm:spPr/>
    </dgm:pt>
    <dgm:pt modelId="{1077883B-6102-438B-8ABE-52516F708D98}" type="pres">
      <dgm:prSet presAssocID="{DA4EE528-BBEE-406F-B38F-6FB61A2FAC38}" presName="composite" presStyleCnt="0"/>
      <dgm:spPr/>
    </dgm:pt>
    <dgm:pt modelId="{59973FD2-85FB-4D29-9421-AE30610D8314}" type="pres">
      <dgm:prSet presAssocID="{DA4EE528-BBEE-406F-B38F-6FB61A2FAC38}" presName="background" presStyleLbl="node0" presStyleIdx="0" presStyleCnt="2"/>
      <dgm:spPr/>
    </dgm:pt>
    <dgm:pt modelId="{8A3566EF-A207-49A1-B244-B11384758851}" type="pres">
      <dgm:prSet presAssocID="{DA4EE528-BBEE-406F-B38F-6FB61A2FAC38}" presName="text" presStyleLbl="fgAcc0" presStyleIdx="0" presStyleCnt="2">
        <dgm:presLayoutVars>
          <dgm:chPref val="3"/>
        </dgm:presLayoutVars>
      </dgm:prSet>
      <dgm:spPr/>
    </dgm:pt>
    <dgm:pt modelId="{F99CA0BA-0DC6-48C5-80B0-44AA82A56302}" type="pres">
      <dgm:prSet presAssocID="{DA4EE528-BBEE-406F-B38F-6FB61A2FAC38}" presName="hierChild2" presStyleCnt="0"/>
      <dgm:spPr/>
    </dgm:pt>
    <dgm:pt modelId="{4BF3F7AE-7FF0-403C-B812-7B9F364BE739}" type="pres">
      <dgm:prSet presAssocID="{512EA0A5-1B89-4AAF-BC69-501F94DD20C6}" presName="hierRoot1" presStyleCnt="0"/>
      <dgm:spPr/>
    </dgm:pt>
    <dgm:pt modelId="{7C57D457-1278-4FA8-B888-9B1BCDC5A866}" type="pres">
      <dgm:prSet presAssocID="{512EA0A5-1B89-4AAF-BC69-501F94DD20C6}" presName="composite" presStyleCnt="0"/>
      <dgm:spPr/>
    </dgm:pt>
    <dgm:pt modelId="{E05C008C-DD70-4D52-AECC-63F4AAC630D4}" type="pres">
      <dgm:prSet presAssocID="{512EA0A5-1B89-4AAF-BC69-501F94DD20C6}" presName="background" presStyleLbl="node0" presStyleIdx="1" presStyleCnt="2"/>
      <dgm:spPr/>
    </dgm:pt>
    <dgm:pt modelId="{643D6EF3-1586-45CD-A518-E5A6A14518A9}" type="pres">
      <dgm:prSet presAssocID="{512EA0A5-1B89-4AAF-BC69-501F94DD20C6}" presName="text" presStyleLbl="fgAcc0" presStyleIdx="1" presStyleCnt="2">
        <dgm:presLayoutVars>
          <dgm:chPref val="3"/>
        </dgm:presLayoutVars>
      </dgm:prSet>
      <dgm:spPr/>
    </dgm:pt>
    <dgm:pt modelId="{5B79E0FF-6033-4002-8417-A9A830BF4FB9}" type="pres">
      <dgm:prSet presAssocID="{512EA0A5-1B89-4AAF-BC69-501F94DD20C6}" presName="hierChild2" presStyleCnt="0"/>
      <dgm:spPr/>
    </dgm:pt>
  </dgm:ptLst>
  <dgm:cxnLst>
    <dgm:cxn modelId="{48044629-62E8-4F13-8CDF-399C346A3FCF}" type="presOf" srcId="{4234AD78-75C4-48F2-9F6E-FB46F2DC701E}" destId="{2046556C-93B9-49F6-9587-A120D4DC6EF9}" srcOrd="0" destOrd="0" presId="urn:microsoft.com/office/officeart/2005/8/layout/hierarchy1"/>
    <dgm:cxn modelId="{788FAF44-D476-4E3D-8521-3841550BE413}" srcId="{4234AD78-75C4-48F2-9F6E-FB46F2DC701E}" destId="{512EA0A5-1B89-4AAF-BC69-501F94DD20C6}" srcOrd="1" destOrd="0" parTransId="{7A274AF0-DB91-465E-A391-F3328639085E}" sibTransId="{00C524EB-D1C5-4DBE-AF4A-5D8BF5C642EE}"/>
    <dgm:cxn modelId="{3145A186-9EA7-4F7F-A4BD-0327A6B16C7C}" type="presOf" srcId="{512EA0A5-1B89-4AAF-BC69-501F94DD20C6}" destId="{643D6EF3-1586-45CD-A518-E5A6A14518A9}" srcOrd="0" destOrd="0" presId="urn:microsoft.com/office/officeart/2005/8/layout/hierarchy1"/>
    <dgm:cxn modelId="{E53985E5-E98D-4BD4-A2C3-8E27E5999EB2}" type="presOf" srcId="{DA4EE528-BBEE-406F-B38F-6FB61A2FAC38}" destId="{8A3566EF-A207-49A1-B244-B11384758851}" srcOrd="0" destOrd="0" presId="urn:microsoft.com/office/officeart/2005/8/layout/hierarchy1"/>
    <dgm:cxn modelId="{DE1B40F5-A988-4D44-BECD-1C3DB4625727}" srcId="{4234AD78-75C4-48F2-9F6E-FB46F2DC701E}" destId="{DA4EE528-BBEE-406F-B38F-6FB61A2FAC38}" srcOrd="0" destOrd="0" parTransId="{5546FFD1-9010-4B46-870F-C41F877122F9}" sibTransId="{B4B845BC-7DBE-4779-8DF9-D13CED3F58D5}"/>
    <dgm:cxn modelId="{49F2FFDF-93C2-4052-9105-C9BA4B618FCF}" type="presParOf" srcId="{2046556C-93B9-49F6-9587-A120D4DC6EF9}" destId="{E72A5DC2-A066-4875-83D3-A17C526B0DD9}" srcOrd="0" destOrd="0" presId="urn:microsoft.com/office/officeart/2005/8/layout/hierarchy1"/>
    <dgm:cxn modelId="{F477FA60-8117-430B-94D5-63D34F13D5D7}" type="presParOf" srcId="{E72A5DC2-A066-4875-83D3-A17C526B0DD9}" destId="{1077883B-6102-438B-8ABE-52516F708D98}" srcOrd="0" destOrd="0" presId="urn:microsoft.com/office/officeart/2005/8/layout/hierarchy1"/>
    <dgm:cxn modelId="{363013A7-6ECD-4202-ADC2-E8420A11D4C9}" type="presParOf" srcId="{1077883B-6102-438B-8ABE-52516F708D98}" destId="{59973FD2-85FB-4D29-9421-AE30610D8314}" srcOrd="0" destOrd="0" presId="urn:microsoft.com/office/officeart/2005/8/layout/hierarchy1"/>
    <dgm:cxn modelId="{98061A8C-358D-4F01-B207-A6F927B637A5}" type="presParOf" srcId="{1077883B-6102-438B-8ABE-52516F708D98}" destId="{8A3566EF-A207-49A1-B244-B11384758851}" srcOrd="1" destOrd="0" presId="urn:microsoft.com/office/officeart/2005/8/layout/hierarchy1"/>
    <dgm:cxn modelId="{F2711004-40A9-4855-BA23-4AAE46AA0356}" type="presParOf" srcId="{E72A5DC2-A066-4875-83D3-A17C526B0DD9}" destId="{F99CA0BA-0DC6-48C5-80B0-44AA82A56302}" srcOrd="1" destOrd="0" presId="urn:microsoft.com/office/officeart/2005/8/layout/hierarchy1"/>
    <dgm:cxn modelId="{F08537A9-9C3F-45B8-B690-70DE4F2D53C6}" type="presParOf" srcId="{2046556C-93B9-49F6-9587-A120D4DC6EF9}" destId="{4BF3F7AE-7FF0-403C-B812-7B9F364BE739}" srcOrd="1" destOrd="0" presId="urn:microsoft.com/office/officeart/2005/8/layout/hierarchy1"/>
    <dgm:cxn modelId="{CB9FA697-702E-4178-BE11-09489A11A732}" type="presParOf" srcId="{4BF3F7AE-7FF0-403C-B812-7B9F364BE739}" destId="{7C57D457-1278-4FA8-B888-9B1BCDC5A866}" srcOrd="0" destOrd="0" presId="urn:microsoft.com/office/officeart/2005/8/layout/hierarchy1"/>
    <dgm:cxn modelId="{A8DD8132-1225-47DE-BBA0-99BDA7DAEEA2}" type="presParOf" srcId="{7C57D457-1278-4FA8-B888-9B1BCDC5A866}" destId="{E05C008C-DD70-4D52-AECC-63F4AAC630D4}" srcOrd="0" destOrd="0" presId="urn:microsoft.com/office/officeart/2005/8/layout/hierarchy1"/>
    <dgm:cxn modelId="{FF25A4C7-4ED6-4F78-9594-203CA47CF7E9}" type="presParOf" srcId="{7C57D457-1278-4FA8-B888-9B1BCDC5A866}" destId="{643D6EF3-1586-45CD-A518-E5A6A14518A9}" srcOrd="1" destOrd="0" presId="urn:microsoft.com/office/officeart/2005/8/layout/hierarchy1"/>
    <dgm:cxn modelId="{422DD167-4899-4F1B-8BFA-259F15EE3191}" type="presParOf" srcId="{4BF3F7AE-7FF0-403C-B812-7B9F364BE739}" destId="{5B79E0FF-6033-4002-8417-A9A830BF4FB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73FD2-85FB-4D29-9421-AE30610D8314}">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A3566EF-A207-49A1-B244-B11384758851}">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pt-BR" sz="2200" b="1" i="0" kern="1200" baseline="0"/>
            <a:t>Variável quantitativa/numéricas: </a:t>
          </a:r>
          <a:r>
            <a:rPr lang="pt-BR" sz="2200" b="0" i="0" kern="1200" baseline="0"/>
            <a:t>são as características que podem ser medidas em uma escala quantitativa, ou seja, apresentam valores numéricos que fazem sentido.</a:t>
          </a:r>
          <a:endParaRPr lang="en-US" sz="2200" kern="1200"/>
        </a:p>
      </dsp:txBody>
      <dsp:txXfrm>
        <a:off x="560236" y="802089"/>
        <a:ext cx="4149382" cy="2576345"/>
      </dsp:txXfrm>
    </dsp:sp>
    <dsp:sp modelId="{E05C008C-DD70-4D52-AECC-63F4AAC630D4}">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43D6EF3-1586-45CD-A518-E5A6A14518A9}">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pt-BR" sz="2200" b="1" i="0" kern="1200" baseline="0"/>
            <a:t>Variável qualitativa/categórica: </a:t>
          </a:r>
          <a:r>
            <a:rPr lang="pt-BR" sz="2200" b="0" i="0" kern="1200" baseline="0"/>
            <a:t>são as características que não possuem valores quantitativos, mas, ao contrário, são definidas por várias categorias, ou seja, representam uma classificação dos indivíduos.</a:t>
          </a:r>
          <a:endParaRPr lang="en-US" sz="2200" kern="1200"/>
        </a:p>
      </dsp:txBody>
      <dsp:txXfrm>
        <a:off x="5827635" y="802089"/>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4/17/2023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844237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22476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963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66389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4/17/2023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30764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33597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26323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785513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8553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4/17/2023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3368772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4/17/2023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9721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4/17/2023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114428596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7" r:id="rId5"/>
    <p:sldLayoutId id="2147483662"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FAB102-014A-35A5-7692-39B466112DBE}"/>
              </a:ext>
            </a:extLst>
          </p:cNvPr>
          <p:cNvPicPr>
            <a:picLocks noChangeAspect="1"/>
          </p:cNvPicPr>
          <p:nvPr/>
        </p:nvPicPr>
        <p:blipFill rotWithShape="1">
          <a:blip r:embed="rId2"/>
          <a:srcRect l="3111" r="1" b="1"/>
          <a:stretch/>
        </p:blipFill>
        <p:spPr>
          <a:xfrm>
            <a:off x="20" y="10"/>
            <a:ext cx="12191979" cy="6857990"/>
          </a:xfrm>
          <a:prstGeom prst="rect">
            <a:avLst/>
          </a:prstGeom>
        </p:spPr>
      </p:pic>
      <p:sp>
        <p:nvSpPr>
          <p:cNvPr id="16" name="Rectangle 15">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8" name="Rectangle 17">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3CFFD57F-7433-BCB6-3CB7-F5E13364A6C1}"/>
              </a:ext>
            </a:extLst>
          </p:cNvPr>
          <p:cNvSpPr>
            <a:spLocks noGrp="1"/>
          </p:cNvSpPr>
          <p:nvPr>
            <p:ph type="ctrTitle"/>
          </p:nvPr>
        </p:nvSpPr>
        <p:spPr>
          <a:xfrm>
            <a:off x="6033793" y="2355458"/>
            <a:ext cx="4775075" cy="1630907"/>
          </a:xfrm>
        </p:spPr>
        <p:txBody>
          <a:bodyPr>
            <a:normAutofit fontScale="90000"/>
          </a:bodyPr>
          <a:lstStyle/>
          <a:p>
            <a:r>
              <a:rPr lang="pt-BR" sz="4400" dirty="0">
                <a:solidFill>
                  <a:schemeClr val="tx1"/>
                </a:solidFill>
              </a:rPr>
              <a:t>Variáveis e Manipulação de dados</a:t>
            </a:r>
          </a:p>
        </p:txBody>
      </p:sp>
      <p:sp>
        <p:nvSpPr>
          <p:cNvPr id="3" name="Subtítulo 2">
            <a:extLst>
              <a:ext uri="{FF2B5EF4-FFF2-40B4-BE49-F238E27FC236}">
                <a16:creationId xmlns:a16="http://schemas.microsoft.com/office/drawing/2014/main" id="{224FBF8C-2ACE-10D7-90DE-93A643FEBDC3}"/>
              </a:ext>
            </a:extLst>
          </p:cNvPr>
          <p:cNvSpPr>
            <a:spLocks noGrp="1"/>
          </p:cNvSpPr>
          <p:nvPr>
            <p:ph type="subTitle" idx="1"/>
          </p:nvPr>
        </p:nvSpPr>
        <p:spPr>
          <a:xfrm>
            <a:off x="6033793" y="3995988"/>
            <a:ext cx="4775075" cy="559656"/>
          </a:xfrm>
        </p:spPr>
        <p:txBody>
          <a:bodyPr>
            <a:normAutofit fontScale="92500" lnSpcReduction="10000"/>
          </a:bodyPr>
          <a:lstStyle/>
          <a:p>
            <a:r>
              <a:rPr lang="pt-BR" dirty="0">
                <a:solidFill>
                  <a:schemeClr val="tx1"/>
                </a:solidFill>
              </a:rPr>
              <a:t>Dalton Breno Costa</a:t>
            </a:r>
          </a:p>
          <a:p>
            <a:r>
              <a:rPr lang="pt-BR" dirty="0">
                <a:solidFill>
                  <a:schemeClr val="tx1"/>
                </a:solidFill>
              </a:rPr>
              <a:t>Abril de 2023</a:t>
            </a:r>
          </a:p>
        </p:txBody>
      </p:sp>
    </p:spTree>
    <p:extLst>
      <p:ext uri="{BB962C8B-B14F-4D97-AF65-F5344CB8AC3E}">
        <p14:creationId xmlns:p14="http://schemas.microsoft.com/office/powerpoint/2010/main" val="41075196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E5AE52-225D-49FA-2C15-CA2FB27164FF}"/>
              </a:ext>
            </a:extLst>
          </p:cNvPr>
          <p:cNvSpPr>
            <a:spLocks noGrp="1"/>
          </p:cNvSpPr>
          <p:nvPr>
            <p:ph type="title"/>
          </p:nvPr>
        </p:nvSpPr>
        <p:spPr/>
        <p:txBody>
          <a:bodyPr/>
          <a:lstStyle/>
          <a:p>
            <a:r>
              <a:rPr lang="pt-BR" dirty="0"/>
              <a:t>Variáveis Numéricas/Quantitativas</a:t>
            </a:r>
          </a:p>
        </p:txBody>
      </p:sp>
      <p:sp>
        <p:nvSpPr>
          <p:cNvPr id="3" name="Espaço Reservado para Conteúdo 2">
            <a:extLst>
              <a:ext uri="{FF2B5EF4-FFF2-40B4-BE49-F238E27FC236}">
                <a16:creationId xmlns:a16="http://schemas.microsoft.com/office/drawing/2014/main" id="{4AC72FBC-8DD0-2DB6-6D97-B800A0E7EEAA}"/>
              </a:ext>
            </a:extLst>
          </p:cNvPr>
          <p:cNvSpPr>
            <a:spLocks noGrp="1"/>
          </p:cNvSpPr>
          <p:nvPr>
            <p:ph idx="1"/>
          </p:nvPr>
        </p:nvSpPr>
        <p:spPr/>
        <p:txBody>
          <a:bodyPr/>
          <a:lstStyle/>
          <a:p>
            <a:r>
              <a:rPr lang="pt-BR" dirty="0"/>
              <a:t>Também chamadas de escalares</a:t>
            </a:r>
          </a:p>
          <a:p>
            <a:r>
              <a:rPr lang="pt-BR" dirty="0"/>
              <a:t>Variáveis numéricas são um tipo de variável usada na análise de dados para quantificar ou medir as características de uma entidade ou fenômeno. Elas também são conhecidas como variáveis quantitativas porque envolvem contagem, medição ou atribuição de valores a uma característica específica. As variáveis numéricas podem ser divididas em dois tipos principais: </a:t>
            </a:r>
            <a:r>
              <a:rPr lang="pt-BR" b="1" dirty="0"/>
              <a:t>contínuas</a:t>
            </a:r>
            <a:r>
              <a:rPr lang="pt-BR" dirty="0"/>
              <a:t> e </a:t>
            </a:r>
            <a:r>
              <a:rPr lang="pt-BR" b="1" dirty="0"/>
              <a:t>discretas</a:t>
            </a:r>
            <a:r>
              <a:rPr lang="pt-BR" dirty="0"/>
              <a:t>.</a:t>
            </a:r>
          </a:p>
        </p:txBody>
      </p:sp>
    </p:spTree>
    <p:extLst>
      <p:ext uri="{BB962C8B-B14F-4D97-AF65-F5344CB8AC3E}">
        <p14:creationId xmlns:p14="http://schemas.microsoft.com/office/powerpoint/2010/main" val="3130282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DB740-5156-B191-4796-CCEC82F8E087}"/>
              </a:ext>
            </a:extLst>
          </p:cNvPr>
          <p:cNvSpPr>
            <a:spLocks noGrp="1"/>
          </p:cNvSpPr>
          <p:nvPr>
            <p:ph type="title"/>
          </p:nvPr>
        </p:nvSpPr>
        <p:spPr/>
        <p:txBody>
          <a:bodyPr/>
          <a:lstStyle/>
          <a:p>
            <a:r>
              <a:rPr lang="pt-BR" dirty="0"/>
              <a:t>Variáveis Numéricas/Quantitativas</a:t>
            </a:r>
          </a:p>
        </p:txBody>
      </p:sp>
      <p:sp>
        <p:nvSpPr>
          <p:cNvPr id="3" name="Espaço Reservado para Conteúdo 2">
            <a:extLst>
              <a:ext uri="{FF2B5EF4-FFF2-40B4-BE49-F238E27FC236}">
                <a16:creationId xmlns:a16="http://schemas.microsoft.com/office/drawing/2014/main" id="{FA5A5E63-F8F7-7FDF-3DCB-52FFC25994DD}"/>
              </a:ext>
            </a:extLst>
          </p:cNvPr>
          <p:cNvSpPr>
            <a:spLocks noGrp="1"/>
          </p:cNvSpPr>
          <p:nvPr>
            <p:ph idx="1"/>
          </p:nvPr>
        </p:nvSpPr>
        <p:spPr/>
        <p:txBody>
          <a:bodyPr>
            <a:normAutofit/>
          </a:bodyPr>
          <a:lstStyle/>
          <a:p>
            <a:r>
              <a:rPr lang="pt-BR" b="1" dirty="0"/>
              <a:t>Variáveis Contínuas</a:t>
            </a:r>
            <a:r>
              <a:rPr lang="pt-BR" dirty="0"/>
              <a:t>: fornecem informações numéricas que podem ser medidas dentro de um determinado intervalo sem interrupções. </a:t>
            </a:r>
          </a:p>
          <a:p>
            <a:r>
              <a:rPr lang="pt-BR" dirty="0"/>
              <a:t>Exemplos de variáveis quantitativas contínuas incluem coisas como peso, altura, comprimento, pressão, temperatura, velocidade e tempo. </a:t>
            </a:r>
          </a:p>
          <a:p>
            <a:endParaRPr lang="pt-BR" dirty="0"/>
          </a:p>
        </p:txBody>
      </p:sp>
      <p:pic>
        <p:nvPicPr>
          <p:cNvPr id="5132" name="Picture 12" descr="Estándares y Unidades | Calculisto - Resúmenes y Clases de Cálculo">
            <a:extLst>
              <a:ext uri="{FF2B5EF4-FFF2-40B4-BE49-F238E27FC236}">
                <a16:creationId xmlns:a16="http://schemas.microsoft.com/office/drawing/2014/main" id="{193C6FF6-971C-ECCD-28DC-B8E814C11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008" y="3429000"/>
            <a:ext cx="3559127" cy="276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2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0029D-1B03-DB6B-2554-CD8F756096C7}"/>
              </a:ext>
            </a:extLst>
          </p:cNvPr>
          <p:cNvSpPr>
            <a:spLocks noGrp="1"/>
          </p:cNvSpPr>
          <p:nvPr>
            <p:ph type="title"/>
          </p:nvPr>
        </p:nvSpPr>
        <p:spPr/>
        <p:txBody>
          <a:bodyPr/>
          <a:lstStyle/>
          <a:p>
            <a:r>
              <a:rPr lang="pt-BR" dirty="0"/>
              <a:t>Variáveis Numéricas/Quantitativas</a:t>
            </a:r>
          </a:p>
        </p:txBody>
      </p:sp>
      <p:sp>
        <p:nvSpPr>
          <p:cNvPr id="3" name="Espaço Reservado para Conteúdo 2">
            <a:extLst>
              <a:ext uri="{FF2B5EF4-FFF2-40B4-BE49-F238E27FC236}">
                <a16:creationId xmlns:a16="http://schemas.microsoft.com/office/drawing/2014/main" id="{D092E158-04FF-8CFE-4C02-5234F6B0B7AB}"/>
              </a:ext>
            </a:extLst>
          </p:cNvPr>
          <p:cNvSpPr>
            <a:spLocks noGrp="1"/>
          </p:cNvSpPr>
          <p:nvPr>
            <p:ph idx="1"/>
          </p:nvPr>
        </p:nvSpPr>
        <p:spPr/>
        <p:txBody>
          <a:bodyPr/>
          <a:lstStyle/>
          <a:p>
            <a:r>
              <a:rPr lang="pt-BR" b="1" dirty="0"/>
              <a:t>Variáveis</a:t>
            </a:r>
            <a:r>
              <a:rPr lang="pt-BR" dirty="0"/>
              <a:t> </a:t>
            </a:r>
            <a:r>
              <a:rPr lang="pt-BR" b="1" dirty="0"/>
              <a:t>Discretas</a:t>
            </a:r>
            <a:r>
              <a:rPr lang="pt-BR" dirty="0"/>
              <a:t>: Uma variável quantitativa discreta é uma variável que assume um número finito ou contável de valores. </a:t>
            </a:r>
          </a:p>
          <a:p>
            <a:r>
              <a:rPr lang="pt-BR" dirty="0"/>
              <a:t>Exemplos de variáveis quantitativas discretas incluem o número de irmãos em uma família, o número de carros de propriedade de um indivíduo ou o número de membros em uma equipe esportiva.</a:t>
            </a:r>
          </a:p>
        </p:txBody>
      </p:sp>
      <p:pic>
        <p:nvPicPr>
          <p:cNvPr id="6146" name="Picture 2" descr="Discrete Random Variables | CK-12 Foundation">
            <a:extLst>
              <a:ext uri="{FF2B5EF4-FFF2-40B4-BE49-F238E27FC236}">
                <a16:creationId xmlns:a16="http://schemas.microsoft.com/office/drawing/2014/main" id="{ADC19D9D-6182-A404-6CCB-D47BEC7B3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0924" y="3498068"/>
            <a:ext cx="3810640" cy="2543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02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CB7D5-9E25-DBE4-C253-F2D7AF7F1A37}"/>
              </a:ext>
            </a:extLst>
          </p:cNvPr>
          <p:cNvSpPr>
            <a:spLocks noGrp="1"/>
          </p:cNvSpPr>
          <p:nvPr>
            <p:ph type="title"/>
          </p:nvPr>
        </p:nvSpPr>
        <p:spPr/>
        <p:txBody>
          <a:bodyPr/>
          <a:lstStyle/>
          <a:p>
            <a:r>
              <a:rPr lang="pt-BR" dirty="0"/>
              <a:t>É quanti ou </a:t>
            </a:r>
            <a:r>
              <a:rPr lang="pt-BR" dirty="0" err="1"/>
              <a:t>quali</a:t>
            </a:r>
            <a:r>
              <a:rPr lang="pt-BR" dirty="0"/>
              <a:t>?</a:t>
            </a:r>
          </a:p>
        </p:txBody>
      </p:sp>
      <p:sp>
        <p:nvSpPr>
          <p:cNvPr id="3" name="Espaço Reservado para Conteúdo 2">
            <a:extLst>
              <a:ext uri="{FF2B5EF4-FFF2-40B4-BE49-F238E27FC236}">
                <a16:creationId xmlns:a16="http://schemas.microsoft.com/office/drawing/2014/main" id="{616D6FDF-02E7-E519-599E-0B61A46F5AD2}"/>
              </a:ext>
            </a:extLst>
          </p:cNvPr>
          <p:cNvSpPr>
            <a:spLocks noGrp="1"/>
          </p:cNvSpPr>
          <p:nvPr>
            <p:ph idx="1"/>
          </p:nvPr>
        </p:nvSpPr>
        <p:spPr>
          <a:xfrm>
            <a:off x="1288474" y="2529840"/>
            <a:ext cx="3200400" cy="448887"/>
          </a:xfrm>
        </p:spPr>
        <p:txBody>
          <a:bodyPr>
            <a:normAutofit/>
          </a:bodyPr>
          <a:lstStyle/>
          <a:p>
            <a:pPr marL="0" indent="0">
              <a:buNone/>
            </a:pPr>
            <a:r>
              <a:rPr lang="pt-BR" sz="2000" dirty="0"/>
              <a:t>Cor do Olhos</a:t>
            </a:r>
          </a:p>
        </p:txBody>
      </p:sp>
      <p:sp>
        <p:nvSpPr>
          <p:cNvPr id="4" name="Espaço Reservado para Conteúdo 2">
            <a:extLst>
              <a:ext uri="{FF2B5EF4-FFF2-40B4-BE49-F238E27FC236}">
                <a16:creationId xmlns:a16="http://schemas.microsoft.com/office/drawing/2014/main" id="{70A26BBB-5D67-455F-2DA2-DDCACEDCC03B}"/>
              </a:ext>
            </a:extLst>
          </p:cNvPr>
          <p:cNvSpPr txBox="1">
            <a:spLocks/>
          </p:cNvSpPr>
          <p:nvPr/>
        </p:nvSpPr>
        <p:spPr>
          <a:xfrm>
            <a:off x="1288474" y="3204556"/>
            <a:ext cx="3338944" cy="85482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pt-BR" sz="2000" dirty="0"/>
              <a:t>Qualitativa</a:t>
            </a:r>
          </a:p>
          <a:p>
            <a:pPr marL="0" indent="0">
              <a:buFont typeface="Garamond" pitchFamily="18" charset="0"/>
              <a:buNone/>
            </a:pPr>
            <a:r>
              <a:rPr lang="pt-BR" sz="2000" dirty="0"/>
              <a:t>Nominal</a:t>
            </a:r>
          </a:p>
        </p:txBody>
      </p:sp>
      <p:pic>
        <p:nvPicPr>
          <p:cNvPr id="7170" name="Picture 2" descr="OS OLHOS PODEM MUDAR DE COR? – Clinica Ricardo Martin">
            <a:extLst>
              <a:ext uri="{FF2B5EF4-FFF2-40B4-BE49-F238E27FC236}">
                <a16:creationId xmlns:a16="http://schemas.microsoft.com/office/drawing/2014/main" id="{DCB8201D-3A53-F97E-4B0A-A74ACB412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899" y="2607878"/>
            <a:ext cx="3400043" cy="165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12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CB7D5-9E25-DBE4-C253-F2D7AF7F1A37}"/>
              </a:ext>
            </a:extLst>
          </p:cNvPr>
          <p:cNvSpPr>
            <a:spLocks noGrp="1"/>
          </p:cNvSpPr>
          <p:nvPr>
            <p:ph type="title"/>
          </p:nvPr>
        </p:nvSpPr>
        <p:spPr/>
        <p:txBody>
          <a:bodyPr/>
          <a:lstStyle/>
          <a:p>
            <a:r>
              <a:rPr lang="pt-BR" dirty="0"/>
              <a:t>É quanti ou </a:t>
            </a:r>
            <a:r>
              <a:rPr lang="pt-BR" dirty="0" err="1"/>
              <a:t>quali</a:t>
            </a:r>
            <a:r>
              <a:rPr lang="pt-BR" dirty="0"/>
              <a:t>?</a:t>
            </a:r>
          </a:p>
        </p:txBody>
      </p:sp>
      <p:sp>
        <p:nvSpPr>
          <p:cNvPr id="3" name="Espaço Reservado para Conteúdo 2">
            <a:extLst>
              <a:ext uri="{FF2B5EF4-FFF2-40B4-BE49-F238E27FC236}">
                <a16:creationId xmlns:a16="http://schemas.microsoft.com/office/drawing/2014/main" id="{616D6FDF-02E7-E519-599E-0B61A46F5AD2}"/>
              </a:ext>
            </a:extLst>
          </p:cNvPr>
          <p:cNvSpPr>
            <a:spLocks noGrp="1"/>
          </p:cNvSpPr>
          <p:nvPr>
            <p:ph idx="1"/>
          </p:nvPr>
        </p:nvSpPr>
        <p:spPr>
          <a:xfrm>
            <a:off x="1288473" y="2529840"/>
            <a:ext cx="4114799" cy="504305"/>
          </a:xfrm>
        </p:spPr>
        <p:txBody>
          <a:bodyPr>
            <a:noAutofit/>
          </a:bodyPr>
          <a:lstStyle/>
          <a:p>
            <a:pPr marL="0" indent="0">
              <a:buNone/>
            </a:pPr>
            <a:r>
              <a:rPr lang="pt-BR" dirty="0"/>
              <a:t>Temperatura ambiente em graus Celsius</a:t>
            </a:r>
          </a:p>
        </p:txBody>
      </p:sp>
      <p:sp>
        <p:nvSpPr>
          <p:cNvPr id="4" name="Espaço Reservado para Conteúdo 2">
            <a:extLst>
              <a:ext uri="{FF2B5EF4-FFF2-40B4-BE49-F238E27FC236}">
                <a16:creationId xmlns:a16="http://schemas.microsoft.com/office/drawing/2014/main" id="{70A26BBB-5D67-455F-2DA2-DDCACEDCC03B}"/>
              </a:ext>
            </a:extLst>
          </p:cNvPr>
          <p:cNvSpPr txBox="1">
            <a:spLocks/>
          </p:cNvSpPr>
          <p:nvPr/>
        </p:nvSpPr>
        <p:spPr>
          <a:xfrm>
            <a:off x="1288474" y="3204556"/>
            <a:ext cx="3338944" cy="85482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pt-BR" dirty="0"/>
              <a:t>Quantitativa</a:t>
            </a:r>
          </a:p>
          <a:p>
            <a:r>
              <a:rPr lang="pt-BR" dirty="0"/>
              <a:t>Contínua</a:t>
            </a:r>
          </a:p>
        </p:txBody>
      </p:sp>
      <p:pic>
        <p:nvPicPr>
          <p:cNvPr id="8194" name="Picture 2" descr="Temperatura Vetores, Ícones e Planos de Fundo para Baixar Grátis">
            <a:extLst>
              <a:ext uri="{FF2B5EF4-FFF2-40B4-BE49-F238E27FC236}">
                <a16:creationId xmlns:a16="http://schemas.microsoft.com/office/drawing/2014/main" id="{44B3B01C-ECB2-0F1E-E0DB-9494E8266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8835" y="1758141"/>
            <a:ext cx="3747655" cy="374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14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CB7D5-9E25-DBE4-C253-F2D7AF7F1A37}"/>
              </a:ext>
            </a:extLst>
          </p:cNvPr>
          <p:cNvSpPr>
            <a:spLocks noGrp="1"/>
          </p:cNvSpPr>
          <p:nvPr>
            <p:ph type="title"/>
          </p:nvPr>
        </p:nvSpPr>
        <p:spPr/>
        <p:txBody>
          <a:bodyPr/>
          <a:lstStyle/>
          <a:p>
            <a:r>
              <a:rPr lang="pt-BR" dirty="0"/>
              <a:t>É quanti ou </a:t>
            </a:r>
            <a:r>
              <a:rPr lang="pt-BR" dirty="0" err="1"/>
              <a:t>quali</a:t>
            </a:r>
            <a:r>
              <a:rPr lang="pt-BR" dirty="0"/>
              <a:t>?</a:t>
            </a:r>
          </a:p>
        </p:txBody>
      </p:sp>
      <p:sp>
        <p:nvSpPr>
          <p:cNvPr id="3" name="Espaço Reservado para Conteúdo 2">
            <a:extLst>
              <a:ext uri="{FF2B5EF4-FFF2-40B4-BE49-F238E27FC236}">
                <a16:creationId xmlns:a16="http://schemas.microsoft.com/office/drawing/2014/main" id="{616D6FDF-02E7-E519-599E-0B61A46F5AD2}"/>
              </a:ext>
            </a:extLst>
          </p:cNvPr>
          <p:cNvSpPr>
            <a:spLocks noGrp="1"/>
          </p:cNvSpPr>
          <p:nvPr>
            <p:ph idx="1"/>
          </p:nvPr>
        </p:nvSpPr>
        <p:spPr>
          <a:xfrm>
            <a:off x="1288473" y="2529840"/>
            <a:ext cx="4114799" cy="504305"/>
          </a:xfrm>
        </p:spPr>
        <p:txBody>
          <a:bodyPr>
            <a:noAutofit/>
          </a:bodyPr>
          <a:lstStyle/>
          <a:p>
            <a:pPr marL="0" indent="0">
              <a:buNone/>
            </a:pPr>
            <a:r>
              <a:rPr lang="pt-BR" dirty="0"/>
              <a:t>Número de filhos em uma família</a:t>
            </a:r>
          </a:p>
        </p:txBody>
      </p:sp>
      <p:sp>
        <p:nvSpPr>
          <p:cNvPr id="4" name="Espaço Reservado para Conteúdo 2">
            <a:extLst>
              <a:ext uri="{FF2B5EF4-FFF2-40B4-BE49-F238E27FC236}">
                <a16:creationId xmlns:a16="http://schemas.microsoft.com/office/drawing/2014/main" id="{70A26BBB-5D67-455F-2DA2-DDCACEDCC03B}"/>
              </a:ext>
            </a:extLst>
          </p:cNvPr>
          <p:cNvSpPr txBox="1">
            <a:spLocks/>
          </p:cNvSpPr>
          <p:nvPr/>
        </p:nvSpPr>
        <p:spPr>
          <a:xfrm>
            <a:off x="1288474" y="3204556"/>
            <a:ext cx="3338944" cy="85482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pt-BR" dirty="0"/>
              <a:t>Quantitativa</a:t>
            </a:r>
          </a:p>
          <a:p>
            <a:r>
              <a:rPr lang="pt-BR" dirty="0"/>
              <a:t>Discreta</a:t>
            </a:r>
          </a:p>
        </p:txBody>
      </p:sp>
      <p:pic>
        <p:nvPicPr>
          <p:cNvPr id="9218" name="Picture 2" descr="Pais de oito filhos e à espera de gêmeos, casal faz sucesso na internet  mostrando rotina da família - Folha PE">
            <a:extLst>
              <a:ext uri="{FF2B5EF4-FFF2-40B4-BE49-F238E27FC236}">
                <a16:creationId xmlns:a16="http://schemas.microsoft.com/office/drawing/2014/main" id="{593799DE-E41C-D562-6895-BFCBD9E61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0370" y="2014194"/>
            <a:ext cx="4467443" cy="3192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49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CB7D5-9E25-DBE4-C253-F2D7AF7F1A37}"/>
              </a:ext>
            </a:extLst>
          </p:cNvPr>
          <p:cNvSpPr>
            <a:spLocks noGrp="1"/>
          </p:cNvSpPr>
          <p:nvPr>
            <p:ph type="title"/>
          </p:nvPr>
        </p:nvSpPr>
        <p:spPr/>
        <p:txBody>
          <a:bodyPr/>
          <a:lstStyle/>
          <a:p>
            <a:r>
              <a:rPr lang="pt-BR" dirty="0"/>
              <a:t>É quanti ou </a:t>
            </a:r>
            <a:r>
              <a:rPr lang="pt-BR" dirty="0" err="1"/>
              <a:t>quali</a:t>
            </a:r>
            <a:r>
              <a:rPr lang="pt-BR" dirty="0"/>
              <a:t>?</a:t>
            </a:r>
          </a:p>
        </p:txBody>
      </p:sp>
      <p:sp>
        <p:nvSpPr>
          <p:cNvPr id="3" name="Espaço Reservado para Conteúdo 2">
            <a:extLst>
              <a:ext uri="{FF2B5EF4-FFF2-40B4-BE49-F238E27FC236}">
                <a16:creationId xmlns:a16="http://schemas.microsoft.com/office/drawing/2014/main" id="{616D6FDF-02E7-E519-599E-0B61A46F5AD2}"/>
              </a:ext>
            </a:extLst>
          </p:cNvPr>
          <p:cNvSpPr>
            <a:spLocks noGrp="1"/>
          </p:cNvSpPr>
          <p:nvPr>
            <p:ph idx="1"/>
          </p:nvPr>
        </p:nvSpPr>
        <p:spPr>
          <a:xfrm>
            <a:off x="678873" y="2014194"/>
            <a:ext cx="4724399" cy="1019951"/>
          </a:xfrm>
        </p:spPr>
        <p:txBody>
          <a:bodyPr>
            <a:noAutofit/>
          </a:bodyPr>
          <a:lstStyle/>
          <a:p>
            <a:pPr marL="0" indent="0">
              <a:buNone/>
            </a:pPr>
            <a:r>
              <a:rPr lang="pt-BR" dirty="0"/>
              <a:t>Nível de satisfação com um produto (classificado como: insatisfeito, neutro ou satisfeito)</a:t>
            </a:r>
          </a:p>
        </p:txBody>
      </p:sp>
      <p:sp>
        <p:nvSpPr>
          <p:cNvPr id="4" name="Espaço Reservado para Conteúdo 2">
            <a:extLst>
              <a:ext uri="{FF2B5EF4-FFF2-40B4-BE49-F238E27FC236}">
                <a16:creationId xmlns:a16="http://schemas.microsoft.com/office/drawing/2014/main" id="{70A26BBB-5D67-455F-2DA2-DDCACEDCC03B}"/>
              </a:ext>
            </a:extLst>
          </p:cNvPr>
          <p:cNvSpPr txBox="1">
            <a:spLocks/>
          </p:cNvSpPr>
          <p:nvPr/>
        </p:nvSpPr>
        <p:spPr>
          <a:xfrm>
            <a:off x="1288474" y="3204556"/>
            <a:ext cx="3338944" cy="85482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pt-BR" dirty="0"/>
              <a:t>Qualitativa</a:t>
            </a:r>
          </a:p>
          <a:p>
            <a:r>
              <a:rPr lang="pt-BR" dirty="0"/>
              <a:t>Ordinal</a:t>
            </a:r>
          </a:p>
        </p:txBody>
      </p:sp>
      <p:pic>
        <p:nvPicPr>
          <p:cNvPr id="10242" name="Picture 2" descr="6 formas de medir o nível de satisfação do cliente - Meets CRM Online">
            <a:extLst>
              <a:ext uri="{FF2B5EF4-FFF2-40B4-BE49-F238E27FC236}">
                <a16:creationId xmlns:a16="http://schemas.microsoft.com/office/drawing/2014/main" id="{B6B1893E-78EC-5F0F-B502-5195FE179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3450" y="2305826"/>
            <a:ext cx="5056717" cy="291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26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CB7D5-9E25-DBE4-C253-F2D7AF7F1A37}"/>
              </a:ext>
            </a:extLst>
          </p:cNvPr>
          <p:cNvSpPr>
            <a:spLocks noGrp="1"/>
          </p:cNvSpPr>
          <p:nvPr>
            <p:ph type="title"/>
          </p:nvPr>
        </p:nvSpPr>
        <p:spPr/>
        <p:txBody>
          <a:bodyPr/>
          <a:lstStyle/>
          <a:p>
            <a:r>
              <a:rPr lang="pt-BR" dirty="0"/>
              <a:t>É quanti ou </a:t>
            </a:r>
            <a:r>
              <a:rPr lang="pt-BR" dirty="0" err="1"/>
              <a:t>quali</a:t>
            </a:r>
            <a:r>
              <a:rPr lang="pt-BR" dirty="0"/>
              <a:t>?</a:t>
            </a:r>
          </a:p>
        </p:txBody>
      </p:sp>
      <p:sp>
        <p:nvSpPr>
          <p:cNvPr id="3" name="Espaço Reservado para Conteúdo 2">
            <a:extLst>
              <a:ext uri="{FF2B5EF4-FFF2-40B4-BE49-F238E27FC236}">
                <a16:creationId xmlns:a16="http://schemas.microsoft.com/office/drawing/2014/main" id="{616D6FDF-02E7-E519-599E-0B61A46F5AD2}"/>
              </a:ext>
            </a:extLst>
          </p:cNvPr>
          <p:cNvSpPr>
            <a:spLocks noGrp="1"/>
          </p:cNvSpPr>
          <p:nvPr>
            <p:ph idx="1"/>
          </p:nvPr>
        </p:nvSpPr>
        <p:spPr>
          <a:xfrm>
            <a:off x="1066800" y="2305826"/>
            <a:ext cx="4336472" cy="728319"/>
          </a:xfrm>
        </p:spPr>
        <p:txBody>
          <a:bodyPr>
            <a:noAutofit/>
          </a:bodyPr>
          <a:lstStyle/>
          <a:p>
            <a:pPr marL="0" indent="0">
              <a:buNone/>
            </a:pPr>
            <a:r>
              <a:rPr lang="pt-BR" dirty="0"/>
              <a:t>Renda mensal em reais</a:t>
            </a:r>
          </a:p>
        </p:txBody>
      </p:sp>
      <p:sp>
        <p:nvSpPr>
          <p:cNvPr id="4" name="Espaço Reservado para Conteúdo 2">
            <a:extLst>
              <a:ext uri="{FF2B5EF4-FFF2-40B4-BE49-F238E27FC236}">
                <a16:creationId xmlns:a16="http://schemas.microsoft.com/office/drawing/2014/main" id="{70A26BBB-5D67-455F-2DA2-DDCACEDCC03B}"/>
              </a:ext>
            </a:extLst>
          </p:cNvPr>
          <p:cNvSpPr txBox="1">
            <a:spLocks/>
          </p:cNvSpPr>
          <p:nvPr/>
        </p:nvSpPr>
        <p:spPr>
          <a:xfrm>
            <a:off x="1288474" y="3204556"/>
            <a:ext cx="3338944" cy="85482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pt-BR" dirty="0"/>
              <a:t>Quantitativa</a:t>
            </a:r>
          </a:p>
          <a:p>
            <a:r>
              <a:rPr lang="pt-BR" dirty="0"/>
              <a:t>Contínua</a:t>
            </a:r>
          </a:p>
        </p:txBody>
      </p:sp>
      <p:pic>
        <p:nvPicPr>
          <p:cNvPr id="11266" name="Picture 2" descr="Renda mensal: Como investir para ter uma renda mensal de R$ 5 mil">
            <a:extLst>
              <a:ext uri="{FF2B5EF4-FFF2-40B4-BE49-F238E27FC236}">
                <a16:creationId xmlns:a16="http://schemas.microsoft.com/office/drawing/2014/main" id="{C4941593-25F3-F934-2B24-7093C81FA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2792" y="1809661"/>
            <a:ext cx="3900456" cy="3247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37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CB7D5-9E25-DBE4-C253-F2D7AF7F1A37}"/>
              </a:ext>
            </a:extLst>
          </p:cNvPr>
          <p:cNvSpPr>
            <a:spLocks noGrp="1"/>
          </p:cNvSpPr>
          <p:nvPr>
            <p:ph type="title"/>
          </p:nvPr>
        </p:nvSpPr>
        <p:spPr/>
        <p:txBody>
          <a:bodyPr/>
          <a:lstStyle/>
          <a:p>
            <a:r>
              <a:rPr lang="pt-BR" dirty="0"/>
              <a:t>É quanti ou </a:t>
            </a:r>
            <a:r>
              <a:rPr lang="pt-BR" dirty="0" err="1"/>
              <a:t>quali</a:t>
            </a:r>
            <a:r>
              <a:rPr lang="pt-BR" dirty="0"/>
              <a:t>?</a:t>
            </a:r>
          </a:p>
        </p:txBody>
      </p:sp>
      <p:sp>
        <p:nvSpPr>
          <p:cNvPr id="3" name="Espaço Reservado para Conteúdo 2">
            <a:extLst>
              <a:ext uri="{FF2B5EF4-FFF2-40B4-BE49-F238E27FC236}">
                <a16:creationId xmlns:a16="http://schemas.microsoft.com/office/drawing/2014/main" id="{616D6FDF-02E7-E519-599E-0B61A46F5AD2}"/>
              </a:ext>
            </a:extLst>
          </p:cNvPr>
          <p:cNvSpPr>
            <a:spLocks noGrp="1"/>
          </p:cNvSpPr>
          <p:nvPr>
            <p:ph idx="1"/>
          </p:nvPr>
        </p:nvSpPr>
        <p:spPr>
          <a:xfrm>
            <a:off x="1066800" y="2305826"/>
            <a:ext cx="4336472" cy="1531883"/>
          </a:xfrm>
        </p:spPr>
        <p:txBody>
          <a:bodyPr>
            <a:noAutofit/>
          </a:bodyPr>
          <a:lstStyle/>
          <a:p>
            <a:pPr marL="0" indent="0">
              <a:buNone/>
            </a:pPr>
            <a:r>
              <a:rPr lang="pt-BR" dirty="0"/>
              <a:t>Presença de doença em um paciente:</a:t>
            </a:r>
          </a:p>
          <a:p>
            <a:pPr marL="0" indent="0">
              <a:buNone/>
            </a:pPr>
            <a:r>
              <a:rPr lang="pt-BR" dirty="0"/>
              <a:t>0: Sem doença</a:t>
            </a:r>
          </a:p>
          <a:p>
            <a:pPr marL="0" indent="0">
              <a:buNone/>
            </a:pPr>
            <a:r>
              <a:rPr lang="pt-BR" dirty="0"/>
              <a:t>1: Com doença</a:t>
            </a:r>
          </a:p>
        </p:txBody>
      </p:sp>
      <p:sp>
        <p:nvSpPr>
          <p:cNvPr id="4" name="Espaço Reservado para Conteúdo 2">
            <a:extLst>
              <a:ext uri="{FF2B5EF4-FFF2-40B4-BE49-F238E27FC236}">
                <a16:creationId xmlns:a16="http://schemas.microsoft.com/office/drawing/2014/main" id="{70A26BBB-5D67-455F-2DA2-DDCACEDCC03B}"/>
              </a:ext>
            </a:extLst>
          </p:cNvPr>
          <p:cNvSpPr txBox="1">
            <a:spLocks/>
          </p:cNvSpPr>
          <p:nvPr/>
        </p:nvSpPr>
        <p:spPr>
          <a:xfrm>
            <a:off x="1146752" y="3837709"/>
            <a:ext cx="3338944" cy="85482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pt-BR" dirty="0"/>
              <a:t>Quantitativa</a:t>
            </a:r>
          </a:p>
          <a:p>
            <a:r>
              <a:rPr lang="pt-BR" dirty="0"/>
              <a:t>Binária </a:t>
            </a:r>
          </a:p>
        </p:txBody>
      </p:sp>
      <p:pic>
        <p:nvPicPr>
          <p:cNvPr id="12290" name="Picture 2" descr="Menino doente com termômetro na cama. criança com personagem de desenho  animado de alta temperatura. febre, sintoma de gripe. garoto com frio.  paciente relaxando sob o cobertor | Vetor Premium">
            <a:extLst>
              <a:ext uri="{FF2B5EF4-FFF2-40B4-BE49-F238E27FC236}">
                <a16:creationId xmlns:a16="http://schemas.microsoft.com/office/drawing/2014/main" id="{4EF23C3F-49A1-B4D3-DD81-350FB44E6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200" y="1918168"/>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19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CB7D5-9E25-DBE4-C253-F2D7AF7F1A37}"/>
              </a:ext>
            </a:extLst>
          </p:cNvPr>
          <p:cNvSpPr>
            <a:spLocks noGrp="1"/>
          </p:cNvSpPr>
          <p:nvPr>
            <p:ph type="title"/>
          </p:nvPr>
        </p:nvSpPr>
        <p:spPr/>
        <p:txBody>
          <a:bodyPr/>
          <a:lstStyle/>
          <a:p>
            <a:r>
              <a:rPr lang="pt-BR" dirty="0"/>
              <a:t>É quanti ou </a:t>
            </a:r>
            <a:r>
              <a:rPr lang="pt-BR" dirty="0" err="1"/>
              <a:t>quali</a:t>
            </a:r>
            <a:r>
              <a:rPr lang="pt-BR" dirty="0"/>
              <a:t>?</a:t>
            </a:r>
          </a:p>
        </p:txBody>
      </p:sp>
      <p:sp>
        <p:nvSpPr>
          <p:cNvPr id="3" name="Espaço Reservado para Conteúdo 2">
            <a:extLst>
              <a:ext uri="{FF2B5EF4-FFF2-40B4-BE49-F238E27FC236}">
                <a16:creationId xmlns:a16="http://schemas.microsoft.com/office/drawing/2014/main" id="{616D6FDF-02E7-E519-599E-0B61A46F5AD2}"/>
              </a:ext>
            </a:extLst>
          </p:cNvPr>
          <p:cNvSpPr>
            <a:spLocks noGrp="1"/>
          </p:cNvSpPr>
          <p:nvPr>
            <p:ph idx="1"/>
          </p:nvPr>
        </p:nvSpPr>
        <p:spPr>
          <a:xfrm>
            <a:off x="1066800" y="2305826"/>
            <a:ext cx="4336472" cy="1531883"/>
          </a:xfrm>
        </p:spPr>
        <p:txBody>
          <a:bodyPr>
            <a:noAutofit/>
          </a:bodyPr>
          <a:lstStyle/>
          <a:p>
            <a:pPr marL="0" indent="0">
              <a:buNone/>
            </a:pPr>
            <a:r>
              <a:rPr lang="pt-BR" dirty="0"/>
              <a:t>Tipo de animal de estimação:</a:t>
            </a:r>
          </a:p>
          <a:p>
            <a:pPr marL="0" indent="0">
              <a:buNone/>
            </a:pPr>
            <a:r>
              <a:rPr lang="pt-BR" dirty="0"/>
              <a:t>Cachorro</a:t>
            </a:r>
          </a:p>
          <a:p>
            <a:pPr marL="0" indent="0">
              <a:buNone/>
            </a:pPr>
            <a:r>
              <a:rPr lang="pt-BR" dirty="0"/>
              <a:t>Gato</a:t>
            </a:r>
          </a:p>
          <a:p>
            <a:pPr marL="0" indent="0">
              <a:buNone/>
            </a:pPr>
            <a:r>
              <a:rPr lang="pt-BR" dirty="0"/>
              <a:t>Peixe</a:t>
            </a:r>
          </a:p>
          <a:p>
            <a:pPr marL="0" indent="0">
              <a:buNone/>
            </a:pPr>
            <a:r>
              <a:rPr lang="pt-BR" dirty="0"/>
              <a:t>Pássaro</a:t>
            </a:r>
          </a:p>
        </p:txBody>
      </p:sp>
      <p:sp>
        <p:nvSpPr>
          <p:cNvPr id="4" name="Espaço Reservado para Conteúdo 2">
            <a:extLst>
              <a:ext uri="{FF2B5EF4-FFF2-40B4-BE49-F238E27FC236}">
                <a16:creationId xmlns:a16="http://schemas.microsoft.com/office/drawing/2014/main" id="{70A26BBB-5D67-455F-2DA2-DDCACEDCC03B}"/>
              </a:ext>
            </a:extLst>
          </p:cNvPr>
          <p:cNvSpPr txBox="1">
            <a:spLocks/>
          </p:cNvSpPr>
          <p:nvPr/>
        </p:nvSpPr>
        <p:spPr>
          <a:xfrm>
            <a:off x="1066800" y="4419600"/>
            <a:ext cx="3338944" cy="85482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pt-BR" dirty="0"/>
              <a:t>Quantitativa</a:t>
            </a:r>
          </a:p>
          <a:p>
            <a:r>
              <a:rPr lang="pt-BR" dirty="0"/>
              <a:t>Nominal</a:t>
            </a:r>
          </a:p>
        </p:txBody>
      </p:sp>
      <p:pic>
        <p:nvPicPr>
          <p:cNvPr id="11266" name="Picture 2" descr="Renda mensal: Como investir para ter uma renda mensal de R$ 5 mil">
            <a:extLst>
              <a:ext uri="{FF2B5EF4-FFF2-40B4-BE49-F238E27FC236}">
                <a16:creationId xmlns:a16="http://schemas.microsoft.com/office/drawing/2014/main" id="{C4941593-25F3-F934-2B24-7093C81FA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2792" y="1809661"/>
            <a:ext cx="3900456" cy="3247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92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spositivo móvel com aplicativos">
            <a:extLst>
              <a:ext uri="{FF2B5EF4-FFF2-40B4-BE49-F238E27FC236}">
                <a16:creationId xmlns:a16="http://schemas.microsoft.com/office/drawing/2014/main" id="{42304D74-5E66-90F6-9CAF-E7267D893DB4}"/>
              </a:ext>
            </a:extLst>
          </p:cNvPr>
          <p:cNvPicPr>
            <a:picLocks noChangeAspect="1"/>
          </p:cNvPicPr>
          <p:nvPr/>
        </p:nvPicPr>
        <p:blipFill rotWithShape="1">
          <a:blip r:embed="rId2"/>
          <a:srcRect l="43569" r="3998"/>
          <a:stretch/>
        </p:blipFill>
        <p:spPr>
          <a:xfrm>
            <a:off x="20" y="10"/>
            <a:ext cx="6392647" cy="6857990"/>
          </a:xfrm>
          <a:prstGeom prst="rect">
            <a:avLst/>
          </a:prstGeom>
        </p:spPr>
      </p:pic>
      <p:sp>
        <p:nvSpPr>
          <p:cNvPr id="11" name="Rectangle 10">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37BE928-BCAB-14D5-056D-1FA06DAFCCC9}"/>
              </a:ext>
            </a:extLst>
          </p:cNvPr>
          <p:cNvSpPr>
            <a:spLocks noGrp="1"/>
          </p:cNvSpPr>
          <p:nvPr>
            <p:ph type="title"/>
          </p:nvPr>
        </p:nvSpPr>
        <p:spPr>
          <a:xfrm>
            <a:off x="7064082" y="642594"/>
            <a:ext cx="4472921" cy="1371600"/>
          </a:xfrm>
        </p:spPr>
        <p:txBody>
          <a:bodyPr>
            <a:normAutofit/>
          </a:bodyPr>
          <a:lstStyle/>
          <a:p>
            <a:r>
              <a:rPr lang="pt-BR" sz="4000"/>
              <a:t>Variável</a:t>
            </a:r>
          </a:p>
        </p:txBody>
      </p:sp>
      <p:sp>
        <p:nvSpPr>
          <p:cNvPr id="3" name="Espaço Reservado para Conteúdo 2">
            <a:extLst>
              <a:ext uri="{FF2B5EF4-FFF2-40B4-BE49-F238E27FC236}">
                <a16:creationId xmlns:a16="http://schemas.microsoft.com/office/drawing/2014/main" id="{24732C97-4132-E8F8-1137-8DD175512AA2}"/>
              </a:ext>
            </a:extLst>
          </p:cNvPr>
          <p:cNvSpPr>
            <a:spLocks noGrp="1"/>
          </p:cNvSpPr>
          <p:nvPr>
            <p:ph idx="1"/>
          </p:nvPr>
        </p:nvSpPr>
        <p:spPr>
          <a:xfrm>
            <a:off x="7064082" y="2103120"/>
            <a:ext cx="4472922" cy="3931920"/>
          </a:xfrm>
        </p:spPr>
        <p:txBody>
          <a:bodyPr>
            <a:normAutofit/>
          </a:bodyPr>
          <a:lstStyle/>
          <a:p>
            <a:pPr marL="0" indent="0">
              <a:buNone/>
            </a:pPr>
            <a:r>
              <a:rPr lang="pt-BR" sz="2000" dirty="0"/>
              <a:t>Característica que vai ser </a:t>
            </a:r>
            <a:r>
              <a:rPr lang="pt-BR" sz="2000" b="1" dirty="0"/>
              <a:t>observada</a:t>
            </a:r>
            <a:r>
              <a:rPr lang="pt-BR" sz="2000" dirty="0"/>
              <a:t>, </a:t>
            </a:r>
            <a:r>
              <a:rPr lang="pt-BR" sz="2000" b="1" dirty="0"/>
              <a:t>medida</a:t>
            </a:r>
            <a:r>
              <a:rPr lang="pt-BR" sz="2000" dirty="0"/>
              <a:t> ou </a:t>
            </a:r>
            <a:r>
              <a:rPr lang="pt-BR" sz="2000" b="1" dirty="0"/>
              <a:t>contada</a:t>
            </a:r>
            <a:r>
              <a:rPr lang="pt-BR" sz="2000" dirty="0"/>
              <a:t> nos elementos da população ou da amostra e que </a:t>
            </a:r>
            <a:r>
              <a:rPr lang="pt-BR" sz="2000" b="1" dirty="0"/>
              <a:t>pode variar</a:t>
            </a:r>
            <a:r>
              <a:rPr lang="pt-BR" sz="2000" dirty="0"/>
              <a:t>, ou seja, assumir um valor diferente de elemento para elemento. São características que são medidas, controladas ou manipuladas em uma pesquisa.</a:t>
            </a:r>
          </a:p>
          <a:p>
            <a:endParaRPr lang="pt-BR" dirty="0"/>
          </a:p>
        </p:txBody>
      </p:sp>
    </p:spTree>
    <p:extLst>
      <p:ext uri="{BB962C8B-B14F-4D97-AF65-F5344CB8AC3E}">
        <p14:creationId xmlns:p14="http://schemas.microsoft.com/office/powerpoint/2010/main" val="1222460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02DC0967-ECFB-46A2-ADEB-01374F3D3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7" y="0"/>
            <a:ext cx="12192001"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533173E3-A708-4A63-AB1F-6729F5E53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6" name="Rectangle 25">
            <a:extLst>
              <a:ext uri="{FF2B5EF4-FFF2-40B4-BE49-F238E27FC236}">
                <a16:creationId xmlns:a16="http://schemas.microsoft.com/office/drawing/2014/main" id="{9D98FDEF-0256-4AA6-B4F5-14FEE180D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solidFill>
            <a:prstDash val="solid"/>
            <a:miter lim="800000"/>
          </a:ln>
          <a:effectLst/>
        </p:spPr>
      </p:sp>
      <p:sp>
        <p:nvSpPr>
          <p:cNvPr id="2" name="Título 1">
            <a:extLst>
              <a:ext uri="{FF2B5EF4-FFF2-40B4-BE49-F238E27FC236}">
                <a16:creationId xmlns:a16="http://schemas.microsoft.com/office/drawing/2014/main" id="{67A3F2AD-627B-7FC4-0648-C24A94700140}"/>
              </a:ext>
            </a:extLst>
          </p:cNvPr>
          <p:cNvSpPr>
            <a:spLocks noGrp="1"/>
          </p:cNvSpPr>
          <p:nvPr>
            <p:ph type="title"/>
          </p:nvPr>
        </p:nvSpPr>
        <p:spPr>
          <a:xfrm>
            <a:off x="5353249" y="1907953"/>
            <a:ext cx="5716338" cy="3042706"/>
          </a:xfrm>
        </p:spPr>
        <p:txBody>
          <a:bodyPr vert="horz" lIns="91440" tIns="45720" rIns="91440" bIns="45720" rtlCol="0" anchor="ctr">
            <a:normAutofit/>
          </a:bodyPr>
          <a:lstStyle/>
          <a:p>
            <a:pPr algn="ctr">
              <a:lnSpc>
                <a:spcPct val="83000"/>
              </a:lnSpc>
            </a:pPr>
            <a:r>
              <a:rPr lang="en-US" sz="5400" cap="all" spc="-100">
                <a:solidFill>
                  <a:schemeClr val="tx1"/>
                </a:solidFill>
              </a:rPr>
              <a:t>Manipulação de Dados com SPSS</a:t>
            </a:r>
          </a:p>
        </p:txBody>
      </p:sp>
      <p:sp>
        <p:nvSpPr>
          <p:cNvPr id="28" name="Rectangle 27">
            <a:extLst>
              <a:ext uri="{FF2B5EF4-FFF2-40B4-BE49-F238E27FC236}">
                <a16:creationId xmlns:a16="http://schemas.microsoft.com/office/drawing/2014/main" id="{8ABEB269-2208-4181-9DDB-A5C2D189B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384CBE60-0977-4285-9BF5-9D8271989A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911CEBB-5C08-41C5-8954-C727FC8755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6FA950-4DFC-4710-A30A-6E55033CA4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Banco de dados">
            <a:extLst>
              <a:ext uri="{FF2B5EF4-FFF2-40B4-BE49-F238E27FC236}">
                <a16:creationId xmlns:a16="http://schemas.microsoft.com/office/drawing/2014/main" id="{BFE247C7-4C64-1168-14D8-D683D53375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812238"/>
            <a:ext cx="3234135" cy="3234135"/>
          </a:xfrm>
          <a:prstGeom prst="rect">
            <a:avLst/>
          </a:prstGeom>
        </p:spPr>
      </p:pic>
    </p:spTree>
    <p:extLst>
      <p:ext uri="{BB962C8B-B14F-4D97-AF65-F5344CB8AC3E}">
        <p14:creationId xmlns:p14="http://schemas.microsoft.com/office/powerpoint/2010/main" val="133859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E4EAA1-17EB-B144-65E2-52D8C1A3E600}"/>
              </a:ext>
            </a:extLst>
          </p:cNvPr>
          <p:cNvSpPr>
            <a:spLocks noGrp="1"/>
          </p:cNvSpPr>
          <p:nvPr>
            <p:ph type="title"/>
          </p:nvPr>
        </p:nvSpPr>
        <p:spPr>
          <a:xfrm>
            <a:off x="6579450" y="727627"/>
            <a:ext cx="4957553" cy="1645920"/>
          </a:xfrm>
        </p:spPr>
        <p:txBody>
          <a:bodyPr vert="horz" lIns="91440" tIns="45720" rIns="91440" bIns="45720" rtlCol="0">
            <a:normAutofit/>
          </a:bodyPr>
          <a:lstStyle/>
          <a:p>
            <a:r>
              <a:rPr lang="en-US" cap="all" spc="-100"/>
              <a:t>VARIAVEIS TEÓRICAS E OPERACIONAIS</a:t>
            </a:r>
          </a:p>
        </p:txBody>
      </p:sp>
      <p:sp>
        <p:nvSpPr>
          <p:cNvPr id="12" name="Rectangle 11">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7" name="Espaço Reservado para Conteúdo 6">
            <a:extLst>
              <a:ext uri="{FF2B5EF4-FFF2-40B4-BE49-F238E27FC236}">
                <a16:creationId xmlns:a16="http://schemas.microsoft.com/office/drawing/2014/main" id="{58C343FA-4257-B6B1-CCE3-F87FEA6159DC}"/>
              </a:ext>
            </a:extLst>
          </p:cNvPr>
          <p:cNvSpPr>
            <a:spLocks noGrp="1"/>
          </p:cNvSpPr>
          <p:nvPr>
            <p:ph idx="1"/>
          </p:nvPr>
        </p:nvSpPr>
        <p:spPr>
          <a:xfrm>
            <a:off x="6579450" y="2538919"/>
            <a:ext cx="4957554" cy="3496120"/>
          </a:xfrm>
        </p:spPr>
        <p:txBody>
          <a:bodyPr>
            <a:normAutofit/>
          </a:bodyPr>
          <a:lstStyle/>
          <a:p>
            <a:r>
              <a:rPr lang="pt-BR" dirty="0"/>
              <a:t>Constructo X  Variável (escala)</a:t>
            </a:r>
          </a:p>
          <a:p>
            <a:r>
              <a:rPr lang="pt-BR" dirty="0"/>
              <a:t>Importante não misturar o constructo com a escala.</a:t>
            </a:r>
          </a:p>
          <a:p>
            <a:pPr lvl="1"/>
            <a:r>
              <a:rPr lang="pt-BR" dirty="0"/>
              <a:t>Exemplo: BDI e Depressão. </a:t>
            </a:r>
          </a:p>
          <a:p>
            <a:endParaRPr lang="pt-BR" dirty="0"/>
          </a:p>
          <a:p>
            <a:r>
              <a:rPr lang="pt-BR" dirty="0"/>
              <a:t>Primeiro passo é transformar nossa variável teórica para operacional:</a:t>
            </a:r>
          </a:p>
          <a:p>
            <a:pPr lvl="1"/>
            <a:r>
              <a:rPr lang="pt-BR" b="1" dirty="0"/>
              <a:t>Variável Teórica</a:t>
            </a:r>
            <a:r>
              <a:rPr lang="pt-BR" dirty="0"/>
              <a:t>: variável de ideia, será descrita na introdução, discussão, conclusão e título.</a:t>
            </a:r>
          </a:p>
          <a:p>
            <a:pPr lvl="1"/>
            <a:r>
              <a:rPr lang="pt-BR" b="1" dirty="0"/>
              <a:t>Variável operacional</a:t>
            </a:r>
            <a:r>
              <a:rPr lang="pt-BR" dirty="0"/>
              <a:t>: variável de medida, será descrita métodos e resultados.</a:t>
            </a:r>
          </a:p>
        </p:txBody>
      </p:sp>
      <p:pic>
        <p:nvPicPr>
          <p:cNvPr id="1026" name="Picture 2" descr="operacionalizacao.001">
            <a:extLst>
              <a:ext uri="{FF2B5EF4-FFF2-40B4-BE49-F238E27FC236}">
                <a16:creationId xmlns:a16="http://schemas.microsoft.com/office/drawing/2014/main" id="{C8A158BD-08C8-454C-116E-3EC5486BC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47" y="721223"/>
            <a:ext cx="5415553" cy="5415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37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82C09A7F-9A7E-AC8C-5413-7306F54CDDA3}"/>
              </a:ext>
            </a:extLst>
          </p:cNvPr>
          <p:cNvSpPr>
            <a:spLocks noGrp="1"/>
          </p:cNvSpPr>
          <p:nvPr>
            <p:ph type="body" idx="1"/>
          </p:nvPr>
        </p:nvSpPr>
        <p:spPr>
          <a:xfrm>
            <a:off x="844765" y="901703"/>
            <a:ext cx="4663440" cy="640080"/>
          </a:xfrm>
        </p:spPr>
        <p:txBody>
          <a:bodyPr/>
          <a:lstStyle/>
          <a:p>
            <a:r>
              <a:rPr lang="pt-BR" dirty="0"/>
              <a:t>Variável Teórica</a:t>
            </a:r>
          </a:p>
          <a:p>
            <a:endParaRPr lang="pt-BR" dirty="0"/>
          </a:p>
        </p:txBody>
      </p:sp>
      <p:sp>
        <p:nvSpPr>
          <p:cNvPr id="6" name="Espaço Reservado para Conteúdo 5">
            <a:extLst>
              <a:ext uri="{FF2B5EF4-FFF2-40B4-BE49-F238E27FC236}">
                <a16:creationId xmlns:a16="http://schemas.microsoft.com/office/drawing/2014/main" id="{647C0CF6-5276-9FDB-31FB-F5DB7242443B}"/>
              </a:ext>
            </a:extLst>
          </p:cNvPr>
          <p:cNvSpPr>
            <a:spLocks noGrp="1"/>
          </p:cNvSpPr>
          <p:nvPr>
            <p:ph sz="half" idx="2"/>
          </p:nvPr>
        </p:nvSpPr>
        <p:spPr>
          <a:xfrm>
            <a:off x="844765" y="1541783"/>
            <a:ext cx="4663440" cy="3163825"/>
          </a:xfrm>
        </p:spPr>
        <p:txBody>
          <a:bodyPr>
            <a:normAutofit/>
          </a:bodyPr>
          <a:lstStyle/>
          <a:p>
            <a:r>
              <a:rPr lang="pt-BR" sz="2000" dirty="0"/>
              <a:t>Aquelas que inferimos a partir das operacionais.</a:t>
            </a:r>
          </a:p>
          <a:p>
            <a:pPr marL="457200" indent="-457200">
              <a:buFont typeface="+mj-lt"/>
              <a:buAutoNum type="arabicPeriod"/>
            </a:pPr>
            <a:r>
              <a:rPr lang="pt-BR" altLang="pt-BR" sz="2000" dirty="0"/>
              <a:t>Crescimento</a:t>
            </a:r>
          </a:p>
          <a:p>
            <a:pPr marL="457200" indent="-457200">
              <a:buFont typeface="+mj-lt"/>
              <a:buAutoNum type="arabicPeriod"/>
            </a:pPr>
            <a:r>
              <a:rPr lang="pt-BR" sz="2000" dirty="0"/>
              <a:t>Excesso de gordura corporal</a:t>
            </a:r>
          </a:p>
          <a:p>
            <a:pPr marL="457200" indent="-457200">
              <a:buFont typeface="+mj-lt"/>
              <a:buAutoNum type="arabicPeriod"/>
            </a:pPr>
            <a:r>
              <a:rPr lang="pt-BR" sz="2000" dirty="0"/>
              <a:t>Violência física</a:t>
            </a:r>
          </a:p>
          <a:p>
            <a:pPr marL="457200" indent="-457200">
              <a:buFont typeface="+mj-lt"/>
              <a:buAutoNum type="arabicPeriod"/>
            </a:pPr>
            <a:r>
              <a:rPr lang="pt-BR" altLang="pt-BR" sz="2000" dirty="0"/>
              <a:t>Ansiedade e Depressão</a:t>
            </a:r>
          </a:p>
          <a:p>
            <a:pPr marL="457200" indent="-457200">
              <a:buFont typeface="+mj-lt"/>
              <a:buAutoNum type="arabicPeriod"/>
            </a:pPr>
            <a:endParaRPr lang="pt-BR" sz="2000" dirty="0"/>
          </a:p>
          <a:p>
            <a:endParaRPr lang="pt-BR" sz="2000" dirty="0"/>
          </a:p>
          <a:p>
            <a:endParaRPr lang="pt-BR" sz="2000" dirty="0"/>
          </a:p>
          <a:p>
            <a:endParaRPr lang="pt-BR" sz="2000" dirty="0"/>
          </a:p>
        </p:txBody>
      </p:sp>
      <p:sp>
        <p:nvSpPr>
          <p:cNvPr id="7" name="Espaço Reservado para Texto 6">
            <a:extLst>
              <a:ext uri="{FF2B5EF4-FFF2-40B4-BE49-F238E27FC236}">
                <a16:creationId xmlns:a16="http://schemas.microsoft.com/office/drawing/2014/main" id="{F3EE9E0A-4FB9-0365-3752-E51E8B2EBAD4}"/>
              </a:ext>
            </a:extLst>
          </p:cNvPr>
          <p:cNvSpPr>
            <a:spLocks noGrp="1"/>
          </p:cNvSpPr>
          <p:nvPr>
            <p:ph type="body" sz="quarter" idx="3"/>
          </p:nvPr>
        </p:nvSpPr>
        <p:spPr>
          <a:xfrm>
            <a:off x="6571254" y="901703"/>
            <a:ext cx="4663440" cy="640080"/>
          </a:xfrm>
        </p:spPr>
        <p:txBody>
          <a:bodyPr/>
          <a:lstStyle/>
          <a:p>
            <a:r>
              <a:rPr lang="pt-BR" dirty="0"/>
              <a:t>Variável Operacional</a:t>
            </a:r>
          </a:p>
          <a:p>
            <a:endParaRPr lang="pt-BR" dirty="0"/>
          </a:p>
        </p:txBody>
      </p:sp>
      <p:sp>
        <p:nvSpPr>
          <p:cNvPr id="8" name="Espaço Reservado para Conteúdo 7">
            <a:extLst>
              <a:ext uri="{FF2B5EF4-FFF2-40B4-BE49-F238E27FC236}">
                <a16:creationId xmlns:a16="http://schemas.microsoft.com/office/drawing/2014/main" id="{8961DA08-5BA1-6FC3-1300-C5B515D16653}"/>
              </a:ext>
            </a:extLst>
          </p:cNvPr>
          <p:cNvSpPr>
            <a:spLocks noGrp="1"/>
          </p:cNvSpPr>
          <p:nvPr>
            <p:ph sz="quarter" idx="4"/>
          </p:nvPr>
        </p:nvSpPr>
        <p:spPr>
          <a:xfrm>
            <a:off x="6571254" y="1541099"/>
            <a:ext cx="4663440" cy="3751337"/>
          </a:xfrm>
        </p:spPr>
        <p:txBody>
          <a:bodyPr>
            <a:noAutofit/>
          </a:bodyPr>
          <a:lstStyle/>
          <a:p>
            <a:r>
              <a:rPr lang="pt-BR" sz="2000" dirty="0"/>
              <a:t>Aquelas que coletamos “diretamente”. Podemos medi-las ou qualificá-las.</a:t>
            </a:r>
          </a:p>
          <a:p>
            <a:pPr marL="457200" indent="-457200">
              <a:buFont typeface="+mj-lt"/>
              <a:buAutoNum type="arabicPeriod"/>
            </a:pPr>
            <a:r>
              <a:rPr lang="pt-BR" sz="2000" dirty="0"/>
              <a:t>Peso</a:t>
            </a:r>
          </a:p>
          <a:p>
            <a:pPr marL="457200" indent="-457200">
              <a:buFont typeface="+mj-lt"/>
              <a:buAutoNum type="arabicPeriod"/>
            </a:pPr>
            <a:r>
              <a:rPr lang="pt-BR" sz="2000" dirty="0"/>
              <a:t>Índice de Massa Corporal</a:t>
            </a:r>
          </a:p>
          <a:p>
            <a:pPr marL="457200" indent="-457200">
              <a:buFont typeface="+mj-lt"/>
              <a:buAutoNum type="arabicPeriod"/>
            </a:pPr>
            <a:r>
              <a:rPr lang="pt-BR" sz="2000" dirty="0"/>
              <a:t>Tapas, socos, uso de arma de fogo</a:t>
            </a:r>
          </a:p>
          <a:p>
            <a:pPr marL="457200" indent="-457200">
              <a:buFont typeface="+mj-lt"/>
              <a:buAutoNum type="arabicPeriod"/>
            </a:pPr>
            <a:r>
              <a:rPr lang="pt-BR" sz="2000" dirty="0"/>
              <a:t>Dores de cabeça, apetite, digestão e sono, medo, infelicidade, choro e falta de valores diminuição de interesse e energia para as atividades diárias, incapacidade para pensar ou tomar decisões</a:t>
            </a:r>
          </a:p>
          <a:p>
            <a:pPr marL="457200" indent="-457200">
              <a:buFont typeface="+mj-lt"/>
              <a:buAutoNum type="arabicPeriod"/>
            </a:pPr>
            <a:endParaRPr lang="pt-BR" sz="2000" dirty="0"/>
          </a:p>
          <a:p>
            <a:endParaRPr lang="pt-BR" sz="2000" dirty="0"/>
          </a:p>
          <a:p>
            <a:endParaRPr lang="pt-BR" sz="2000" dirty="0"/>
          </a:p>
          <a:p>
            <a:endParaRPr lang="pt-BR" sz="2000" dirty="0"/>
          </a:p>
        </p:txBody>
      </p:sp>
    </p:spTree>
    <p:extLst>
      <p:ext uri="{BB962C8B-B14F-4D97-AF65-F5344CB8AC3E}">
        <p14:creationId xmlns:p14="http://schemas.microsoft.com/office/powerpoint/2010/main" val="4030309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7" name="Título 6">
            <a:extLst>
              <a:ext uri="{FF2B5EF4-FFF2-40B4-BE49-F238E27FC236}">
                <a16:creationId xmlns:a16="http://schemas.microsoft.com/office/drawing/2014/main" id="{4348A439-9687-6107-C3DC-355710486830}"/>
              </a:ext>
            </a:extLst>
          </p:cNvPr>
          <p:cNvSpPr>
            <a:spLocks noGrp="1"/>
          </p:cNvSpPr>
          <p:nvPr>
            <p:ph type="title"/>
          </p:nvPr>
        </p:nvSpPr>
        <p:spPr>
          <a:xfrm>
            <a:off x="1066800" y="642594"/>
            <a:ext cx="10058400" cy="1371600"/>
          </a:xfrm>
        </p:spPr>
        <p:txBody>
          <a:bodyPr>
            <a:normAutofit/>
          </a:bodyPr>
          <a:lstStyle/>
          <a:p>
            <a:pPr algn="ctr"/>
            <a:r>
              <a:rPr lang="pt-BR"/>
              <a:t>Variáveis Operacionais</a:t>
            </a:r>
          </a:p>
        </p:txBody>
      </p:sp>
      <p:graphicFrame>
        <p:nvGraphicFramePr>
          <p:cNvPr id="10" name="Espaço Reservado para Conteúdo 7">
            <a:extLst>
              <a:ext uri="{FF2B5EF4-FFF2-40B4-BE49-F238E27FC236}">
                <a16:creationId xmlns:a16="http://schemas.microsoft.com/office/drawing/2014/main" id="{62DAF091-28BE-2C64-A4B4-8267326A9508}"/>
              </a:ext>
            </a:extLst>
          </p:cNvPr>
          <p:cNvGraphicFramePr>
            <a:graphicFrameLocks noGrp="1"/>
          </p:cNvGraphicFramePr>
          <p:nvPr>
            <p:ph idx="1"/>
            <p:extLst>
              <p:ext uri="{D42A27DB-BD31-4B8C-83A1-F6EECF244321}">
                <p14:modId xmlns:p14="http://schemas.microsoft.com/office/powerpoint/2010/main" val="225387540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525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12">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14">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1" name="Rectangle 16">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2" name="Rectangle 18">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3" name="Group 2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2" name="Straight Connector 21">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4" name="Rectangle 25">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7">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6" name="Rectangle 29">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descr="Diagrama&#10;&#10;Descrição gerada automaticamente">
            <a:extLst>
              <a:ext uri="{FF2B5EF4-FFF2-40B4-BE49-F238E27FC236}">
                <a16:creationId xmlns:a16="http://schemas.microsoft.com/office/drawing/2014/main" id="{B19B8BD5-7E86-0485-8D5E-8206ACDB7ABF}"/>
              </a:ext>
            </a:extLst>
          </p:cNvPr>
          <p:cNvPicPr>
            <a:picLocks noChangeAspect="1"/>
          </p:cNvPicPr>
          <p:nvPr/>
        </p:nvPicPr>
        <p:blipFill rotWithShape="1">
          <a:blip r:embed="rId2"/>
          <a:srcRect r="5657"/>
          <a:stretch/>
        </p:blipFill>
        <p:spPr>
          <a:xfrm>
            <a:off x="643192" y="2006090"/>
            <a:ext cx="6909386" cy="2837928"/>
          </a:xfrm>
          <a:prstGeom prst="rect">
            <a:avLst/>
          </a:prstGeom>
        </p:spPr>
      </p:pic>
      <p:sp>
        <p:nvSpPr>
          <p:cNvPr id="47" name="Rectangle 31">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A8C450-C71A-D790-3B80-378A7DA21E0C}"/>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t>Tipos de Variáveis</a:t>
            </a:r>
          </a:p>
        </p:txBody>
      </p:sp>
      <p:sp>
        <p:nvSpPr>
          <p:cNvPr id="48" name="Rectangle 33">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35">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4" name="AutoShape 2" descr="Types of variables in data science">
            <a:extLst>
              <a:ext uri="{FF2B5EF4-FFF2-40B4-BE49-F238E27FC236}">
                <a16:creationId xmlns:a16="http://schemas.microsoft.com/office/drawing/2014/main" id="{EBAB5838-CD8F-B055-3AB0-0C7EB8EA99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64520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sp>
      <p:pic>
        <p:nvPicPr>
          <p:cNvPr id="3074" name="Picture 2" descr="ArcBotics - Booleans">
            <a:extLst>
              <a:ext uri="{FF2B5EF4-FFF2-40B4-BE49-F238E27FC236}">
                <a16:creationId xmlns:a16="http://schemas.microsoft.com/office/drawing/2014/main" id="{6E565552-E0F9-A8FD-E5A1-5077A14163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2713" y="1861934"/>
            <a:ext cx="4572418" cy="3178595"/>
          </a:xfrm>
          <a:prstGeom prst="rect">
            <a:avLst/>
          </a:prstGeom>
          <a:noFill/>
          <a:extLst>
            <a:ext uri="{909E8E84-426E-40DD-AFC4-6F175D3DCCD1}">
              <a14:hiddenFill xmlns:a14="http://schemas.microsoft.com/office/drawing/2010/main">
                <a:solidFill>
                  <a:srgbClr val="FFFFFF"/>
                </a:solidFill>
              </a14:hiddenFill>
            </a:ext>
          </a:extLst>
        </p:spPr>
      </p:pic>
      <p:sp>
        <p:nvSpPr>
          <p:cNvPr id="3083" name="Rectangle 3082">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AC3EDAF-21C6-3F35-66AA-2C49AD15427B}"/>
              </a:ext>
            </a:extLst>
          </p:cNvPr>
          <p:cNvSpPr>
            <a:spLocks noGrp="1"/>
          </p:cNvSpPr>
          <p:nvPr>
            <p:ph type="title"/>
          </p:nvPr>
        </p:nvSpPr>
        <p:spPr>
          <a:xfrm>
            <a:off x="6846137" y="727626"/>
            <a:ext cx="4602152" cy="1718225"/>
          </a:xfrm>
        </p:spPr>
        <p:txBody>
          <a:bodyPr>
            <a:normAutofit/>
          </a:bodyPr>
          <a:lstStyle/>
          <a:p>
            <a:r>
              <a:rPr lang="pt-BR" sz="2800" dirty="0"/>
              <a:t>Variáveis Categóricas/Qualitativas</a:t>
            </a:r>
          </a:p>
        </p:txBody>
      </p:sp>
      <p:sp>
        <p:nvSpPr>
          <p:cNvPr id="3" name="Espaço Reservado para Conteúdo 2">
            <a:extLst>
              <a:ext uri="{FF2B5EF4-FFF2-40B4-BE49-F238E27FC236}">
                <a16:creationId xmlns:a16="http://schemas.microsoft.com/office/drawing/2014/main" id="{3315C831-4DB0-8592-A684-9411DE1F3789}"/>
              </a:ext>
            </a:extLst>
          </p:cNvPr>
          <p:cNvSpPr>
            <a:spLocks noGrp="1"/>
          </p:cNvSpPr>
          <p:nvPr>
            <p:ph idx="1"/>
          </p:nvPr>
        </p:nvSpPr>
        <p:spPr>
          <a:xfrm>
            <a:off x="6846137" y="2538919"/>
            <a:ext cx="4602152" cy="3557805"/>
          </a:xfrm>
        </p:spPr>
        <p:txBody>
          <a:bodyPr>
            <a:normAutofit/>
          </a:bodyPr>
          <a:lstStyle/>
          <a:p>
            <a:r>
              <a:rPr lang="pt-BR" b="0" i="0" dirty="0">
                <a:effectLst/>
                <a:latin typeface="georgia" panose="02040502050405020303" pitchFamily="18" charset="0"/>
              </a:rPr>
              <a:t>Variáveis binárias </a:t>
            </a:r>
            <a:r>
              <a:rPr lang="pt-BR" b="1" i="0" dirty="0">
                <a:effectLst/>
                <a:latin typeface="georgia" panose="02040502050405020303" pitchFamily="18" charset="0"/>
              </a:rPr>
              <a:t>/ booleanas</a:t>
            </a:r>
            <a:r>
              <a:rPr lang="pt-BR" b="0" i="0" dirty="0">
                <a:effectLst/>
                <a:latin typeface="georgia" panose="02040502050405020303" pitchFamily="18" charset="0"/>
              </a:rPr>
              <a:t>: As variáveis binárias são comumente usadas ao medir resultados </a:t>
            </a:r>
            <a:r>
              <a:rPr lang="pt-BR" b="1" i="0" dirty="0">
                <a:effectLst/>
                <a:latin typeface="georgia" panose="02040502050405020303" pitchFamily="18" charset="0"/>
              </a:rPr>
              <a:t>dicotômicos</a:t>
            </a:r>
            <a:r>
              <a:rPr lang="pt-BR" b="0" i="0" dirty="0">
                <a:effectLst/>
                <a:latin typeface="georgia" panose="02040502050405020303" pitchFamily="18" charset="0"/>
              </a:rPr>
              <a:t> e se alguém é classificado como pertencente a um determinado grupo ou não. Os exemplos podem incluir o gênero (masculino/feminino), presença da doença (sim/não), etc.</a:t>
            </a:r>
          </a:p>
          <a:p>
            <a:endParaRPr lang="pt-BR" dirty="0"/>
          </a:p>
        </p:txBody>
      </p:sp>
    </p:spTree>
    <p:extLst>
      <p:ext uri="{BB962C8B-B14F-4D97-AF65-F5344CB8AC3E}">
        <p14:creationId xmlns:p14="http://schemas.microsoft.com/office/powerpoint/2010/main" val="3533084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7911C-8FF6-814D-68C7-1836CA348E6A}"/>
              </a:ext>
            </a:extLst>
          </p:cNvPr>
          <p:cNvSpPr>
            <a:spLocks noGrp="1"/>
          </p:cNvSpPr>
          <p:nvPr>
            <p:ph type="title"/>
          </p:nvPr>
        </p:nvSpPr>
        <p:spPr/>
        <p:txBody>
          <a:bodyPr/>
          <a:lstStyle/>
          <a:p>
            <a:r>
              <a:rPr lang="pt-BR" sz="3600" dirty="0"/>
              <a:t>Variáveis Categóricas/Qualitativas</a:t>
            </a:r>
            <a:endParaRPr lang="pt-BR" dirty="0"/>
          </a:p>
        </p:txBody>
      </p:sp>
      <p:sp>
        <p:nvSpPr>
          <p:cNvPr id="3" name="Espaço Reservado para Conteúdo 2">
            <a:extLst>
              <a:ext uri="{FF2B5EF4-FFF2-40B4-BE49-F238E27FC236}">
                <a16:creationId xmlns:a16="http://schemas.microsoft.com/office/drawing/2014/main" id="{F65BE629-7C62-0B10-EFA5-C64350D56F79}"/>
              </a:ext>
            </a:extLst>
          </p:cNvPr>
          <p:cNvSpPr>
            <a:spLocks noGrp="1"/>
          </p:cNvSpPr>
          <p:nvPr>
            <p:ph idx="1"/>
          </p:nvPr>
        </p:nvSpPr>
        <p:spPr>
          <a:xfrm>
            <a:off x="1066800" y="2103120"/>
            <a:ext cx="10058400" cy="1637607"/>
          </a:xfrm>
        </p:spPr>
        <p:txBody>
          <a:bodyPr/>
          <a:lstStyle/>
          <a:p>
            <a:r>
              <a:rPr lang="pt-BR" b="1" dirty="0"/>
              <a:t>Variáveis nominais</a:t>
            </a:r>
            <a:r>
              <a:rPr lang="pt-BR" dirty="0"/>
              <a:t>: As variáveis nominais são geralmente usadas quando existem várias categorias que precisam ser identificadas, mas não podem ser comparadas entre si devido à sua natureza qualitativa. </a:t>
            </a:r>
          </a:p>
          <a:p>
            <a:r>
              <a:rPr lang="pt-BR" dirty="0"/>
              <a:t>Exemplos incluem a cor dos olhos, nacionalidade e crenças religiosas. </a:t>
            </a:r>
          </a:p>
        </p:txBody>
      </p:sp>
      <p:graphicFrame>
        <p:nvGraphicFramePr>
          <p:cNvPr id="6" name="Gráfico 5">
            <a:extLst>
              <a:ext uri="{FF2B5EF4-FFF2-40B4-BE49-F238E27FC236}">
                <a16:creationId xmlns:a16="http://schemas.microsoft.com/office/drawing/2014/main" id="{13C3AD1B-F449-262B-5796-B746AA25D6C2}"/>
              </a:ext>
            </a:extLst>
          </p:cNvPr>
          <p:cNvGraphicFramePr/>
          <p:nvPr>
            <p:extLst>
              <p:ext uri="{D42A27DB-BD31-4B8C-83A1-F6EECF244321}">
                <p14:modId xmlns:p14="http://schemas.microsoft.com/office/powerpoint/2010/main" val="2437885227"/>
              </p:ext>
            </p:extLst>
          </p:nvPr>
        </p:nvGraphicFramePr>
        <p:xfrm>
          <a:off x="2620426" y="3319037"/>
          <a:ext cx="6951147" cy="2896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676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7911C-8FF6-814D-68C7-1836CA348E6A}"/>
              </a:ext>
            </a:extLst>
          </p:cNvPr>
          <p:cNvSpPr>
            <a:spLocks noGrp="1"/>
          </p:cNvSpPr>
          <p:nvPr>
            <p:ph type="title"/>
          </p:nvPr>
        </p:nvSpPr>
        <p:spPr/>
        <p:txBody>
          <a:bodyPr/>
          <a:lstStyle/>
          <a:p>
            <a:r>
              <a:rPr lang="pt-BR" sz="3600" dirty="0"/>
              <a:t>Variáveis Categóricas/Qualitativas</a:t>
            </a:r>
            <a:endParaRPr lang="pt-BR" dirty="0"/>
          </a:p>
        </p:txBody>
      </p:sp>
      <p:sp>
        <p:nvSpPr>
          <p:cNvPr id="3" name="Espaço Reservado para Conteúdo 2">
            <a:extLst>
              <a:ext uri="{FF2B5EF4-FFF2-40B4-BE49-F238E27FC236}">
                <a16:creationId xmlns:a16="http://schemas.microsoft.com/office/drawing/2014/main" id="{F65BE629-7C62-0B10-EFA5-C64350D56F79}"/>
              </a:ext>
            </a:extLst>
          </p:cNvPr>
          <p:cNvSpPr>
            <a:spLocks noGrp="1"/>
          </p:cNvSpPr>
          <p:nvPr>
            <p:ph idx="1"/>
          </p:nvPr>
        </p:nvSpPr>
        <p:spPr/>
        <p:txBody>
          <a:bodyPr>
            <a:normAutofit/>
          </a:bodyPr>
          <a:lstStyle/>
          <a:p>
            <a:r>
              <a:rPr lang="pt-BR" b="1" dirty="0"/>
              <a:t>Variáveis ordinais: </a:t>
            </a:r>
            <a:r>
              <a:rPr lang="pt-BR" dirty="0"/>
              <a:t>Variáveis categóricas ordinais são variáveis que representam categorias de dados em que a ordem das categorias tem significado. As categorias são classificadas, de modo que uma é "maior que" ou "menor que" a outra. Por exemplo:</a:t>
            </a:r>
          </a:p>
          <a:p>
            <a:pPr lvl="1"/>
            <a:r>
              <a:rPr lang="pt-BR" dirty="0"/>
              <a:t>Uma pesquisa sobre a satisfação de um cliente com um produto ou serviço em uma escala de 1 a 5, onde 1 está extremamente insatisfeito e 5 está extremamente satisfeito. </a:t>
            </a:r>
          </a:p>
          <a:p>
            <a:pPr lvl="1"/>
            <a:r>
              <a:rPr lang="pt-BR" dirty="0"/>
              <a:t>Níveis de escolaridade.</a:t>
            </a:r>
          </a:p>
          <a:p>
            <a:pPr lvl="1"/>
            <a:endParaRPr lang="pt-BR" dirty="0"/>
          </a:p>
          <a:p>
            <a:pPr lvl="1"/>
            <a:endParaRPr lang="pt-BR" dirty="0"/>
          </a:p>
        </p:txBody>
      </p:sp>
      <p:graphicFrame>
        <p:nvGraphicFramePr>
          <p:cNvPr id="6" name="Gráfico 5">
            <a:extLst>
              <a:ext uri="{FF2B5EF4-FFF2-40B4-BE49-F238E27FC236}">
                <a16:creationId xmlns:a16="http://schemas.microsoft.com/office/drawing/2014/main" id="{455C87BB-DBAC-F15A-919F-7B4FAB9F5F9B}"/>
              </a:ext>
            </a:extLst>
          </p:cNvPr>
          <p:cNvGraphicFramePr/>
          <p:nvPr>
            <p:extLst>
              <p:ext uri="{D42A27DB-BD31-4B8C-83A1-F6EECF244321}">
                <p14:modId xmlns:p14="http://schemas.microsoft.com/office/powerpoint/2010/main" val="1199367554"/>
              </p:ext>
            </p:extLst>
          </p:nvPr>
        </p:nvGraphicFramePr>
        <p:xfrm>
          <a:off x="4539673" y="3776810"/>
          <a:ext cx="6765636" cy="24385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586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_2SEEDS">
      <a:dk1>
        <a:srgbClr val="000000"/>
      </a:dk1>
      <a:lt1>
        <a:srgbClr val="FFFFFF"/>
      </a:lt1>
      <a:dk2>
        <a:srgbClr val="22363C"/>
      </a:dk2>
      <a:lt2>
        <a:srgbClr val="E8E3E2"/>
      </a:lt2>
      <a:accent1>
        <a:srgbClr val="4EADCA"/>
      </a:accent1>
      <a:accent2>
        <a:srgbClr val="63AFA1"/>
      </a:accent2>
      <a:accent3>
        <a:srgbClr val="81A1DC"/>
      </a:accent3>
      <a:accent4>
        <a:srgbClr val="D46573"/>
      </a:accent4>
      <a:accent5>
        <a:srgbClr val="D89074"/>
      </a:accent5>
      <a:accent6>
        <a:srgbClr val="BC9F5A"/>
      </a:accent6>
      <a:hlink>
        <a:srgbClr val="AB7564"/>
      </a:hlink>
      <a:folHlink>
        <a:srgbClr val="7F7F7F"/>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642</TotalTime>
  <Words>744</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Arial</vt:lpstr>
      <vt:lpstr>Century Gothic</vt:lpstr>
      <vt:lpstr>Garamond</vt:lpstr>
      <vt:lpstr>georgia</vt:lpstr>
      <vt:lpstr>Gill Sans MT</vt:lpstr>
      <vt:lpstr>SavonVTI</vt:lpstr>
      <vt:lpstr>Variáveis e Manipulação de dados</vt:lpstr>
      <vt:lpstr>Variável</vt:lpstr>
      <vt:lpstr>VARIAVEIS TEÓRICAS E OPERACIONAIS</vt:lpstr>
      <vt:lpstr>Apresentação do PowerPoint</vt:lpstr>
      <vt:lpstr>Variáveis Operacionais</vt:lpstr>
      <vt:lpstr>Tipos de Variáveis</vt:lpstr>
      <vt:lpstr>Variáveis Categóricas/Qualitativas</vt:lpstr>
      <vt:lpstr>Variáveis Categóricas/Qualitativas</vt:lpstr>
      <vt:lpstr>Variáveis Categóricas/Qualitativas</vt:lpstr>
      <vt:lpstr>Variáveis Numéricas/Quantitativas</vt:lpstr>
      <vt:lpstr>Variáveis Numéricas/Quantitativas</vt:lpstr>
      <vt:lpstr>Variáveis Numéricas/Quantitativas</vt:lpstr>
      <vt:lpstr>É quanti ou quali?</vt:lpstr>
      <vt:lpstr>É quanti ou quali?</vt:lpstr>
      <vt:lpstr>É quanti ou quali?</vt:lpstr>
      <vt:lpstr>É quanti ou quali?</vt:lpstr>
      <vt:lpstr>É quanti ou quali?</vt:lpstr>
      <vt:lpstr>É quanti ou quali?</vt:lpstr>
      <vt:lpstr>É quanti ou quali?</vt:lpstr>
      <vt:lpstr>Manipulação de Dados com SPSS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Variáveis e Manipulação de dados</dc:title>
  <dc:creator>Dalton Breno Costa</dc:creator>
  <cp:lastModifiedBy>Dalton Breno Costa</cp:lastModifiedBy>
  <cp:revision>2</cp:revision>
  <dcterms:created xsi:type="dcterms:W3CDTF">2023-04-17T12:11:37Z</dcterms:created>
  <dcterms:modified xsi:type="dcterms:W3CDTF">2023-04-17T22:54:13Z</dcterms:modified>
</cp:coreProperties>
</file>