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058400" cy="155448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47" d="100"/>
          <a:sy n="47" d="100"/>
        </p:scale>
        <p:origin x="33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2378075" y="696913"/>
            <a:ext cx="225425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502920" y="622514"/>
            <a:ext cx="9052559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-100224" y="4230272"/>
            <a:ext cx="10258848" cy="905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5245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»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1792180" y="6122677"/>
            <a:ext cx="13263456" cy="226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-2817918" y="3943357"/>
            <a:ext cx="13263456" cy="662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5245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»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54379" y="4828969"/>
            <a:ext cx="8549639" cy="333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08759" y="8808720"/>
            <a:ext cx="7040880" cy="397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888888"/>
              </a:buClr>
              <a:buSzPts val="5100"/>
              <a:buFont typeface="Arial"/>
              <a:buNone/>
              <a:defRPr sz="51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888888"/>
              </a:buClr>
              <a:buSzPts val="3800"/>
              <a:buFont typeface="Arial"/>
              <a:buNone/>
              <a:defRPr sz="3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888888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888888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888888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888888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888888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888888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02920" y="622514"/>
            <a:ext cx="9052559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02920" y="3627128"/>
            <a:ext cx="9052559" cy="1025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5245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»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94541" y="9988978"/>
            <a:ext cx="8549639" cy="308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94541" y="6588557"/>
            <a:ext cx="8549639" cy="340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888888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02920" y="622514"/>
            <a:ext cx="9052559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02920" y="3627128"/>
            <a:ext cx="4442459" cy="1025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–"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13019" y="3627128"/>
            <a:ext cx="4442459" cy="1025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–"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502920" y="622514"/>
            <a:ext cx="9052559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02937" y="3479592"/>
            <a:ext cx="4444208" cy="14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502937" y="4929719"/>
            <a:ext cx="4444208" cy="895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109550" y="3479592"/>
            <a:ext cx="4445947" cy="14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109550" y="4929719"/>
            <a:ext cx="4445947" cy="895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02920" y="622514"/>
            <a:ext cx="9052559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502937" y="618914"/>
            <a:ext cx="3309141" cy="263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932571" y="618922"/>
            <a:ext cx="5622925" cy="13267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5245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»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502937" y="3252900"/>
            <a:ext cx="3309141" cy="1063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971518" y="10881364"/>
            <a:ext cx="6035039" cy="128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971518" y="1388955"/>
            <a:ext cx="6035039" cy="932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971518" y="12165970"/>
            <a:ext cx="6035039" cy="182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268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02920" y="622514"/>
            <a:ext cx="9052559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Font typeface="Calibri"/>
              <a:buNone/>
              <a:defRPr sz="7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02920" y="3627128"/>
            <a:ext cx="9052559" cy="1025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552450" algn="l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•"/>
              <a:defRPr sz="5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514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–"/>
              <a:defRPr sz="4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469900" algn="l" rtl="0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•"/>
              <a:defRPr sz="3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–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»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  <a:defRPr sz="33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5029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436619" y="14407734"/>
            <a:ext cx="31851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7208520" y="14407734"/>
            <a:ext cx="2346960" cy="82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25" tIns="73100" rIns="146225" bIns="73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mbria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33123" y="176646"/>
            <a:ext cx="9792145" cy="151915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5625" tIns="32800" rIns="65625" bIns="32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2"/>
            <a:ext cx="9925277" cy="2119746"/>
          </a:xfrm>
          <a:prstGeom prst="rect">
            <a:avLst/>
          </a:prstGeom>
          <a:solidFill>
            <a:srgbClr val="4F2683"/>
          </a:solidFill>
          <a:ln w="25400" cap="flat" cmpd="sng">
            <a:solidFill>
              <a:srgbClr val="4F268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5625" tIns="32800" rIns="65625" bIns="32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6" name="Shape 86" descr="C:\Users\jsobering\Desktop\Background.jpg"/>
          <p:cNvPicPr preferRelativeResize="0"/>
          <p:nvPr/>
        </p:nvPicPr>
        <p:blipFill rotWithShape="1">
          <a:blip r:embed="rId3">
            <a:alphaModFix/>
          </a:blip>
          <a:srcRect l="31944" t="45722" b="8554"/>
          <a:stretch/>
        </p:blipFill>
        <p:spPr>
          <a:xfrm>
            <a:off x="3213100" y="11425740"/>
            <a:ext cx="6712177" cy="394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1902" y="14372589"/>
            <a:ext cx="2650681" cy="70657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876301" y="242059"/>
            <a:ext cx="8305799" cy="118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625" tIns="32800" rIns="65625" bIns="32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5"/>
              <a:buFont typeface="Verdana"/>
              <a:buNone/>
            </a:pPr>
            <a:r>
              <a:rPr lang="en-US" sz="73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Etch-A-Gram</a:t>
            </a:r>
            <a:endParaRPr dirty="0"/>
          </a:p>
        </p:txBody>
      </p:sp>
      <p:grpSp>
        <p:nvGrpSpPr>
          <p:cNvPr id="89" name="Shape 89"/>
          <p:cNvGrpSpPr/>
          <p:nvPr/>
        </p:nvGrpSpPr>
        <p:grpSpPr>
          <a:xfrm>
            <a:off x="5226381" y="2617907"/>
            <a:ext cx="4437532" cy="7955707"/>
            <a:chOff x="8229979" y="3017086"/>
            <a:chExt cx="6858000" cy="10295620"/>
          </a:xfrm>
        </p:grpSpPr>
        <p:sp>
          <p:nvSpPr>
            <p:cNvPr id="90" name="Shape 90"/>
            <p:cNvSpPr txBox="1"/>
            <p:nvPr/>
          </p:nvSpPr>
          <p:spPr>
            <a:xfrm>
              <a:off x="8229979" y="3017086"/>
              <a:ext cx="6858000" cy="692497"/>
            </a:xfrm>
            <a:prstGeom prst="rect">
              <a:avLst/>
            </a:prstGeom>
            <a:solidFill>
              <a:srgbClr val="4F2683"/>
            </a:solidFill>
            <a:ln w="76200" cap="flat" cmpd="sng">
              <a:solidFill>
                <a:srgbClr val="4F2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Verdana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Project Overview</a:t>
              </a:r>
              <a:endParaRPr/>
            </a:p>
          </p:txBody>
        </p:sp>
        <p:sp>
          <p:nvSpPr>
            <p:cNvPr id="91" name="Shape 91"/>
            <p:cNvSpPr txBox="1"/>
            <p:nvPr/>
          </p:nvSpPr>
          <p:spPr>
            <a:xfrm>
              <a:off x="8229979" y="3797566"/>
              <a:ext cx="6858000" cy="9515140"/>
            </a:xfrm>
            <a:prstGeom prst="rect">
              <a:avLst/>
            </a:prstGeom>
            <a:noFill/>
            <a:ln w="76200" cap="flat" cmpd="sng">
              <a:solidFill>
                <a:srgbClr val="4F2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>
                <a:buClr>
                  <a:schemeClr val="dk1"/>
                </a:buClr>
                <a:buSzPts val="575"/>
              </a:pPr>
              <a:r>
                <a:rPr lang="en-US" sz="23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Use an Etch-A-Sketch and stepper motors to automatically draw uploaded </a:t>
              </a:r>
              <a:r>
                <a:rPr lang="en-US" sz="23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pictures through the use of an Arduino.</a:t>
              </a:r>
              <a:endParaRPr lang="en-US" sz="23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75"/>
                <a:buFont typeface="Verdana"/>
                <a:buNone/>
              </a:pPr>
              <a:r>
                <a:rPr lang="en-US" sz="2300" b="1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Design Process</a:t>
              </a:r>
              <a:endParaRPr dirty="0"/>
            </a:p>
            <a:p>
              <a:pPr marL="369167" marR="0" lvl="0" indent="-3628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arabicPeriod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Construct the Etch-A-Sketch frame, wire the breadboard, and check connections. </a:t>
              </a:r>
            </a:p>
            <a:p>
              <a:pPr marL="369167" marR="0" lvl="0" indent="-3628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arabicPeriod"/>
              </a:pPr>
              <a:r>
                <a:rPr lang="en-US" sz="22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Use OpenCV to perform image processing.</a:t>
              </a:r>
            </a:p>
            <a:p>
              <a:pPr marL="369167" marR="0" lvl="0" indent="-3628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arabicPeriod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Determine the algorithm that creates the </a:t>
              </a:r>
              <a:r>
                <a:rPr lang="en-US" sz="22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drawing path of the processed image in Python.</a:t>
              </a:r>
              <a:endParaRPr lang="en-US" sz="22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369167" marR="0" lvl="0" indent="-3628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arabicPeriod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Program the Arduino to control the stepper motors.</a:t>
              </a:r>
            </a:p>
            <a:p>
              <a:pPr marL="369167" marR="0" lvl="0" indent="-36281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AutoNum type="arabicPeriod"/>
              </a:pPr>
              <a:r>
                <a:rPr lang="en-US" sz="22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Test and finalize the project.</a:t>
              </a:r>
              <a:endParaRPr dirty="0"/>
            </a:p>
          </p:txBody>
        </p:sp>
      </p:grpSp>
      <p:pic>
        <p:nvPicPr>
          <p:cNvPr id="92" name="Shape 92" descr="Electrical &amp; Computer Engg PMS 268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768" y="14372584"/>
            <a:ext cx="4388219" cy="70658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263466" y="1465479"/>
            <a:ext cx="7531469" cy="44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625" tIns="32800" rIns="65625" bIns="32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Verdana"/>
              <a:buNone/>
            </a:pPr>
            <a:r>
              <a:rPr lang="en-US" sz="27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By: Meagan Brucker and Dalton Hahn</a:t>
            </a:r>
            <a:endParaRPr dirty="0"/>
          </a:p>
        </p:txBody>
      </p:sp>
      <p:grpSp>
        <p:nvGrpSpPr>
          <p:cNvPr id="94" name="Shape 94"/>
          <p:cNvGrpSpPr/>
          <p:nvPr/>
        </p:nvGrpSpPr>
        <p:grpSpPr>
          <a:xfrm>
            <a:off x="412760" y="10821071"/>
            <a:ext cx="4450232" cy="3125448"/>
            <a:chOff x="476250" y="13190205"/>
            <a:chExt cx="6877628" cy="4044696"/>
          </a:xfrm>
        </p:grpSpPr>
        <p:sp>
          <p:nvSpPr>
            <p:cNvPr id="95" name="Shape 95"/>
            <p:cNvSpPr txBox="1"/>
            <p:nvPr/>
          </p:nvSpPr>
          <p:spPr>
            <a:xfrm>
              <a:off x="476250" y="13190205"/>
              <a:ext cx="6858000" cy="692497"/>
            </a:xfrm>
            <a:prstGeom prst="rect">
              <a:avLst/>
            </a:prstGeom>
            <a:solidFill>
              <a:srgbClr val="4F2683"/>
            </a:solidFill>
            <a:ln w="76200" cap="flat" cmpd="sng">
              <a:solidFill>
                <a:srgbClr val="4F2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Verdana"/>
                <a:buNone/>
              </a:pPr>
              <a:r>
                <a:rPr lang="en-US" sz="28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Challenges</a:t>
              </a:r>
              <a:endParaRPr dirty="0"/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476250" y="13929022"/>
              <a:ext cx="6877628" cy="3305879"/>
            </a:xfrm>
            <a:prstGeom prst="rect">
              <a:avLst/>
            </a:prstGeom>
            <a:noFill/>
            <a:ln w="76200" cap="flat" cmpd="sng">
              <a:solidFill>
                <a:srgbClr val="4F2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10186" marR="0" lvl="0" indent="-39748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Verdana"/>
                <a:buChar char="•"/>
              </a:pPr>
              <a:r>
                <a:rPr lang="en-US" sz="2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Inaccuracy of the knobs on the Etch-A-Sketch. </a:t>
              </a:r>
            </a:p>
            <a:p>
              <a:pPr marL="410186" marR="0" lvl="0" indent="-39748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Verdana"/>
                <a:buChar char="•"/>
              </a:pPr>
              <a:r>
                <a:rPr lang="en-US" sz="2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Finding the best algorithm to determine the drawing path.</a:t>
              </a:r>
            </a:p>
            <a:p>
              <a:pPr marL="410186" marR="0" lvl="0" indent="-39748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Verdana"/>
                <a:buChar char="•"/>
              </a:pPr>
              <a:r>
                <a:rPr lang="en-US" sz="21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Limited memory space on the Arduino.</a:t>
              </a:r>
            </a:p>
            <a:p>
              <a:pPr marL="410186" marR="0" lvl="0" indent="-39748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Verdana"/>
                <a:buChar char="•"/>
              </a:pPr>
              <a:endParaRPr dirty="0"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5226382" y="10823216"/>
            <a:ext cx="4437532" cy="3126287"/>
            <a:chOff x="8229600" y="15013473"/>
            <a:chExt cx="6858000" cy="4045784"/>
          </a:xfrm>
        </p:grpSpPr>
        <p:sp>
          <p:nvSpPr>
            <p:cNvPr id="98" name="Shape 98"/>
            <p:cNvSpPr txBox="1"/>
            <p:nvPr/>
          </p:nvSpPr>
          <p:spPr>
            <a:xfrm>
              <a:off x="8229600" y="15013473"/>
              <a:ext cx="6858000" cy="692497"/>
            </a:xfrm>
            <a:prstGeom prst="rect">
              <a:avLst/>
            </a:prstGeom>
            <a:solidFill>
              <a:srgbClr val="4F2683"/>
            </a:solidFill>
            <a:ln w="76200" cap="flat" cmpd="sng">
              <a:solidFill>
                <a:srgbClr val="4F2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Verdana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Profile</a:t>
              </a:r>
              <a:endParaRPr/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8229600" y="15733459"/>
              <a:ext cx="6858000" cy="3325798"/>
            </a:xfrm>
            <a:prstGeom prst="rect">
              <a:avLst/>
            </a:prstGeom>
            <a:noFill/>
            <a:ln w="76200" cap="flat" cmpd="sng">
              <a:solidFill>
                <a:srgbClr val="4F2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75"/>
                <a:buFont typeface="Verdana"/>
                <a:buNone/>
              </a:pPr>
              <a:r>
                <a:rPr lang="en-US" sz="23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Meagan Brucker is a junior in Computer Engineering. </a:t>
              </a:r>
              <a:r>
                <a:rPr lang="en-US" sz="23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She </a:t>
              </a:r>
              <a:r>
                <a:rPr lang="en-US" sz="23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has been a member of E-Club since Fall 2017. Dalton Hahn is a graduate student in Computer Science at the University of Kansas. </a:t>
              </a:r>
              <a:endParaRPr dirty="0"/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457189" y="6386334"/>
            <a:ext cx="4437531" cy="4187281"/>
            <a:chOff x="476252" y="10378595"/>
            <a:chExt cx="6858000" cy="5418833"/>
          </a:xfrm>
        </p:grpSpPr>
        <p:sp>
          <p:nvSpPr>
            <p:cNvPr id="101" name="Shape 101"/>
            <p:cNvSpPr txBox="1"/>
            <p:nvPr/>
          </p:nvSpPr>
          <p:spPr>
            <a:xfrm>
              <a:off x="476252" y="10378595"/>
              <a:ext cx="6858000" cy="692497"/>
            </a:xfrm>
            <a:prstGeom prst="rect">
              <a:avLst/>
            </a:prstGeom>
            <a:solidFill>
              <a:srgbClr val="4F2683"/>
            </a:solidFill>
            <a:ln w="76200" cap="flat" cmpd="sng">
              <a:solidFill>
                <a:srgbClr val="4F2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Verdana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Function/Uses</a:t>
              </a:r>
              <a:endParaRPr/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476252" y="11117414"/>
              <a:ext cx="6858000" cy="4680014"/>
            </a:xfrm>
            <a:prstGeom prst="rect">
              <a:avLst/>
            </a:prstGeom>
            <a:noFill/>
            <a:ln w="76200" cap="flat" cmpd="sng">
              <a:solidFill>
                <a:srgbClr val="4F26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10186" marR="0" lvl="0" indent="-41018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n-US" sz="23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Allows users to upload any images to be drawn by the Etch-A-Sketch.</a:t>
              </a:r>
              <a:endParaRPr dirty="0"/>
            </a:p>
            <a:p>
              <a:pPr marL="410185" marR="0" lvl="0" indent="-41018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n-US" sz="23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Arduino provides a simple interface for working with the stepper motors.</a:t>
              </a:r>
              <a:endParaRPr dirty="0"/>
            </a:p>
            <a:p>
              <a:pPr marL="410185" marR="0" lvl="0" indent="-41018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Char char="•"/>
              </a:pPr>
              <a:r>
                <a:rPr lang="en-US" sz="2300" b="0" i="0" u="none" strike="noStrike" cap="none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Automatically draw complex images without manually turning Etch-A-Sketch.</a:t>
              </a:r>
              <a:endParaRPr dirty="0"/>
            </a:p>
          </p:txBody>
        </p:sp>
      </p:grpSp>
      <p:pic>
        <p:nvPicPr>
          <p:cNvPr id="3" name="Picture 2" descr="A picture containing indoor, floor, table, computer&#10;&#10;Description automatically generated">
            <a:extLst>
              <a:ext uri="{FF2B5EF4-FFF2-40B4-BE49-F238E27FC236}">
                <a16:creationId xmlns:a16="http://schemas.microsoft.com/office/drawing/2014/main" id="{1A4EE7BE-DF15-BE4F-972B-0E3A89090E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73" b="28292"/>
          <a:stretch/>
        </p:blipFill>
        <p:spPr>
          <a:xfrm>
            <a:off x="439484" y="2617907"/>
            <a:ext cx="4472940" cy="3538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179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Meagan Brucker</cp:lastModifiedBy>
  <cp:revision>6</cp:revision>
  <dcterms:modified xsi:type="dcterms:W3CDTF">2019-03-26T17:04:10Z</dcterms:modified>
</cp:coreProperties>
</file>