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8" r:id="rId3"/>
    <p:sldId id="280" r:id="rId4"/>
    <p:sldId id="281" r:id="rId5"/>
    <p:sldId id="262" r:id="rId6"/>
    <p:sldId id="264" r:id="rId7"/>
    <p:sldId id="265" r:id="rId8"/>
    <p:sldId id="258" r:id="rId9"/>
    <p:sldId id="259" r:id="rId10"/>
    <p:sldId id="260" r:id="rId11"/>
    <p:sldId id="261" r:id="rId12"/>
    <p:sldId id="283" r:id="rId13"/>
    <p:sldId id="266" r:id="rId14"/>
    <p:sldId id="267" r:id="rId15"/>
    <p:sldId id="268" r:id="rId16"/>
    <p:sldId id="272" r:id="rId17"/>
    <p:sldId id="270" r:id="rId18"/>
    <p:sldId id="271" r:id="rId19"/>
    <p:sldId id="274" r:id="rId20"/>
    <p:sldId id="273" r:id="rId21"/>
    <p:sldId id="275" r:id="rId22"/>
    <p:sldId id="282" r:id="rId23"/>
    <p:sldId id="257" r:id="rId24"/>
    <p:sldId id="263" r:id="rId25"/>
  </p:sldIdLst>
  <p:sldSz cx="9944100" cy="70993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6">
          <p15:clr>
            <a:srgbClr val="A4A3A4"/>
          </p15:clr>
        </p15:guide>
        <p15:guide id="2" pos="31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216" y="54"/>
      </p:cViewPr>
      <p:guideLst>
        <p:guide orient="horz" pos="2236"/>
        <p:guide pos="31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3013" y="1161854"/>
            <a:ext cx="7458075" cy="247160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43013" y="3728777"/>
            <a:ext cx="7458075" cy="171402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76DC-BD83-45DA-AEBF-11599D1EE3F0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DE76-96EF-4AC2-B107-0E56CE2AAA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9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76DC-BD83-45DA-AEBF-11599D1EE3F0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DE76-96EF-4AC2-B107-0E56CE2AAA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33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16246" y="377972"/>
            <a:ext cx="2144197" cy="601632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3657" y="377972"/>
            <a:ext cx="6308288" cy="601632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76DC-BD83-45DA-AEBF-11599D1EE3F0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DE76-96EF-4AC2-B107-0E56CE2AAA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76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76DC-BD83-45DA-AEBF-11599D1EE3F0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DE76-96EF-4AC2-B107-0E56CE2AAA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88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8478" y="1769896"/>
            <a:ext cx="8576786" cy="295311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8478" y="4750945"/>
            <a:ext cx="8576786" cy="155297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76DC-BD83-45DA-AEBF-11599D1EE3F0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DE76-96EF-4AC2-B107-0E56CE2AAA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80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3657" y="1889860"/>
            <a:ext cx="4226243" cy="450444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34200" y="1889860"/>
            <a:ext cx="4226243" cy="450444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76DC-BD83-45DA-AEBF-11599D1EE3F0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DE76-96EF-4AC2-B107-0E56CE2AAA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09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952" y="377973"/>
            <a:ext cx="8576786" cy="137220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4953" y="1740315"/>
            <a:ext cx="4206820" cy="852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84953" y="2593216"/>
            <a:ext cx="4206820" cy="381423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4200" y="1740315"/>
            <a:ext cx="4227538" cy="852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4200" y="2593216"/>
            <a:ext cx="4227538" cy="381423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76DC-BD83-45DA-AEBF-11599D1EE3F0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DE76-96EF-4AC2-B107-0E56CE2AAA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11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76DC-BD83-45DA-AEBF-11599D1EE3F0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DE76-96EF-4AC2-B107-0E56CE2AAA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9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76DC-BD83-45DA-AEBF-11599D1EE3F0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DE76-96EF-4AC2-B107-0E56CE2AAA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0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952" y="473287"/>
            <a:ext cx="3207231" cy="165650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7538" y="1022168"/>
            <a:ext cx="5034201" cy="50451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952" y="2129790"/>
            <a:ext cx="3207231" cy="39456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76DC-BD83-45DA-AEBF-11599D1EE3F0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DE76-96EF-4AC2-B107-0E56CE2AAA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3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952" y="473287"/>
            <a:ext cx="3207231" cy="165650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27538" y="1022168"/>
            <a:ext cx="5034201" cy="50451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952" y="2129790"/>
            <a:ext cx="3207231" cy="39456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76DC-BD83-45DA-AEBF-11599D1EE3F0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DE76-96EF-4AC2-B107-0E56CE2AAA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31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3657" y="377973"/>
            <a:ext cx="8576786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3657" y="1889860"/>
            <a:ext cx="8576786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83657" y="6580000"/>
            <a:ext cx="2237423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D76DC-BD83-45DA-AEBF-11599D1EE3F0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93983" y="6580000"/>
            <a:ext cx="3356134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23020" y="6580000"/>
            <a:ext cx="2237423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CDE76-96EF-4AC2-B107-0E56CE2AAA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55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ierrelevyblog.com/2015/04/14/collective-intelligence-for-educators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ierrelevyblog.com/2015/04/14/collective-intelligence-for-educators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se.google.com.br/cse/all" TargetMode="External"/><Relationship Id="rId3" Type="http://schemas.openxmlformats.org/officeDocument/2006/relationships/hyperlink" Target="https://www.google.com.br/videohp?hl=pt-BR" TargetMode="External"/><Relationship Id="rId7" Type="http://schemas.openxmlformats.org/officeDocument/2006/relationships/hyperlink" Target="https://www.google.com/alerts?hl=pt-BR" TargetMode="External"/><Relationship Id="rId2" Type="http://schemas.openxmlformats.org/officeDocument/2006/relationships/hyperlink" Target="https://images.google.com.br/imghp?hl=pt-B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holar.google.com.br/?hl=pt-BR" TargetMode="External"/><Relationship Id="rId11" Type="http://schemas.openxmlformats.org/officeDocument/2006/relationships/hyperlink" Target="http://www.seoquake.com/" TargetMode="External"/><Relationship Id="rId5" Type="http://schemas.openxmlformats.org/officeDocument/2006/relationships/hyperlink" Target="https://books.google.com.br/books?hl=pt-BR" TargetMode="External"/><Relationship Id="rId10" Type="http://schemas.openxmlformats.org/officeDocument/2006/relationships/hyperlink" Target="https://adwords.google.com/KeywordPlanner" TargetMode="External"/><Relationship Id="rId4" Type="http://schemas.openxmlformats.org/officeDocument/2006/relationships/hyperlink" Target="https://news.google.com.br/news?pz=1&amp;hl=pt-BR&amp;tab=nn" TargetMode="External"/><Relationship Id="rId9" Type="http://schemas.openxmlformats.org/officeDocument/2006/relationships/hyperlink" Target="https://www.google.com.br/trends/?hl=pt-B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npagekarma.com/facebook/" TargetMode="External"/><Relationship Id="rId2" Type="http://schemas.openxmlformats.org/officeDocument/2006/relationships/hyperlink" Target="http://likealyz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opsy.com/" TargetMode="External"/><Relationship Id="rId5" Type="http://schemas.openxmlformats.org/officeDocument/2006/relationships/hyperlink" Target="https://followerwonk.com/" TargetMode="External"/><Relationship Id="rId4" Type="http://schemas.openxmlformats.org/officeDocument/2006/relationships/hyperlink" Target="https://app.buzzsumo.com/top-conten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opus.com" TargetMode="External"/><Relationship Id="rId2" Type="http://schemas.openxmlformats.org/officeDocument/2006/relationships/hyperlink" Target="http://www.harzing.com/pop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ofknowledg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guakit.com/full_analysis" TargetMode="External"/><Relationship Id="rId7" Type="http://schemas.openxmlformats.org/officeDocument/2006/relationships/hyperlink" Target="http://www.iramuteq.org/documentation/tutoriel-en-portugais" TargetMode="External"/><Relationship Id="rId2" Type="http://schemas.openxmlformats.org/officeDocument/2006/relationships/hyperlink" Target="http://sobek.ufrgs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ramuteq.org/" TargetMode="External"/><Relationship Id="rId5" Type="http://schemas.openxmlformats.org/officeDocument/2006/relationships/hyperlink" Target="https://tagul.com/" TargetMode="External"/><Relationship Id="rId4" Type="http://schemas.openxmlformats.org/officeDocument/2006/relationships/hyperlink" Target="http://www.wordle.ne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ierrelevyblog.com/2015/04/14/collective-intelligence-for-educators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ierrelevyblog.com/2015/04/14/collective-intelligence-for-educator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ierrelevyblog.com/2015/04/14/collective-intelligence-for-educators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ierrelevyblog.com/2015/04/14/collective-intelligence-for-educators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atural_environment" TargetMode="External"/><Relationship Id="rId5" Type="http://schemas.openxmlformats.org/officeDocument/2006/relationships/hyperlink" Target="https://en.wikipedia.org/wiki/Stigmergy" TargetMode="External"/><Relationship Id="rId4" Type="http://schemas.openxmlformats.org/officeDocument/2006/relationships/hyperlink" Target="https://en.wiktionary.org/wiki/coordin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295835"/>
            <a:ext cx="9322333" cy="64758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5799" y="1931514"/>
            <a:ext cx="7509756" cy="38101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5539597" y="4769397"/>
            <a:ext cx="1358019" cy="73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n-</a:t>
            </a:r>
            <a:r>
              <a:rPr lang="en-US" sz="3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40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1089010" y="2323449"/>
            <a:ext cx="7125596" cy="3176399"/>
            <a:chOff x="1379974" y="1390417"/>
            <a:chExt cx="6840760" cy="2893104"/>
          </a:xfrm>
        </p:grpSpPr>
        <p:pic>
          <p:nvPicPr>
            <p:cNvPr id="8" name="Picture 5" descr="logo-instituto-unibanco0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9912" y="3635821"/>
              <a:ext cx="1574800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0"/>
            <p:cNvSpPr txBox="1">
              <a:spLocks noChangeArrowheads="1"/>
            </p:cNvSpPr>
            <p:nvPr/>
          </p:nvSpPr>
          <p:spPr bwMode="auto">
            <a:xfrm>
              <a:off x="1379974" y="1390417"/>
              <a:ext cx="6840760" cy="1597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pt-BR" sz="4000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Oficina de Gestão da </a:t>
              </a:r>
              <a:r>
                <a:rPr lang="pt-BR" sz="4000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Informação: </a:t>
              </a:r>
              <a:r>
                <a:rPr lang="pt-BR" sz="2800" b="1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foco na inteligência coletiva</a:t>
              </a:r>
              <a:endParaRPr lang="pt-BR" sz="28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pic>
        <p:nvPicPr>
          <p:cNvPr id="10" name="Imagem 9" descr="uf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8929" y="4535140"/>
            <a:ext cx="702071" cy="874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1503" y="238106"/>
            <a:ext cx="9195725" cy="6478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098" name="Picture 2" descr="https://pierrelevyblog.files.wordpress.com/2015/04/0-data-cur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83" y="944305"/>
            <a:ext cx="7933764" cy="506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6791523"/>
            <a:ext cx="6263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</a:t>
            </a:r>
            <a:r>
              <a:rPr lang="pt-BR" sz="1400" dirty="0" smtClean="0">
                <a:hlinkClick r:id="rId3"/>
              </a:rPr>
              <a:t>http://pierrelevyblog.com/2015/04/14/collective-intelligence-for-educators/</a:t>
            </a:r>
            <a:r>
              <a:rPr lang="pt-BR" sz="1400" dirty="0" smtClean="0"/>
              <a:t>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241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944099" cy="70993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122" name="Picture 2" descr="https://pierrelevyblog.files.wordpress.com/2015/04/0-collaborative-learn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79" y="204892"/>
            <a:ext cx="8224633" cy="643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6791523"/>
            <a:ext cx="6263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</a:t>
            </a:r>
            <a:r>
              <a:rPr lang="pt-BR" sz="1400" dirty="0" smtClean="0">
                <a:hlinkClick r:id="rId3"/>
              </a:rPr>
              <a:t>http://pierrelevyblog.com/2015/04/14/collective-intelligence-for-educators/</a:t>
            </a:r>
            <a:r>
              <a:rPr lang="pt-BR" sz="1400" dirty="0" smtClean="0"/>
              <a:t> 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14400" y="6131859"/>
            <a:ext cx="26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*PI - Personal Intelligence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922930" y="5150224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" y="2796207"/>
            <a:ext cx="9944099" cy="14709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83656" y="2975736"/>
            <a:ext cx="9260444" cy="9972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solidFill>
                  <a:schemeClr val="bg1"/>
                </a:solidFill>
                <a:latin typeface="Helvetica"/>
                <a:cs typeface="Helvetica"/>
              </a:rPr>
              <a:t>Um novo campo de produção de conhecimento: humanidades digitais!</a:t>
            </a:r>
            <a:endParaRPr lang="pt-BR" sz="3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960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44099" cy="70993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8428" y="342331"/>
            <a:ext cx="8100805" cy="64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44099" cy="70993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443" y="0"/>
            <a:ext cx="9168483" cy="674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503" y="238106"/>
            <a:ext cx="9195725" cy="6478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1530" y="731651"/>
            <a:ext cx="7449057" cy="553261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6176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Oficina prática</a:t>
            </a:r>
            <a:endParaRPr lang="pt-BR" dirty="0"/>
          </a:p>
        </p:txBody>
      </p:sp>
      <p:sp>
        <p:nvSpPr>
          <p:cNvPr id="4" name="Content Placeholder 11"/>
          <p:cNvSpPr>
            <a:spLocks noGrp="1"/>
          </p:cNvSpPr>
          <p:nvPr>
            <p:ph idx="1"/>
          </p:nvPr>
        </p:nvSpPr>
        <p:spPr>
          <a:xfrm>
            <a:off x="683657" y="1889860"/>
            <a:ext cx="8576786" cy="4504441"/>
          </a:xfrm>
        </p:spPr>
        <p:txBody>
          <a:bodyPr/>
          <a:lstStyle/>
          <a:p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153801" y="145530"/>
            <a:ext cx="9710919" cy="6852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5799" y="1931514"/>
            <a:ext cx="7509756" cy="35852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210033" y="2256213"/>
            <a:ext cx="7125596" cy="2990449"/>
            <a:chOff x="1367065" y="1562278"/>
            <a:chExt cx="6840760" cy="2721243"/>
          </a:xfrm>
        </p:grpSpPr>
        <p:pic>
          <p:nvPicPr>
            <p:cNvPr id="9" name="Picture 5" descr="logo-instituto-unibanco0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9912" y="3635821"/>
              <a:ext cx="1574800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10"/>
            <p:cNvSpPr txBox="1">
              <a:spLocks noChangeArrowheads="1"/>
            </p:cNvSpPr>
            <p:nvPr/>
          </p:nvSpPr>
          <p:spPr bwMode="auto">
            <a:xfrm>
              <a:off x="1367065" y="1562278"/>
              <a:ext cx="6840760" cy="644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pt-BR" sz="4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</a:rPr>
                <a:t>Oficina Prática</a:t>
              </a:r>
              <a:endParaRPr lang="pt-BR" sz="4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pic>
        <p:nvPicPr>
          <p:cNvPr id="12" name="Imagem 11" descr="uf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06506" y="4346882"/>
            <a:ext cx="702071" cy="874147"/>
          </a:xfrm>
          <a:prstGeom prst="rect">
            <a:avLst/>
          </a:prstGeom>
        </p:spPr>
      </p:pic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12240" y="4608032"/>
            <a:ext cx="1358019" cy="73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n-</a:t>
            </a:r>
            <a:r>
              <a:rPr lang="en-US" sz="3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40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Mecanismos de busca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9944099" cy="20241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83656" y="338284"/>
            <a:ext cx="8894962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Mecanismos</a:t>
            </a:r>
            <a:r>
              <a:rPr kumimoji="0" lang="pt-BR" sz="36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 de busca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0" y="2209333"/>
            <a:ext cx="9724149" cy="4889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	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Otimizando formas de recuperação da informação – busca</a:t>
            </a: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Google Imagens -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  <a:hlinkClick r:id="rId2"/>
              </a:rPr>
              <a:t>https://images.google.com.br/imghp?hl=pt-BR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Google Vídeos -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  <a:hlinkClick r:id="rId3"/>
              </a:rPr>
              <a:t>https://www.google.com.br/videohp?hl=pt-BR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Google </a:t>
            </a:r>
            <a:r>
              <a:rPr kumimoji="0" lang="pt-B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News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 -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  <a:hlinkClick r:id="rId4"/>
              </a:rPr>
              <a:t>https://news.google.com.br/news?pz=1&amp;hl=pt-BR&amp;tab=nn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Customizando a busca de notícias e definindo palavras-chave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Google Livros -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  <a:hlinkClick r:id="rId5"/>
              </a:rPr>
              <a:t>https://books.google.com.br/books?hl=pt-BR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Google Acadêmico -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  <a:hlinkClick r:id="rId6"/>
              </a:rPr>
              <a:t>https://scholar.google.com.br/?hl=pt-BR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Alertas de conteúdo -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  <a:hlinkClick r:id="rId7"/>
              </a:rPr>
              <a:t>https://www.google.com/alerts?hl=pt-BR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Criando um mecanismo de busca personalizada para sites de interesse: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  <a:hlinkClick r:id="rId8"/>
              </a:rPr>
              <a:t>https://cse.google.com.br/cse/all</a:t>
            </a:r>
            <a:endParaRPr kumimoji="0" lang="pt-B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	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Analisando tendências de busca e palavras-chave:</a:t>
            </a: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  <a:hlinkClick r:id="rId9"/>
              </a:rPr>
              <a:t>https://www.google.com.br/trends/?hl=pt-BR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  <a:hlinkClick r:id="rId10"/>
              </a:rPr>
              <a:t>https://adwords.google.com/KeywordPlanner</a:t>
            </a:r>
            <a:endParaRPr lang="pt-BR" sz="1400" dirty="0" smtClean="0">
              <a:solidFill>
                <a:schemeClr val="bg2">
                  <a:lumMod val="25000"/>
                </a:schemeClr>
              </a:solidFill>
              <a:latin typeface="Helvetica"/>
              <a:cs typeface="Helvetic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300" dirty="0" smtClean="0">
              <a:solidFill>
                <a:schemeClr val="bg2">
                  <a:lumMod val="25000"/>
                </a:schemeClr>
              </a:solidFill>
              <a:latin typeface="Helvetica"/>
              <a:cs typeface="Helvetica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   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11"/>
              </a:rPr>
              <a:t>SEOQuake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: </a:t>
            </a:r>
            <a:r>
              <a:rPr lang="pt-BR" sz="1600" dirty="0" err="1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plugin</a:t>
            </a:r>
            <a:r>
              <a:rPr lang="pt-BR" sz="16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para o Firefox que permite exportar em arquivos CSV resultados de uma busca no Google.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11"/>
              </a:rPr>
              <a:t>http://www.seoquake.com/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endParaRPr lang="pt-BR" sz="1400" dirty="0" smtClean="0">
              <a:solidFill>
                <a:schemeClr val="bg2">
                  <a:lumMod val="25000"/>
                </a:schemeClr>
              </a:solidFill>
              <a:latin typeface="Helvetica"/>
              <a:cs typeface="Helvetic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42032"/>
            <a:ext cx="9944100" cy="5557268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3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Mídias Sociais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0426" y="2077037"/>
            <a:ext cx="8775889" cy="50222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800" dirty="0" err="1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Facebook</a:t>
            </a:r>
            <a:r>
              <a:rPr lang="pt-BR" sz="18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</a:t>
            </a:r>
          </a:p>
          <a:p>
            <a:pPr lvl="1"/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2"/>
              </a:rPr>
              <a:t>Likealyzer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: boa e simples ferramenta para análise de </a:t>
            </a:r>
            <a:r>
              <a:rPr lang="pt-BR" sz="1400" dirty="0" err="1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fanpages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do </a:t>
            </a:r>
            <a:r>
              <a:rPr lang="pt-BR" sz="1400" dirty="0" err="1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Facebook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, fazendo recomendações e indicações de melhoria na mediação da página</a:t>
            </a:r>
          </a:p>
          <a:p>
            <a:pPr lvl="2">
              <a:buNone/>
            </a:pP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2"/>
              </a:rPr>
              <a:t>http://likealyzer.com/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	</a:t>
            </a:r>
          </a:p>
          <a:p>
            <a:pPr lvl="1"/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3"/>
              </a:rPr>
              <a:t>Fanpagekarma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: uma boa e fácil forma de pesquisar </a:t>
            </a:r>
            <a:r>
              <a:rPr lang="pt-BR" sz="1400" dirty="0" err="1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fanpages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por temas específicos</a:t>
            </a:r>
          </a:p>
          <a:p>
            <a:pPr lvl="2">
              <a:buNone/>
            </a:pP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3"/>
              </a:rPr>
              <a:t>http://www.fanpagekarma.com/facebook/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</a:t>
            </a:r>
          </a:p>
          <a:p>
            <a:pPr>
              <a:buNone/>
            </a:pPr>
            <a:r>
              <a:rPr lang="pt-BR" sz="18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Mistas </a:t>
            </a:r>
          </a:p>
          <a:p>
            <a:pPr lvl="1"/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4"/>
              </a:rPr>
              <a:t>Buzzsumo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: excelente ferramenta para pesquisar como um assunto está circulando através de links compartilhados em mídias sociais. Analisa em conjunto </a:t>
            </a:r>
            <a:r>
              <a:rPr lang="pt-BR" sz="1400" dirty="0" err="1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Twitter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, </a:t>
            </a:r>
            <a:r>
              <a:rPr lang="pt-BR" sz="1400" dirty="0" err="1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Facebook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, Google+ e </a:t>
            </a:r>
            <a:r>
              <a:rPr lang="pt-BR" sz="1400" dirty="0" err="1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Linkedin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. É também excelente para encontrar influenciadores em temas específicos no </a:t>
            </a:r>
            <a:r>
              <a:rPr lang="pt-BR" sz="1400" dirty="0" err="1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Twiiter</a:t>
            </a:r>
            <a:endParaRPr lang="pt-BR" sz="1400" dirty="0" smtClean="0">
              <a:solidFill>
                <a:schemeClr val="bg2">
                  <a:lumMod val="25000"/>
                </a:schemeClr>
              </a:solidFill>
              <a:latin typeface="Helvetica"/>
              <a:cs typeface="Helvetica"/>
            </a:endParaRPr>
          </a:p>
          <a:p>
            <a:pPr lvl="2">
              <a:buNone/>
            </a:pP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4"/>
              </a:rPr>
              <a:t>https://app.buzzsumo.com/top-content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</a:t>
            </a:r>
          </a:p>
          <a:p>
            <a:pPr>
              <a:buNone/>
            </a:pPr>
            <a:r>
              <a:rPr lang="pt-BR" sz="1800" dirty="0" err="1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Twitter</a:t>
            </a:r>
            <a:r>
              <a:rPr lang="pt-BR" sz="18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</a:t>
            </a:r>
          </a:p>
          <a:p>
            <a:pPr lvl="1"/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5"/>
              </a:rPr>
              <a:t>FollowerWonk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: pesquisa dentro de textos do perfil dos usuários no </a:t>
            </a:r>
            <a:r>
              <a:rPr lang="pt-BR" sz="1400" dirty="0" err="1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Twitter</a:t>
            </a:r>
            <a:endParaRPr lang="pt-BR" sz="1400" dirty="0" smtClean="0">
              <a:solidFill>
                <a:schemeClr val="bg2">
                  <a:lumMod val="25000"/>
                </a:schemeClr>
              </a:solidFill>
              <a:latin typeface="Helvetica"/>
              <a:cs typeface="Helvetica"/>
            </a:endParaRPr>
          </a:p>
          <a:p>
            <a:pPr lvl="2">
              <a:buNone/>
            </a:pP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5"/>
              </a:rPr>
              <a:t>https://followerwonk.com/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</a:t>
            </a:r>
          </a:p>
          <a:p>
            <a:pPr lvl="1"/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6"/>
              </a:rPr>
              <a:t>Topsy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: busca avançada no </a:t>
            </a:r>
            <a:r>
              <a:rPr lang="pt-BR" sz="1400" dirty="0" err="1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Twitter</a:t>
            </a:r>
            <a:endParaRPr lang="pt-BR" sz="1400" dirty="0" smtClean="0">
              <a:solidFill>
                <a:schemeClr val="bg2">
                  <a:lumMod val="25000"/>
                </a:schemeClr>
              </a:solidFill>
              <a:latin typeface="Helvetica"/>
              <a:cs typeface="Helvetica"/>
            </a:endParaRPr>
          </a:p>
          <a:p>
            <a:pPr lvl="2">
              <a:buNone/>
            </a:pP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6"/>
              </a:rPr>
              <a:t>http://topsy.com/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</a:t>
            </a:r>
          </a:p>
          <a:p>
            <a:endParaRPr lang="pt-BR" sz="1800" dirty="0">
              <a:solidFill>
                <a:schemeClr val="bg2">
                  <a:lumMod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1"/>
            <a:ext cx="9944099" cy="19447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83656" y="338284"/>
            <a:ext cx="8894962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rPr>
              <a:t>Mídias Sociais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42032"/>
            <a:ext cx="9944100" cy="5557268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0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Dados de pesquisa acadêmica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657" y="2313205"/>
            <a:ext cx="8576786" cy="4504441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Ferramenta para extração de dados do Google Scholar: 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2"/>
              </a:rPr>
              <a:t>Publish or Perish</a:t>
            </a:r>
            <a:endParaRPr lang="pt-BR" sz="2000" dirty="0" smtClean="0">
              <a:solidFill>
                <a:schemeClr val="bg2">
                  <a:lumMod val="25000"/>
                </a:schemeClr>
              </a:solidFill>
              <a:latin typeface="Helvetica"/>
              <a:cs typeface="Helvetica"/>
            </a:endParaRPr>
          </a:p>
          <a:p>
            <a:pPr marL="914400" lvl="1" indent="-457200">
              <a:buNone/>
            </a:pPr>
            <a:r>
              <a:rPr lang="pt-BR" sz="18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2"/>
              </a:rPr>
              <a:t>http://www.harzing.com/pop.htm</a:t>
            </a:r>
            <a:endParaRPr lang="pt-BR" sz="1800" dirty="0" smtClean="0">
              <a:solidFill>
                <a:schemeClr val="bg2">
                  <a:lumMod val="25000"/>
                </a:schemeClr>
              </a:solidFill>
              <a:latin typeface="Helvetica"/>
              <a:cs typeface="Helvetica"/>
            </a:endParaRPr>
          </a:p>
          <a:p>
            <a:pPr marL="914400" lvl="1" indent="-457200">
              <a:buNone/>
            </a:pPr>
            <a:r>
              <a:rPr lang="pt-BR" sz="18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</a:t>
            </a:r>
          </a:p>
          <a:p>
            <a:pPr marL="514350" indent="-514350">
              <a:buNone/>
            </a:pPr>
            <a:r>
              <a:rPr lang="pt-BR" sz="2000" dirty="0" err="1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Scopus</a:t>
            </a:r>
            <a:endParaRPr lang="pt-BR" sz="2000" dirty="0" smtClean="0">
              <a:solidFill>
                <a:schemeClr val="bg2">
                  <a:lumMod val="25000"/>
                </a:schemeClr>
              </a:solidFill>
              <a:latin typeface="Helvetica"/>
              <a:cs typeface="Helvetica"/>
            </a:endParaRPr>
          </a:p>
          <a:p>
            <a:pPr marL="914400" lvl="1" indent="-457200">
              <a:buNone/>
            </a:pPr>
            <a:r>
              <a:rPr lang="pt-BR" sz="18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3"/>
              </a:rPr>
              <a:t>https://www.scopus.com</a:t>
            </a:r>
            <a:endParaRPr lang="pt-BR" sz="1800" dirty="0" smtClean="0">
              <a:solidFill>
                <a:schemeClr val="bg2">
                  <a:lumMod val="25000"/>
                </a:schemeClr>
              </a:solidFill>
              <a:latin typeface="Helvetica"/>
              <a:cs typeface="Helvetica"/>
            </a:endParaRPr>
          </a:p>
          <a:p>
            <a:pPr marL="914400" lvl="1" indent="-457200">
              <a:buNone/>
            </a:pPr>
            <a:r>
              <a:rPr lang="pt-BR" sz="18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</a:t>
            </a:r>
          </a:p>
          <a:p>
            <a:pPr marL="514350" indent="-514350">
              <a:buNone/>
            </a:pP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Web </a:t>
            </a:r>
            <a:r>
              <a:rPr lang="pt-BR" sz="2000" dirty="0" err="1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of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</a:t>
            </a:r>
            <a:r>
              <a:rPr lang="pt-BR" sz="2000" dirty="0" err="1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Science</a:t>
            </a:r>
            <a:endParaRPr lang="pt-BR" sz="2000" dirty="0" smtClean="0">
              <a:solidFill>
                <a:schemeClr val="bg2">
                  <a:lumMod val="25000"/>
                </a:schemeClr>
              </a:solidFill>
              <a:latin typeface="Helvetica"/>
              <a:cs typeface="Helvetica"/>
            </a:endParaRPr>
          </a:p>
          <a:p>
            <a:pPr marL="914400" lvl="1" indent="-457200">
              <a:buNone/>
            </a:pPr>
            <a:r>
              <a:rPr lang="pt-BR" sz="18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4"/>
              </a:rPr>
              <a:t>http://webofknowledge.com</a:t>
            </a:r>
            <a:r>
              <a:rPr lang="pt-BR" sz="18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</a:t>
            </a:r>
          </a:p>
          <a:p>
            <a:pPr lvl="1">
              <a:buNone/>
            </a:pPr>
            <a:endParaRPr lang="pt-BR" sz="1800" dirty="0">
              <a:solidFill>
                <a:schemeClr val="bg2">
                  <a:lumMod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9944099" cy="20241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83656" y="338284"/>
            <a:ext cx="8894962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rPr>
              <a:t>Dados de Pesquisa Acadêmica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42032"/>
            <a:ext cx="9944100" cy="5557268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9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9955439" cy="15610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657" y="179530"/>
            <a:ext cx="8576786" cy="1372203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Helvetica"/>
                <a:cs typeface="Helvetica"/>
              </a:rPr>
              <a:t>Proposta de Pauta</a:t>
            </a:r>
            <a:endParaRPr lang="pt-BR" sz="3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657" y="1889860"/>
            <a:ext cx="8576786" cy="49365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Visão conceitual</a:t>
            </a:r>
          </a:p>
          <a:p>
            <a:pPr lvl="1"/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Inteligência coletiva e as revoluções culturais</a:t>
            </a:r>
          </a:p>
          <a:p>
            <a:pPr lvl="1"/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A importância e mediação dos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algorítimos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 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nos tempos contemporâneos</a:t>
            </a:r>
          </a:p>
          <a:p>
            <a:pPr lvl="1"/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Evolução do ensino e aprendizagem a partir da inteligência coletiva</a:t>
            </a:r>
          </a:p>
          <a:p>
            <a:pPr lvl="1"/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Novas habilidades e competências</a:t>
            </a:r>
          </a:p>
          <a:p>
            <a:pPr lvl="1"/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Humanidades digitais como “novo” paradigma de pesquisa nas Ciências Humanas</a:t>
            </a:r>
          </a:p>
          <a:p>
            <a:pPr lvl="1">
              <a:buNone/>
            </a:pPr>
            <a:endParaRPr lang="pt-BR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Helvetica"/>
              <a:cs typeface="Helvetica"/>
            </a:endParaRPr>
          </a:p>
          <a:p>
            <a:pPr>
              <a:buNone/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Visão prática</a:t>
            </a:r>
          </a:p>
          <a:p>
            <a:pPr lvl="1"/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Ferramentas relacionadas à mecanismos de busca</a:t>
            </a:r>
          </a:p>
          <a:p>
            <a:pPr lvl="1"/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Ferramentas relacionadas à mídias sociais</a:t>
            </a:r>
          </a:p>
          <a:p>
            <a:pPr lvl="1"/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Ferramentas relacionadas à bases de dados de produção científica</a:t>
            </a:r>
          </a:p>
          <a:p>
            <a:pPr lvl="1"/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Ferramentas de análise semântica de conteúdo</a:t>
            </a:r>
          </a:p>
          <a:p>
            <a:pPr lvl="1"/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Helvetica"/>
              <a:cs typeface="Helvetica"/>
            </a:endParaRPr>
          </a:p>
          <a:p>
            <a:pPr lvl="1"/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Helvetica"/>
              <a:cs typeface="Helvetica"/>
            </a:endParaRPr>
          </a:p>
          <a:p>
            <a:pPr lvl="1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542032"/>
            <a:ext cx="9944100" cy="5557268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5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Semântica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6904" y="2220606"/>
            <a:ext cx="9155253" cy="4698441"/>
          </a:xfrm>
        </p:spPr>
        <p:txBody>
          <a:bodyPr>
            <a:noAutofit/>
          </a:bodyPr>
          <a:lstStyle/>
          <a:p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2"/>
              </a:rPr>
              <a:t>Sobek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: é uma ferramenta muito simples e fácil de usar que faz mineração de texto. Identifica facilmente as palavras mais usadas e faz diagramas de rede de relacionamento entre as palavras de um texto, já tratando automaticamente as palavras mais </a:t>
            </a:r>
            <a:r>
              <a:rPr lang="pt-BR" sz="1400" dirty="0" err="1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frequentes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da língua portuguesa. Se a aplicação precisar de algo rápido e simples de usar, vale conferir.</a:t>
            </a:r>
          </a:p>
          <a:p>
            <a:pPr lvl="1">
              <a:buNone/>
            </a:pP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2"/>
              </a:rPr>
              <a:t>http://sobek.ufrgs.br/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</a:t>
            </a:r>
          </a:p>
          <a:p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3"/>
              </a:rPr>
              <a:t>LínguaKit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: pacote completo para análise semântica de texto, fazendo identificação </a:t>
            </a:r>
            <a:r>
              <a:rPr lang="pt-BR" sz="1400" dirty="0" err="1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multipalavra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, extrator de palavras-chave, análise de sentimento e reconhecedor de entidades. Mais importante: suporta língua portuguesa. No entanto, tem apresentado problemas na hora de configurar conta profissional para acesso a mais funcionalidades.</a:t>
            </a:r>
          </a:p>
          <a:p>
            <a:pPr lvl="1">
              <a:buNone/>
            </a:pP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3"/>
              </a:rPr>
              <a:t>https://linguakit.com/full_analysis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</a:t>
            </a:r>
          </a:p>
          <a:p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4"/>
              </a:rPr>
              <a:t>Wordle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: ferramenta para construção de nuvem de </a:t>
            </a:r>
            <a:r>
              <a:rPr lang="pt-BR" sz="1400" dirty="0" err="1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tags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online.</a:t>
            </a:r>
          </a:p>
          <a:p>
            <a:pPr lvl="1">
              <a:buNone/>
            </a:pP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4"/>
              </a:rPr>
              <a:t>http://www.wordle.net/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</a:t>
            </a:r>
          </a:p>
          <a:p>
            <a:pPr lvl="0"/>
            <a:r>
              <a:rPr lang="pt-BR" alt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5"/>
              </a:rPr>
              <a:t>Tagul:</a:t>
            </a:r>
            <a:r>
              <a:rPr lang="pt-BR" alt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 ferramenta bem interativa, com melhores opções estéticas e melhor análise de </a:t>
            </a:r>
            <a:r>
              <a:rPr lang="pt-BR" altLang="pt-BR" sz="1400" dirty="0" err="1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frequência</a:t>
            </a:r>
            <a:r>
              <a:rPr lang="pt-BR" alt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de palavras para nuvem de </a:t>
            </a:r>
            <a:r>
              <a:rPr lang="pt-BR" altLang="pt-BR" sz="1400" dirty="0" err="1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tags</a:t>
            </a:r>
            <a:r>
              <a:rPr lang="pt-BR" alt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online. </a:t>
            </a:r>
          </a:p>
          <a:p>
            <a:pPr lvl="1">
              <a:buNone/>
            </a:pPr>
            <a:r>
              <a:rPr lang="pt-BR" altLang="pt-BR" sz="12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5"/>
              </a:rPr>
              <a:t>https://tagul.com/</a:t>
            </a:r>
            <a:r>
              <a:rPr lang="pt-BR" altLang="pt-BR" sz="12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 </a:t>
            </a:r>
            <a:endParaRPr lang="pt-BR" sz="1200" dirty="0" smtClean="0">
              <a:solidFill>
                <a:schemeClr val="bg2">
                  <a:lumMod val="25000"/>
                </a:schemeClr>
              </a:solidFill>
              <a:latin typeface="Helvetica"/>
              <a:cs typeface="Helvetica"/>
            </a:endParaRPr>
          </a:p>
          <a:p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6"/>
              </a:rPr>
              <a:t>Iramuteq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: uma das melhores ferramentas que já encontramos para trabalhar análise semântica, fazendo análise estatística, similitude, classificação por clusters e análise multifatorial por variáveis de classificação dos textos. Interface em francês, mas opera em língua portuguesa nativa e possui excelente 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7"/>
              </a:rPr>
              <a:t>tutorial de introdução em português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.</a:t>
            </a:r>
          </a:p>
          <a:p>
            <a:pPr lvl="1">
              <a:buNone/>
            </a:pP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  <a:hlinkClick r:id="rId6"/>
              </a:rPr>
              <a:t>http://www.iramuteq.org/</a:t>
            </a:r>
            <a:endParaRPr lang="pt-BR" sz="1200" dirty="0" smtClean="0">
              <a:solidFill>
                <a:schemeClr val="bg2">
                  <a:lumMod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944099" cy="20241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85204" y="364743"/>
            <a:ext cx="8894962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pt-BR" sz="4000" dirty="0" smtClean="0">
                <a:solidFill>
                  <a:schemeClr val="bg1"/>
                </a:solidFill>
              </a:rPr>
              <a:t>Análise Semântica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42032"/>
            <a:ext cx="9944100" cy="5557268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72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exercício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523" y="2594859"/>
            <a:ext cx="8942920" cy="45044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Montar uma planilha listando:</a:t>
            </a:r>
          </a:p>
          <a:p>
            <a:pPr>
              <a:buNone/>
            </a:pPr>
            <a:endParaRPr lang="pt-BR" sz="2400" dirty="0" smtClean="0">
              <a:solidFill>
                <a:schemeClr val="bg2">
                  <a:lumMod val="25000"/>
                </a:schemeClr>
              </a:solidFill>
              <a:latin typeface="Helvetica"/>
              <a:cs typeface="Helvetica"/>
            </a:endParaRPr>
          </a:p>
          <a:p>
            <a:pPr marL="914400" lvl="1" indent="-457200">
              <a:spcAft>
                <a:spcPts val="600"/>
              </a:spcAft>
            </a:pP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Os produtos do seu plano de trabalho</a:t>
            </a:r>
          </a:p>
          <a:p>
            <a:pPr marL="914400" lvl="1" indent="-457200">
              <a:spcAft>
                <a:spcPts val="600"/>
              </a:spcAft>
            </a:pP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As ferramentas experimentadas aqui que podem ajudar para cada item do plano de trabalho</a:t>
            </a:r>
          </a:p>
          <a:p>
            <a:pPr marL="914400" lvl="1" indent="-457200">
              <a:spcAft>
                <a:spcPts val="600"/>
              </a:spcAft>
            </a:pP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Como você imagina utilizar essas ferramentas</a:t>
            </a:r>
          </a:p>
          <a:p>
            <a:pPr marL="914400" lvl="1" indent="-457200">
              <a:spcAft>
                <a:spcPts val="600"/>
              </a:spcAft>
            </a:pP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O que você gostaria de aprofundar que não tivemos tempo por aqui</a:t>
            </a:r>
            <a:endParaRPr lang="pt-BR" sz="2000" dirty="0">
              <a:solidFill>
                <a:schemeClr val="bg2">
                  <a:lumMod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944099" cy="20241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85204" y="364743"/>
            <a:ext cx="8894962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pt-BR" sz="4000" dirty="0" smtClean="0">
                <a:solidFill>
                  <a:schemeClr val="bg1"/>
                </a:solidFill>
              </a:rPr>
              <a:t>Proposta Exercício Final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542032"/>
            <a:ext cx="9944100" cy="5557268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9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/>
        </p:nvSpPr>
        <p:spPr>
          <a:xfrm>
            <a:off x="351503" y="238106"/>
            <a:ext cx="9195725" cy="6478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75676" y="2043530"/>
            <a:ext cx="4590654" cy="6189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7200" dirty="0" smtClean="0">
                <a:solidFill>
                  <a:schemeClr val="bg1"/>
                </a:solidFill>
                <a:latin typeface="Helvetica"/>
                <a:cs typeface="Helvetica"/>
              </a:rPr>
              <a:t>Obrigada!</a:t>
            </a:r>
            <a:endParaRPr lang="pt-BR" sz="6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85204" y="364743"/>
            <a:ext cx="8894962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179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1503" y="238106"/>
            <a:ext cx="9195725" cy="6478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 descr="0-Four-rev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095" y="586967"/>
            <a:ext cx="6495889" cy="590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0" y="6791523"/>
            <a:ext cx="6263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tx2"/>
                </a:solidFill>
              </a:rPr>
              <a:t>Fonte: </a:t>
            </a:r>
            <a:r>
              <a:rPr lang="pt-BR" sz="1400" dirty="0" smtClean="0">
                <a:solidFill>
                  <a:schemeClr val="tx2"/>
                </a:solidFill>
                <a:hlinkClick r:id="rId3"/>
              </a:rPr>
              <a:t>http</a:t>
            </a:r>
            <a:r>
              <a:rPr lang="pt-BR" sz="1400" dirty="0" smtClean="0">
                <a:solidFill>
                  <a:srgbClr val="FFFFFF"/>
                </a:solidFill>
                <a:hlinkClick r:id="rId3"/>
              </a:rPr>
              <a:t>://pierrelevyblog.com/2015/04/14/collective-intelligence-for-educators/</a:t>
            </a:r>
            <a:r>
              <a:rPr lang="pt-BR" sz="1400" dirty="0" smtClean="0">
                <a:solidFill>
                  <a:srgbClr val="FFFFFF"/>
                </a:solidFill>
              </a:rPr>
              <a:t> </a:t>
            </a:r>
            <a:endParaRPr lang="pt-BR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1503" y="238106"/>
            <a:ext cx="9195725" cy="6478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1916" y="724326"/>
            <a:ext cx="5880268" cy="565064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04559" y="6791523"/>
            <a:ext cx="6263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</a:t>
            </a:r>
            <a:r>
              <a:rPr lang="pt-BR" sz="1400" dirty="0" smtClean="0">
                <a:hlinkClick r:id="rId3"/>
              </a:rPr>
              <a:t>http://pierrelevyblog.com/2015/04/14/collective-intelligence-for-educators/</a:t>
            </a:r>
            <a:r>
              <a:rPr lang="pt-BR" sz="1400" dirty="0" smtClean="0"/>
              <a:t>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4088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6924" y="336785"/>
            <a:ext cx="9173385" cy="6422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340" tIns="44170" rIns="88340" bIns="44170"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4" name="Group 7"/>
          <p:cNvGrpSpPr/>
          <p:nvPr/>
        </p:nvGrpSpPr>
        <p:grpSpPr>
          <a:xfrm>
            <a:off x="567315" y="493813"/>
            <a:ext cx="2049468" cy="2204331"/>
            <a:chOff x="1984853" y="3355403"/>
            <a:chExt cx="1777853" cy="1799998"/>
          </a:xfrm>
        </p:grpSpPr>
        <p:grpSp>
          <p:nvGrpSpPr>
            <p:cNvPr id="7" name="Group 6"/>
            <p:cNvGrpSpPr/>
            <p:nvPr/>
          </p:nvGrpSpPr>
          <p:grpSpPr>
            <a:xfrm>
              <a:off x="1984853" y="3355403"/>
              <a:ext cx="1777853" cy="1799998"/>
              <a:chOff x="1984853" y="3355403"/>
              <a:chExt cx="1777853" cy="1799998"/>
            </a:xfrm>
          </p:grpSpPr>
          <p:sp>
            <p:nvSpPr>
              <p:cNvPr id="6" name="Oval 5"/>
              <p:cNvSpPr>
                <a:spLocks/>
              </p:cNvSpPr>
              <p:nvPr/>
            </p:nvSpPr>
            <p:spPr>
              <a:xfrm>
                <a:off x="1984853" y="3355403"/>
                <a:ext cx="1777853" cy="1799998"/>
              </a:xfrm>
              <a:prstGeom prst="ellipse">
                <a:avLst/>
              </a:pr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2153779" y="3535402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060888" y="3862094"/>
              <a:ext cx="1635715" cy="879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31859C"/>
                  </a:solidFill>
                  <a:latin typeface="Helvetica"/>
                  <a:cs typeface="Helvetica"/>
                </a:rPr>
                <a:t>4 </a:t>
              </a:r>
              <a:r>
                <a:rPr lang="en-US" sz="1600" b="1" dirty="0" err="1" smtClean="0">
                  <a:solidFill>
                    <a:srgbClr val="31859C"/>
                  </a:solidFill>
                  <a:latin typeface="Helvetica"/>
                  <a:cs typeface="Helvetica"/>
                </a:rPr>
                <a:t>revoluções</a:t>
              </a:r>
              <a:r>
                <a:rPr lang="en-US" sz="1600" b="1" dirty="0" smtClean="0">
                  <a:solidFill>
                    <a:srgbClr val="31859C"/>
                  </a:solidFill>
                  <a:latin typeface="Helvetica"/>
                  <a:cs typeface="Helvetica"/>
                </a:rPr>
                <a:t> </a:t>
              </a:r>
              <a:r>
                <a:rPr lang="en-US" sz="1600" b="1" dirty="0" err="1" smtClean="0">
                  <a:solidFill>
                    <a:srgbClr val="31859C"/>
                  </a:solidFill>
                  <a:latin typeface="Helvetica"/>
                  <a:cs typeface="Helvetica"/>
                </a:rPr>
                <a:t>culturais</a:t>
              </a:r>
              <a:r>
                <a:rPr lang="en-US" sz="1600" b="1" dirty="0" smtClean="0">
                  <a:solidFill>
                    <a:srgbClr val="31859C"/>
                  </a:solidFill>
                  <a:latin typeface="Helvetica"/>
                  <a:cs typeface="Helvetica"/>
                </a:rPr>
                <a:t>:  </a:t>
              </a:r>
              <a:r>
                <a:rPr lang="en-US" sz="1600" b="1" dirty="0" err="1" smtClean="0">
                  <a:solidFill>
                    <a:srgbClr val="31859C"/>
                  </a:solidFill>
                  <a:latin typeface="Helvetica"/>
                  <a:cs typeface="Helvetica"/>
                </a:rPr>
                <a:t>manipulação</a:t>
              </a:r>
              <a:endParaRPr lang="en-US" sz="1600" b="1" dirty="0" smtClean="0">
                <a:solidFill>
                  <a:srgbClr val="31859C"/>
                </a:solidFill>
                <a:latin typeface="Helvetica"/>
                <a:cs typeface="Helvetica"/>
              </a:endParaRPr>
            </a:p>
            <a:p>
              <a:pPr algn="ctr"/>
              <a:r>
                <a:rPr lang="en-US" sz="1600" b="1" dirty="0" err="1" smtClean="0">
                  <a:solidFill>
                    <a:srgbClr val="31859C"/>
                  </a:solidFill>
                  <a:latin typeface="Helvetica"/>
                  <a:cs typeface="Helvetica"/>
                </a:rPr>
                <a:t>simbólica</a:t>
              </a:r>
              <a:endParaRPr lang="en-US" sz="1600" b="1" dirty="0">
                <a:solidFill>
                  <a:srgbClr val="31859C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8" name="Group 10"/>
          <p:cNvGrpSpPr/>
          <p:nvPr/>
        </p:nvGrpSpPr>
        <p:grpSpPr>
          <a:xfrm>
            <a:off x="2829743" y="907535"/>
            <a:ext cx="2005407" cy="873556"/>
            <a:chOff x="2985915" y="772376"/>
            <a:chExt cx="2145573" cy="930597"/>
          </a:xfrm>
        </p:grpSpPr>
        <p:sp>
          <p:nvSpPr>
            <p:cNvPr id="2" name="TextBox 1"/>
            <p:cNvSpPr txBox="1"/>
            <p:nvPr/>
          </p:nvSpPr>
          <p:spPr>
            <a:xfrm>
              <a:off x="2985915" y="772376"/>
              <a:ext cx="1486767" cy="393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Algorithmic</a:t>
              </a:r>
              <a:endParaRPr lang="en-US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5915" y="1145588"/>
              <a:ext cx="2145573" cy="557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Helvetica"/>
                  <a:cs typeface="Helvetica"/>
                </a:rPr>
                <a:t>Information economy, digital humanities </a:t>
              </a:r>
              <a:endParaRPr lang="en-US" sz="14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008654" y="1094088"/>
            <a:ext cx="3743925" cy="520090"/>
          </a:xfrm>
          <a:prstGeom prst="rect">
            <a:avLst/>
          </a:prstGeom>
          <a:noFill/>
        </p:spPr>
        <p:txBody>
          <a:bodyPr wrap="square" lIns="88340" tIns="44170" rIns="88340" bIns="44170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Helvetica"/>
                <a:cs typeface="Helvetica"/>
              </a:rPr>
              <a:t>Automatic transformation of Symbols</a:t>
            </a:r>
            <a:endParaRPr lang="en-US" sz="14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endParaRPr lang="en-US" sz="1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11" name="Group 16"/>
          <p:cNvGrpSpPr/>
          <p:nvPr/>
        </p:nvGrpSpPr>
        <p:grpSpPr>
          <a:xfrm>
            <a:off x="2829739" y="2328812"/>
            <a:ext cx="2363417" cy="873557"/>
            <a:chOff x="2985911" y="772376"/>
            <a:chExt cx="2395112" cy="930596"/>
          </a:xfrm>
        </p:grpSpPr>
        <p:sp>
          <p:nvSpPr>
            <p:cNvPr id="18" name="TextBox 17"/>
            <p:cNvSpPr txBox="1"/>
            <p:nvPr/>
          </p:nvSpPr>
          <p:spPr>
            <a:xfrm>
              <a:off x="2985911" y="772376"/>
              <a:ext cx="1577713" cy="393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Typographic</a:t>
              </a:r>
              <a:endParaRPr lang="en-US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85913" y="1145588"/>
              <a:ext cx="2395110" cy="55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Helvetica"/>
                  <a:cs typeface="Helvetica"/>
                </a:rPr>
                <a:t>Automatic</a:t>
              </a:r>
              <a:r>
                <a:rPr lang="en-US" sz="14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 </a:t>
              </a:r>
              <a:r>
                <a:rPr lang="en-US" sz="1400" dirty="0" smtClean="0">
                  <a:solidFill>
                    <a:schemeClr val="bg1"/>
                  </a:solidFill>
                  <a:latin typeface="Helvetica"/>
                  <a:cs typeface="Helvetica"/>
                </a:rPr>
                <a:t>reproduction and transmission of symbols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031332" y="2531433"/>
            <a:ext cx="3743925" cy="304646"/>
          </a:xfrm>
          <a:prstGeom prst="rect">
            <a:avLst/>
          </a:prstGeom>
          <a:noFill/>
        </p:spPr>
        <p:txBody>
          <a:bodyPr wrap="square" lIns="88340" tIns="44170" rIns="88340" bIns="44170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Helvetica"/>
                <a:cs typeface="Helvetica"/>
              </a:rPr>
              <a:t>National-State, industry, natural sciences</a:t>
            </a:r>
            <a:endParaRPr lang="en-US" sz="1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12" name="Group 24"/>
          <p:cNvGrpSpPr/>
          <p:nvPr/>
        </p:nvGrpSpPr>
        <p:grpSpPr>
          <a:xfrm>
            <a:off x="2829742" y="3986078"/>
            <a:ext cx="2431447" cy="873557"/>
            <a:chOff x="2985912" y="772376"/>
            <a:chExt cx="2464057" cy="930596"/>
          </a:xfrm>
        </p:grpSpPr>
        <p:sp>
          <p:nvSpPr>
            <p:cNvPr id="26" name="TextBox 25"/>
            <p:cNvSpPr txBox="1"/>
            <p:nvPr/>
          </p:nvSpPr>
          <p:spPr>
            <a:xfrm>
              <a:off x="2985913" y="772376"/>
              <a:ext cx="1032162" cy="393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Literate</a:t>
              </a:r>
              <a:endParaRPr lang="en-US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5912" y="1145588"/>
              <a:ext cx="2464057" cy="55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Helvetica"/>
                  <a:cs typeface="Helvetica"/>
                </a:rPr>
                <a:t>Optimisation</a:t>
              </a:r>
              <a:r>
                <a:rPr lang="en-US" sz="1400" dirty="0" smtClean="0">
                  <a:solidFill>
                    <a:schemeClr val="bg1"/>
                  </a:solidFill>
                  <a:latin typeface="Helvetica"/>
                  <a:cs typeface="Helvetica"/>
                </a:rPr>
                <a:t> of symbol </a:t>
              </a:r>
              <a:r>
                <a:rPr lang="en-US" sz="1400" dirty="0" err="1" smtClean="0">
                  <a:solidFill>
                    <a:schemeClr val="bg1"/>
                  </a:solidFill>
                  <a:latin typeface="Helvetica"/>
                  <a:cs typeface="Helvetica"/>
                </a:rPr>
                <a:t>manipularion</a:t>
              </a:r>
              <a:endParaRPr lang="en-US" sz="14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85975" y="3972610"/>
            <a:ext cx="3743925" cy="520090"/>
          </a:xfrm>
          <a:prstGeom prst="rect">
            <a:avLst/>
          </a:prstGeom>
          <a:noFill/>
        </p:spPr>
        <p:txBody>
          <a:bodyPr wrap="square" lIns="88340" tIns="44170" rIns="88340" bIns="44170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Helvetica"/>
                <a:cs typeface="Helvetica"/>
              </a:rPr>
              <a:t>Empires,  universal religions, philosophy, money </a:t>
            </a:r>
            <a:endParaRPr lang="en-US" sz="1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13" name="Group 28"/>
          <p:cNvGrpSpPr/>
          <p:nvPr/>
        </p:nvGrpSpPr>
        <p:grpSpPr>
          <a:xfrm>
            <a:off x="2829741" y="5387856"/>
            <a:ext cx="2329399" cy="873557"/>
            <a:chOff x="2985912" y="772376"/>
            <a:chExt cx="2360638" cy="930596"/>
          </a:xfrm>
        </p:grpSpPr>
        <p:sp>
          <p:nvSpPr>
            <p:cNvPr id="30" name="TextBox 29"/>
            <p:cNvSpPr txBox="1"/>
            <p:nvPr/>
          </p:nvSpPr>
          <p:spPr>
            <a:xfrm>
              <a:off x="2985912" y="772376"/>
              <a:ext cx="967282" cy="393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Scribal</a:t>
              </a:r>
              <a:endParaRPr lang="en-US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85914" y="1145588"/>
              <a:ext cx="2360636" cy="55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Self conservation of symbols</a:t>
              </a:r>
              <a:endParaRPr lang="en-US" sz="14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63298" y="5399884"/>
            <a:ext cx="3743925" cy="520090"/>
          </a:xfrm>
          <a:prstGeom prst="rect">
            <a:avLst/>
          </a:prstGeom>
          <a:noFill/>
        </p:spPr>
        <p:txBody>
          <a:bodyPr wrap="square" lIns="88340" tIns="44170" rIns="88340" bIns="44170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Helvetica"/>
                <a:cs typeface="Helvetica"/>
              </a:rPr>
              <a:t>Palace-temples, full-scale agriculture, systematic knowledge </a:t>
            </a:r>
            <a:endParaRPr lang="en-US" sz="1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4609215" y="1377625"/>
            <a:ext cx="805031" cy="1588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3634876" y="2125964"/>
            <a:ext cx="305344" cy="7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4591533" y="2890638"/>
            <a:ext cx="805031" cy="1588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4562513" y="4392318"/>
            <a:ext cx="805031" cy="1588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4544832" y="5882656"/>
            <a:ext cx="805031" cy="1588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653272" y="839049"/>
            <a:ext cx="6270339" cy="10658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ctangle 68"/>
          <p:cNvSpPr/>
          <p:nvPr/>
        </p:nvSpPr>
        <p:spPr>
          <a:xfrm>
            <a:off x="2658268" y="2352071"/>
            <a:ext cx="6270339" cy="10658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ctangle 69"/>
          <p:cNvSpPr/>
          <p:nvPr/>
        </p:nvSpPr>
        <p:spPr>
          <a:xfrm>
            <a:off x="2663264" y="3887764"/>
            <a:ext cx="6270339" cy="10658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ctangle 70"/>
          <p:cNvSpPr/>
          <p:nvPr/>
        </p:nvSpPr>
        <p:spPr>
          <a:xfrm>
            <a:off x="2668260" y="5355426"/>
            <a:ext cx="6270339" cy="10658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Straight Arrow Connector 71"/>
          <p:cNvCxnSpPr/>
          <p:nvPr/>
        </p:nvCxnSpPr>
        <p:spPr>
          <a:xfrm rot="5400000" flipH="1" flipV="1">
            <a:off x="3639872" y="3650321"/>
            <a:ext cx="305344" cy="7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 flipH="1" flipV="1">
            <a:off x="3633529" y="5163339"/>
            <a:ext cx="305344" cy="7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3818" y="336785"/>
            <a:ext cx="9173385" cy="6422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340" tIns="44170" rIns="88340" bIns="44170" anchor="ctr"/>
          <a:lstStyle/>
          <a:p>
            <a:pPr algn="ctr">
              <a:defRPr/>
            </a:pPr>
            <a:r>
              <a:rPr lang="en-US" sz="2400" dirty="0" smtClean="0"/>
              <a:t> </a:t>
            </a:r>
            <a:endParaRPr lang="en-US" sz="2400" dirty="0"/>
          </a:p>
        </p:txBody>
      </p:sp>
      <p:grpSp>
        <p:nvGrpSpPr>
          <p:cNvPr id="4" name="Group 7"/>
          <p:cNvGrpSpPr/>
          <p:nvPr/>
        </p:nvGrpSpPr>
        <p:grpSpPr>
          <a:xfrm>
            <a:off x="413818" y="539167"/>
            <a:ext cx="2176029" cy="2455824"/>
            <a:chOff x="1984853" y="3355403"/>
            <a:chExt cx="1777853" cy="1799998"/>
          </a:xfrm>
        </p:grpSpPr>
        <p:grpSp>
          <p:nvGrpSpPr>
            <p:cNvPr id="7" name="Group 6"/>
            <p:cNvGrpSpPr/>
            <p:nvPr/>
          </p:nvGrpSpPr>
          <p:grpSpPr>
            <a:xfrm>
              <a:off x="1984853" y="3355403"/>
              <a:ext cx="1777853" cy="1799998"/>
              <a:chOff x="1984853" y="3355403"/>
              <a:chExt cx="1777853" cy="1799998"/>
            </a:xfrm>
          </p:grpSpPr>
          <p:sp>
            <p:nvSpPr>
              <p:cNvPr id="6" name="Oval 5"/>
              <p:cNvSpPr>
                <a:spLocks/>
              </p:cNvSpPr>
              <p:nvPr/>
            </p:nvSpPr>
            <p:spPr>
              <a:xfrm>
                <a:off x="1984853" y="3355403"/>
                <a:ext cx="1777853" cy="1799998"/>
              </a:xfrm>
              <a:prstGeom prst="ellipse">
                <a:avLst/>
              </a:pr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2153779" y="3535402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991941" y="3862086"/>
              <a:ext cx="1762114" cy="851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rgbClr val="31859C"/>
                  </a:solidFill>
                  <a:latin typeface="Helvetica"/>
                  <a:cs typeface="Helvetica"/>
                </a:rPr>
                <a:t>Camadas</a:t>
              </a:r>
              <a:r>
                <a:rPr lang="en-US" sz="1600" b="1" dirty="0" smtClean="0">
                  <a:solidFill>
                    <a:srgbClr val="31859C"/>
                  </a:solidFill>
                  <a:latin typeface="Helvetica"/>
                  <a:cs typeface="Helvetica"/>
                </a:rPr>
                <a:t> </a:t>
              </a:r>
              <a:r>
                <a:rPr lang="en-US" sz="1600" b="1" dirty="0" err="1" smtClean="0">
                  <a:solidFill>
                    <a:srgbClr val="31859C"/>
                  </a:solidFill>
                  <a:latin typeface="Helvetica"/>
                  <a:cs typeface="Helvetica"/>
                </a:rPr>
                <a:t>estruturantes</a:t>
              </a:r>
              <a:r>
                <a:rPr lang="en-US" sz="1600" b="1" dirty="0" smtClean="0">
                  <a:solidFill>
                    <a:srgbClr val="31859C"/>
                  </a:solidFill>
                  <a:latin typeface="Helvetica"/>
                  <a:cs typeface="Helvetica"/>
                </a:rPr>
                <a:t>:</a:t>
              </a:r>
            </a:p>
            <a:p>
              <a:pPr algn="ctr"/>
              <a:r>
                <a:rPr lang="en-US" sz="1600" b="1" dirty="0" err="1" smtClean="0">
                  <a:solidFill>
                    <a:srgbClr val="31859C"/>
                  </a:solidFill>
                  <a:latin typeface="Helvetica"/>
                  <a:cs typeface="Helvetica"/>
                </a:rPr>
                <a:t>universo</a:t>
              </a:r>
              <a:endParaRPr lang="en-US" sz="1600" b="1" dirty="0" smtClean="0">
                <a:solidFill>
                  <a:srgbClr val="31859C"/>
                </a:solidFill>
                <a:latin typeface="Helvetica"/>
                <a:cs typeface="Helvetica"/>
              </a:endParaRPr>
            </a:p>
            <a:p>
              <a:pPr algn="ctr"/>
              <a:r>
                <a:rPr lang="en-US" sz="1600" b="1" dirty="0">
                  <a:solidFill>
                    <a:srgbClr val="31859C"/>
                  </a:solidFill>
                  <a:latin typeface="Helvetica"/>
                  <a:cs typeface="Helvetica"/>
                </a:rPr>
                <a:t>d</a:t>
              </a:r>
              <a:r>
                <a:rPr lang="en-US" sz="1600" b="1" dirty="0" smtClean="0">
                  <a:solidFill>
                    <a:srgbClr val="31859C"/>
                  </a:solidFill>
                  <a:latin typeface="Helvetica"/>
                  <a:cs typeface="Helvetica"/>
                </a:rPr>
                <a:t>os </a:t>
              </a:r>
              <a:r>
                <a:rPr lang="en-US" sz="1600" b="1" dirty="0" err="1" smtClean="0">
                  <a:solidFill>
                    <a:srgbClr val="31859C"/>
                  </a:solidFill>
                  <a:latin typeface="Helvetica"/>
                  <a:cs typeface="Helvetica"/>
                </a:rPr>
                <a:t>algorítimos</a:t>
              </a:r>
              <a:endParaRPr lang="en-US" sz="1600" b="1" dirty="0">
                <a:solidFill>
                  <a:srgbClr val="31859C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2813666" y="839049"/>
            <a:ext cx="5011736" cy="1238604"/>
            <a:chOff x="3526357" y="839049"/>
            <a:chExt cx="5011736" cy="1238604"/>
          </a:xfrm>
        </p:grpSpPr>
        <p:grpSp>
          <p:nvGrpSpPr>
            <p:cNvPr id="12" name="Grupo 11"/>
            <p:cNvGrpSpPr/>
            <p:nvPr/>
          </p:nvGrpSpPr>
          <p:grpSpPr>
            <a:xfrm>
              <a:off x="3702822" y="918874"/>
              <a:ext cx="4551795" cy="1158779"/>
              <a:chOff x="3702822" y="918874"/>
              <a:chExt cx="4551795" cy="1158779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4417170" y="918874"/>
                <a:ext cx="30764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Semantic Sphere (2020)</a:t>
                </a:r>
                <a:endParaRPr lang="en-US" sz="20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702822" y="1739099"/>
                <a:ext cx="45517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Universal  addressing of metadata (concept)</a:t>
                </a:r>
                <a:endParaRPr lang="en-US" sz="16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477047" y="1252830"/>
                <a:ext cx="3743925" cy="581645"/>
              </a:xfrm>
              <a:prstGeom prst="rect">
                <a:avLst/>
              </a:prstGeom>
              <a:noFill/>
            </p:spPr>
            <p:txBody>
              <a:bodyPr wrap="square" lIns="88340" tIns="44170" rIns="88340" bIns="44170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Reflexive Collective Intelligence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 </a:t>
                </a:r>
                <a:endParaRPr lang="en-US" sz="1600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526357" y="839049"/>
              <a:ext cx="5011736" cy="82770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554943" y="2336155"/>
            <a:ext cx="5530435" cy="1238604"/>
            <a:chOff x="3526357" y="839049"/>
            <a:chExt cx="5011736" cy="1238604"/>
          </a:xfrm>
        </p:grpSpPr>
        <p:grpSp>
          <p:nvGrpSpPr>
            <p:cNvPr id="15" name="Grupo 11"/>
            <p:cNvGrpSpPr/>
            <p:nvPr/>
          </p:nvGrpSpPr>
          <p:grpSpPr>
            <a:xfrm>
              <a:off x="3702822" y="918874"/>
              <a:ext cx="4632444" cy="1158779"/>
              <a:chOff x="3702822" y="918874"/>
              <a:chExt cx="4632444" cy="1158779"/>
            </a:xfrm>
          </p:grpSpPr>
          <p:sp>
            <p:nvSpPr>
              <p:cNvPr id="17" name="TextBox 39"/>
              <p:cNvSpPr txBox="1"/>
              <p:nvPr/>
            </p:nvSpPr>
            <p:spPr>
              <a:xfrm>
                <a:off x="4624330" y="918874"/>
                <a:ext cx="2535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World</a:t>
                </a:r>
                <a:r>
                  <a:rPr lang="en-US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 Wide Web (2000)</a:t>
                </a:r>
                <a:endParaRPr lang="en-US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" name="TextBox 40"/>
              <p:cNvSpPr txBox="1"/>
              <p:nvPr/>
            </p:nvSpPr>
            <p:spPr>
              <a:xfrm>
                <a:off x="3702822" y="1739099"/>
                <a:ext cx="45517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Universal  addressing of data</a:t>
                </a:r>
                <a:endParaRPr lang="en-US" sz="16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" name="TextBox 42"/>
              <p:cNvSpPr txBox="1"/>
              <p:nvPr/>
            </p:nvSpPr>
            <p:spPr>
              <a:xfrm>
                <a:off x="4591340" y="1239384"/>
                <a:ext cx="3743926" cy="550868"/>
              </a:xfrm>
              <a:prstGeom prst="rect">
                <a:avLst/>
              </a:prstGeom>
              <a:noFill/>
            </p:spPr>
            <p:txBody>
              <a:bodyPr wrap="square" lIns="88340" tIns="44170" rIns="88340" bIns="4417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Global </a:t>
                </a:r>
                <a:r>
                  <a:rPr lang="en-US" sz="1600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Hypermedia</a:t>
                </a:r>
                <a:r>
                  <a:rPr lang="en-US" sz="1400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 public Sphere 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 </a:t>
                </a:r>
                <a:endParaRPr lang="en-US" sz="1400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16" name="Rectangle 45"/>
            <p:cNvSpPr/>
            <p:nvPr/>
          </p:nvSpPr>
          <p:spPr>
            <a:xfrm>
              <a:off x="3526357" y="839049"/>
              <a:ext cx="5011736" cy="82770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2111189" y="3860154"/>
            <a:ext cx="6341740" cy="1238604"/>
            <a:chOff x="3526357" y="839049"/>
            <a:chExt cx="5011736" cy="1238604"/>
          </a:xfrm>
        </p:grpSpPr>
        <p:grpSp>
          <p:nvGrpSpPr>
            <p:cNvPr id="21" name="Grupo 11"/>
            <p:cNvGrpSpPr/>
            <p:nvPr/>
          </p:nvGrpSpPr>
          <p:grpSpPr>
            <a:xfrm>
              <a:off x="3702822" y="932321"/>
              <a:ext cx="4551795" cy="1145332"/>
              <a:chOff x="3702822" y="932321"/>
              <a:chExt cx="4551795" cy="1145332"/>
            </a:xfrm>
          </p:grpSpPr>
          <p:sp>
            <p:nvSpPr>
              <p:cNvPr id="23" name="TextBox 39"/>
              <p:cNvSpPr txBox="1"/>
              <p:nvPr/>
            </p:nvSpPr>
            <p:spPr>
              <a:xfrm>
                <a:off x="5235442" y="932321"/>
                <a:ext cx="15293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Internet (1980)</a:t>
                </a:r>
                <a:endParaRPr lang="en-US" sz="20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4" name="TextBox 40"/>
              <p:cNvSpPr txBox="1"/>
              <p:nvPr/>
            </p:nvSpPr>
            <p:spPr>
              <a:xfrm>
                <a:off x="3702822" y="1739099"/>
                <a:ext cx="45517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Universal  addressing of operators</a:t>
                </a:r>
                <a:endParaRPr lang="en-US" sz="16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5" name="TextBox 42"/>
              <p:cNvSpPr txBox="1"/>
              <p:nvPr/>
            </p:nvSpPr>
            <p:spPr>
              <a:xfrm>
                <a:off x="5267772" y="1239384"/>
                <a:ext cx="2753767" cy="581645"/>
              </a:xfrm>
              <a:prstGeom prst="rect">
                <a:avLst/>
              </a:prstGeom>
              <a:noFill/>
            </p:spPr>
            <p:txBody>
              <a:bodyPr wrap="square" lIns="88340" tIns="44170" rIns="88340" bIns="44170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Computer networks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 </a:t>
                </a:r>
                <a:endParaRPr lang="en-US" sz="1600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22" name="Rectangle 45"/>
            <p:cNvSpPr/>
            <p:nvPr/>
          </p:nvSpPr>
          <p:spPr>
            <a:xfrm>
              <a:off x="3526357" y="839049"/>
              <a:ext cx="5011736" cy="82770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694329" y="5437944"/>
            <a:ext cx="7113495" cy="1225157"/>
            <a:chOff x="3526357" y="839049"/>
            <a:chExt cx="5011736" cy="1225157"/>
          </a:xfrm>
        </p:grpSpPr>
        <p:grpSp>
          <p:nvGrpSpPr>
            <p:cNvPr id="27" name="Grupo 11"/>
            <p:cNvGrpSpPr/>
            <p:nvPr/>
          </p:nvGrpSpPr>
          <p:grpSpPr>
            <a:xfrm>
              <a:off x="3835458" y="918874"/>
              <a:ext cx="4551795" cy="1145332"/>
              <a:chOff x="3835458" y="918874"/>
              <a:chExt cx="4551795" cy="1145332"/>
            </a:xfrm>
          </p:grpSpPr>
          <p:sp>
            <p:nvSpPr>
              <p:cNvPr id="29" name="TextBox 39"/>
              <p:cNvSpPr txBox="1"/>
              <p:nvPr/>
            </p:nvSpPr>
            <p:spPr>
              <a:xfrm>
                <a:off x="5004556" y="918874"/>
                <a:ext cx="22567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Digital Computers (1950)</a:t>
                </a:r>
                <a:endParaRPr lang="en-US" sz="20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0" name="TextBox 40"/>
              <p:cNvSpPr txBox="1"/>
              <p:nvPr/>
            </p:nvSpPr>
            <p:spPr>
              <a:xfrm>
                <a:off x="3835458" y="1725652"/>
                <a:ext cx="45517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Local  addressing of data and operators)</a:t>
                </a:r>
                <a:endParaRPr lang="en-US" sz="16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1" name="TextBox 42"/>
              <p:cNvSpPr txBox="1"/>
              <p:nvPr/>
            </p:nvSpPr>
            <p:spPr>
              <a:xfrm>
                <a:off x="5372186" y="1252831"/>
                <a:ext cx="1309006" cy="581645"/>
              </a:xfrm>
              <a:prstGeom prst="rect">
                <a:avLst/>
              </a:prstGeom>
              <a:noFill/>
            </p:spPr>
            <p:txBody>
              <a:bodyPr wrap="square" lIns="88340" tIns="44170" rIns="88340" bIns="44170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Electronic circuits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 </a:t>
                </a:r>
                <a:endParaRPr lang="en-US" sz="1600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28" name="Rectangle 45"/>
            <p:cNvSpPr/>
            <p:nvPr/>
          </p:nvSpPr>
          <p:spPr>
            <a:xfrm>
              <a:off x="3526357" y="839049"/>
              <a:ext cx="5011736" cy="82770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68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5967" y="965763"/>
            <a:ext cx="7398008" cy="57931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9944099" cy="20241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83656" y="179530"/>
            <a:ext cx="9260444" cy="1372203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Helvetica"/>
                <a:cs typeface="Helvetica"/>
              </a:rPr>
              <a:t>Dimensão Política </a:t>
            </a:r>
            <a:br>
              <a:rPr lang="pt-BR" sz="3600" dirty="0" smtClean="0">
                <a:solidFill>
                  <a:schemeClr val="bg1"/>
                </a:solidFill>
                <a:latin typeface="Helvetica"/>
                <a:cs typeface="Helvetica"/>
              </a:rPr>
            </a:br>
            <a:r>
              <a:rPr lang="pt-BR" sz="3600" dirty="0" smtClean="0">
                <a:solidFill>
                  <a:schemeClr val="bg1"/>
                </a:solidFill>
                <a:latin typeface="Helvetica"/>
                <a:cs typeface="Helvetica"/>
              </a:rPr>
              <a:t>das Ferramentas de Busca </a:t>
            </a:r>
            <a:endParaRPr lang="pt-BR" sz="3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42032"/>
            <a:ext cx="9944100" cy="5557268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1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2425" y="716088"/>
            <a:ext cx="7776367" cy="64000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9944099" cy="20241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42032"/>
            <a:ext cx="9944100" cy="5557268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683656" y="179530"/>
            <a:ext cx="9260444" cy="1372203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Helvetica"/>
                <a:cs typeface="Helvetica"/>
              </a:rPr>
              <a:t>Dimensão Política </a:t>
            </a:r>
            <a:br>
              <a:rPr lang="pt-BR" sz="3600" dirty="0" smtClean="0">
                <a:solidFill>
                  <a:schemeClr val="bg1"/>
                </a:solidFill>
                <a:latin typeface="Helvetica"/>
                <a:cs typeface="Helvetica"/>
              </a:rPr>
            </a:br>
            <a:r>
              <a:rPr lang="pt-BR" sz="3600" dirty="0" smtClean="0">
                <a:solidFill>
                  <a:schemeClr val="bg1"/>
                </a:solidFill>
                <a:latin typeface="Helvetica"/>
                <a:cs typeface="Helvetica"/>
              </a:rPr>
              <a:t>das Ferramentas de Busca </a:t>
            </a:r>
            <a:endParaRPr lang="pt-BR" sz="3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808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5977" y="920372"/>
            <a:ext cx="6744406" cy="61083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9944099" cy="20241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42032"/>
            <a:ext cx="9944100" cy="5557268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683656" y="179530"/>
            <a:ext cx="9260444" cy="1372203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Helvetica"/>
                <a:cs typeface="Helvetica"/>
              </a:rPr>
              <a:t>Dimensão Política </a:t>
            </a:r>
            <a:br>
              <a:rPr lang="pt-BR" sz="3600" dirty="0" smtClean="0">
                <a:solidFill>
                  <a:schemeClr val="bg1"/>
                </a:solidFill>
                <a:latin typeface="Helvetica"/>
                <a:cs typeface="Helvetica"/>
              </a:rPr>
            </a:br>
            <a:r>
              <a:rPr lang="pt-BR" sz="3600" dirty="0" smtClean="0">
                <a:solidFill>
                  <a:schemeClr val="bg1"/>
                </a:solidFill>
                <a:latin typeface="Helvetica"/>
                <a:cs typeface="Helvetica"/>
              </a:rPr>
              <a:t>das Ferramentas de Busca </a:t>
            </a:r>
            <a:endParaRPr lang="pt-BR" sz="3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925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1503" y="238106"/>
            <a:ext cx="9195725" cy="64787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0" name="Picture 2" descr="https://pierrelevyblog.files.wordpress.com/2015/04/0-school-revo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915" y="993912"/>
            <a:ext cx="6717151" cy="504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59028" y="6791523"/>
            <a:ext cx="6263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</a:t>
            </a:r>
            <a:r>
              <a:rPr lang="pt-BR" sz="1400" dirty="0" smtClean="0">
                <a:hlinkClick r:id="rId3"/>
              </a:rPr>
              <a:t>http://pierrelevyblog.com/2015/04/14/collective-intelligence-for-educators/</a:t>
            </a:r>
            <a:r>
              <a:rPr lang="pt-BR" sz="1400" dirty="0" smtClean="0"/>
              <a:t> </a:t>
            </a:r>
            <a:endParaRPr lang="pt-BR" sz="1400" dirty="0"/>
          </a:p>
        </p:txBody>
      </p:sp>
      <p:grpSp>
        <p:nvGrpSpPr>
          <p:cNvPr id="6" name="Group 7"/>
          <p:cNvGrpSpPr/>
          <p:nvPr/>
        </p:nvGrpSpPr>
        <p:grpSpPr>
          <a:xfrm>
            <a:off x="413818" y="539167"/>
            <a:ext cx="1969935" cy="1846224"/>
            <a:chOff x="1984853" y="3355403"/>
            <a:chExt cx="1777853" cy="1799998"/>
          </a:xfrm>
        </p:grpSpPr>
        <p:grpSp>
          <p:nvGrpSpPr>
            <p:cNvPr id="7" name="Group 6"/>
            <p:cNvGrpSpPr/>
            <p:nvPr/>
          </p:nvGrpSpPr>
          <p:grpSpPr>
            <a:xfrm>
              <a:off x="1984853" y="3355403"/>
              <a:ext cx="1777853" cy="1799998"/>
              <a:chOff x="1984853" y="3355403"/>
              <a:chExt cx="1777853" cy="1799998"/>
            </a:xfrm>
          </p:grpSpPr>
          <p:sp>
            <p:nvSpPr>
              <p:cNvPr id="9" name="Oval 5"/>
              <p:cNvSpPr>
                <a:spLocks/>
              </p:cNvSpPr>
              <p:nvPr/>
            </p:nvSpPr>
            <p:spPr>
              <a:xfrm>
                <a:off x="1984853" y="3355403"/>
                <a:ext cx="1777853" cy="1799998"/>
              </a:xfrm>
              <a:prstGeom prst="ellipse">
                <a:avLst/>
              </a:pr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2"/>
              <p:cNvSpPr/>
              <p:nvPr/>
            </p:nvSpPr>
            <p:spPr>
              <a:xfrm>
                <a:off x="2153779" y="3535402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4"/>
            <p:cNvSpPr txBox="1"/>
            <p:nvPr/>
          </p:nvSpPr>
          <p:spPr>
            <a:xfrm>
              <a:off x="1991941" y="3862086"/>
              <a:ext cx="1762114" cy="609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rgbClr val="31859C"/>
                  </a:solidFill>
                  <a:latin typeface="Helvetica"/>
                  <a:cs typeface="Helvetica"/>
                </a:rPr>
                <a:t>Mudanças</a:t>
              </a:r>
              <a:r>
                <a:rPr lang="en-US" sz="1600" b="1" dirty="0" smtClean="0">
                  <a:solidFill>
                    <a:srgbClr val="31859C"/>
                  </a:solidFill>
                  <a:latin typeface="Helvetica"/>
                  <a:cs typeface="Helvetica"/>
                </a:rPr>
                <a:t> </a:t>
              </a:r>
              <a:r>
                <a:rPr lang="en-US" sz="1600" b="1" dirty="0" err="1" smtClean="0">
                  <a:solidFill>
                    <a:srgbClr val="31859C"/>
                  </a:solidFill>
                  <a:latin typeface="Helvetica"/>
                  <a:cs typeface="Helvetica"/>
                </a:rPr>
                <a:t>nos</a:t>
              </a:r>
              <a:r>
                <a:rPr lang="en-US" sz="1600" b="1" dirty="0" smtClean="0">
                  <a:solidFill>
                    <a:srgbClr val="31859C"/>
                  </a:solidFill>
                  <a:latin typeface="Helvetica"/>
                  <a:cs typeface="Helvetica"/>
                </a:rPr>
                <a:t> </a:t>
              </a:r>
              <a:r>
                <a:rPr lang="en-US" sz="1600" b="1" dirty="0" err="1" smtClean="0">
                  <a:solidFill>
                    <a:srgbClr val="31859C"/>
                  </a:solidFill>
                  <a:latin typeface="Helvetica"/>
                  <a:cs typeface="Helvetica"/>
                </a:rPr>
                <a:t>modos</a:t>
              </a:r>
              <a:r>
                <a:rPr lang="en-US" sz="1600" b="1" dirty="0" smtClean="0">
                  <a:solidFill>
                    <a:srgbClr val="31859C"/>
                  </a:solidFill>
                  <a:latin typeface="Helvetica"/>
                  <a:cs typeface="Helvetica"/>
                </a:rPr>
                <a:t> de </a:t>
              </a:r>
              <a:r>
                <a:rPr lang="en-US" sz="1600" b="1" dirty="0" err="1" smtClean="0">
                  <a:solidFill>
                    <a:srgbClr val="31859C"/>
                  </a:solidFill>
                  <a:latin typeface="Helvetica"/>
                  <a:cs typeface="Helvetica"/>
                </a:rPr>
                <a:t>aprendizado</a:t>
              </a:r>
              <a:endParaRPr lang="en-US" sz="1600" b="1" dirty="0">
                <a:solidFill>
                  <a:srgbClr val="31859C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8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944099" cy="70993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074" name="Picture 2" descr="https://pierrelevyblog.files.wordpress.com/2015/04/0-hypersphe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05" y="0"/>
            <a:ext cx="7196109" cy="573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-26460" y="6817983"/>
            <a:ext cx="6263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</a:t>
            </a:r>
            <a:r>
              <a:rPr lang="pt-BR" sz="1400" dirty="0" smtClean="0">
                <a:hlinkClick r:id="rId3"/>
              </a:rPr>
              <a:t>http://pierrelevyblog.com/2015/04/14/collective-intelligence-for-educators/</a:t>
            </a:r>
            <a:r>
              <a:rPr lang="pt-BR" sz="1400" dirty="0" smtClean="0"/>
              <a:t> </a:t>
            </a:r>
            <a:endParaRPr lang="pt-BR" sz="1400" dirty="0"/>
          </a:p>
        </p:txBody>
      </p:sp>
      <p:grpSp>
        <p:nvGrpSpPr>
          <p:cNvPr id="5" name="Group 7"/>
          <p:cNvGrpSpPr/>
          <p:nvPr/>
        </p:nvGrpSpPr>
        <p:grpSpPr>
          <a:xfrm>
            <a:off x="144438" y="185531"/>
            <a:ext cx="2176029" cy="2455824"/>
            <a:chOff x="1984853" y="3355403"/>
            <a:chExt cx="1777853" cy="1799998"/>
          </a:xfrm>
        </p:grpSpPr>
        <p:grpSp>
          <p:nvGrpSpPr>
            <p:cNvPr id="7" name="Group 6"/>
            <p:cNvGrpSpPr/>
            <p:nvPr/>
          </p:nvGrpSpPr>
          <p:grpSpPr>
            <a:xfrm>
              <a:off x="1984853" y="3355403"/>
              <a:ext cx="1777853" cy="1799998"/>
              <a:chOff x="1984853" y="3355403"/>
              <a:chExt cx="1777853" cy="1799998"/>
            </a:xfrm>
          </p:grpSpPr>
          <p:sp>
            <p:nvSpPr>
              <p:cNvPr id="9" name="Oval 5"/>
              <p:cNvSpPr>
                <a:spLocks/>
              </p:cNvSpPr>
              <p:nvPr/>
            </p:nvSpPr>
            <p:spPr>
              <a:xfrm>
                <a:off x="1984853" y="3355403"/>
                <a:ext cx="1777853" cy="1799998"/>
              </a:xfrm>
              <a:prstGeom prst="ellipse">
                <a:avLst/>
              </a:pr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2"/>
              <p:cNvSpPr/>
              <p:nvPr/>
            </p:nvSpPr>
            <p:spPr>
              <a:xfrm>
                <a:off x="2153779" y="3535402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4"/>
            <p:cNvSpPr txBox="1"/>
            <p:nvPr/>
          </p:nvSpPr>
          <p:spPr>
            <a:xfrm>
              <a:off x="1991941" y="3862086"/>
              <a:ext cx="1762114" cy="789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rgbClr val="31859C"/>
                  </a:solidFill>
                  <a:latin typeface="Helvetica"/>
                  <a:cs typeface="Helvetica"/>
                </a:rPr>
                <a:t>Inteligência</a:t>
              </a:r>
              <a:r>
                <a:rPr lang="en-US" sz="1600" b="1" dirty="0" smtClean="0">
                  <a:solidFill>
                    <a:srgbClr val="31859C"/>
                  </a:solidFill>
                  <a:latin typeface="Helvetica"/>
                  <a:cs typeface="Helvetica"/>
                </a:rPr>
                <a:t> </a:t>
              </a:r>
            </a:p>
            <a:p>
              <a:pPr algn="ctr"/>
              <a:r>
                <a:rPr lang="en-US" sz="1600" b="1" dirty="0" err="1" smtClean="0">
                  <a:solidFill>
                    <a:srgbClr val="31859C"/>
                  </a:solidFill>
                  <a:latin typeface="Helvetica"/>
                  <a:cs typeface="Helvetica"/>
                </a:rPr>
                <a:t>coletiva</a:t>
              </a:r>
              <a:r>
                <a:rPr lang="en-US" sz="1600" b="1" dirty="0" smtClean="0">
                  <a:solidFill>
                    <a:srgbClr val="31859C"/>
                  </a:solidFill>
                  <a:latin typeface="Helvetica"/>
                  <a:cs typeface="Helvetica"/>
                </a:rPr>
                <a:t> e </a:t>
              </a:r>
              <a:r>
                <a:rPr lang="en-US" sz="1600" b="1" dirty="0" err="1" smtClean="0">
                  <a:solidFill>
                    <a:srgbClr val="31859C"/>
                  </a:solidFill>
                  <a:latin typeface="Helvetica"/>
                  <a:cs typeface="Helvetica"/>
                </a:rPr>
                <a:t>os</a:t>
              </a:r>
              <a:r>
                <a:rPr lang="en-US" sz="1600" b="1" dirty="0" smtClean="0">
                  <a:solidFill>
                    <a:srgbClr val="31859C"/>
                  </a:solidFill>
                  <a:latin typeface="Helvetica"/>
                  <a:cs typeface="Helvetica"/>
                </a:rPr>
                <a:t> </a:t>
              </a:r>
              <a:r>
                <a:rPr lang="en-US" sz="1600" b="1" dirty="0" err="1" smtClean="0">
                  <a:solidFill>
                    <a:srgbClr val="31859C"/>
                  </a:solidFill>
                  <a:latin typeface="Helvetica"/>
                  <a:cs typeface="Helvetica"/>
                </a:rPr>
                <a:t>fenômenos</a:t>
              </a:r>
              <a:r>
                <a:rPr lang="en-US" sz="1600" b="1" dirty="0" smtClean="0">
                  <a:solidFill>
                    <a:srgbClr val="31859C"/>
                  </a:solidFill>
                  <a:latin typeface="Helvetica"/>
                  <a:cs typeface="Helvetica"/>
                </a:rPr>
                <a:t> de </a:t>
              </a:r>
              <a:r>
                <a:rPr lang="en-US" sz="1600" b="1" dirty="0" err="1" smtClean="0">
                  <a:solidFill>
                    <a:srgbClr val="31859C"/>
                  </a:solidFill>
                  <a:latin typeface="Helvetica"/>
                  <a:cs typeface="Helvetica"/>
                </a:rPr>
                <a:t>escala</a:t>
              </a:r>
              <a:r>
                <a:rPr lang="en-US" sz="1600" b="1" dirty="0" smtClean="0">
                  <a:solidFill>
                    <a:srgbClr val="31859C"/>
                  </a:solidFill>
                  <a:latin typeface="Helvetica"/>
                  <a:cs typeface="Helvetica"/>
                </a:rPr>
                <a:t> </a:t>
              </a:r>
              <a:r>
                <a:rPr lang="en-US" sz="1600" b="1" dirty="0" err="1" smtClean="0">
                  <a:solidFill>
                    <a:srgbClr val="31859C"/>
                  </a:solidFill>
                  <a:latin typeface="Helvetica"/>
                  <a:cs typeface="Helvetica"/>
                </a:rPr>
                <a:t>em</a:t>
              </a:r>
              <a:r>
                <a:rPr lang="en-US" sz="1600" b="1" dirty="0" smtClean="0">
                  <a:solidFill>
                    <a:srgbClr val="31859C"/>
                  </a:solidFill>
                  <a:latin typeface="Helvetica"/>
                  <a:cs typeface="Helvetica"/>
                </a:rPr>
                <a:t> </a:t>
              </a:r>
              <a:r>
                <a:rPr lang="en-US" sz="1600" b="1" dirty="0" err="1" smtClean="0">
                  <a:solidFill>
                    <a:srgbClr val="31859C"/>
                  </a:solidFill>
                  <a:latin typeface="Helvetica"/>
                  <a:cs typeface="Helvetica"/>
                </a:rPr>
                <a:t>rede</a:t>
              </a:r>
              <a:endParaRPr lang="en-US" sz="1600" b="1" dirty="0">
                <a:solidFill>
                  <a:srgbClr val="31859C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995084" y="5652750"/>
            <a:ext cx="76782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 *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en-US" sz="1400" b="1" dirty="0" err="1" smtClean="0">
                <a:solidFill>
                  <a:schemeClr val="bg1"/>
                </a:solidFill>
              </a:rPr>
              <a:t>Stigmergy</a:t>
            </a:r>
            <a:r>
              <a:rPr lang="en-US" sz="1400" dirty="0" smtClean="0">
                <a:solidFill>
                  <a:schemeClr val="bg1"/>
                </a:solidFill>
              </a:rPr>
              <a:t> is a mechanism of indirect </a:t>
            </a:r>
            <a:r>
              <a:rPr lang="en-US" sz="1400" dirty="0" smtClean="0">
                <a:solidFill>
                  <a:schemeClr val="bg1"/>
                </a:solidFill>
                <a:hlinkClick r:id="rId4" tooltip="wikt:coordination"/>
              </a:rPr>
              <a:t>coordination</a:t>
            </a:r>
            <a:r>
              <a:rPr lang="en-US" sz="1400" dirty="0" smtClean="0">
                <a:solidFill>
                  <a:schemeClr val="bg1"/>
                </a:solidFill>
              </a:rPr>
              <a:t> between agents or actions.</a:t>
            </a:r>
            <a:r>
              <a:rPr lang="en-US" sz="1400" baseline="30000" dirty="0" smtClean="0">
                <a:solidFill>
                  <a:schemeClr val="bg1"/>
                </a:solidFill>
                <a:hlinkClick r:id="rId5"/>
              </a:rPr>
              <a:t>[1]</a:t>
            </a:r>
            <a:r>
              <a:rPr lang="en-US" sz="1400" dirty="0" smtClean="0">
                <a:solidFill>
                  <a:schemeClr val="bg1"/>
                </a:solidFill>
              </a:rPr>
              <a:t> The principle is that the trace left in the </a:t>
            </a:r>
            <a:r>
              <a:rPr lang="en-US" sz="1400" dirty="0" smtClean="0">
                <a:solidFill>
                  <a:schemeClr val="bg1"/>
                </a:solidFill>
                <a:hlinkClick r:id="rId6" tooltip="Natural environment"/>
              </a:rPr>
              <a:t>environment</a:t>
            </a:r>
            <a:r>
              <a:rPr lang="en-US" sz="1400" dirty="0" smtClean="0">
                <a:solidFill>
                  <a:schemeClr val="bg1"/>
                </a:solidFill>
              </a:rPr>
              <a:t> by an action stimulates the performance of a next action, by the same or a different agent. In that way, subsequent actions tend to reinforce and build on each other, leading to the spontaneous emergence of coherent, apparently systematic activity</a:t>
            </a:r>
            <a:r>
              <a:rPr lang="en-US" sz="1400" dirty="0" smtClean="0">
                <a:solidFill>
                  <a:schemeClr val="bg1"/>
                </a:solidFill>
              </a:rPr>
              <a:t>."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</a:rPr>
              <a:t>Fonte</a:t>
            </a:r>
            <a:r>
              <a:rPr lang="en-US" sz="1400" dirty="0" smtClean="0">
                <a:solidFill>
                  <a:schemeClr val="bg1"/>
                </a:solidFill>
              </a:rPr>
              <a:t>: Wikipedia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550</Words>
  <Application>Microsoft Office PowerPoint</Application>
  <PresentationFormat>Personalizar</PresentationFormat>
  <Paragraphs>137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Helvetica</vt:lpstr>
      <vt:lpstr>Tema do Office</vt:lpstr>
      <vt:lpstr>Apresentação do PowerPoint</vt:lpstr>
      <vt:lpstr>Proposta de Pauta</vt:lpstr>
      <vt:lpstr>Apresentação do PowerPoint</vt:lpstr>
      <vt:lpstr>Apresentação do PowerPoint</vt:lpstr>
      <vt:lpstr>Dimensão Política  das Ferramentas de Busca </vt:lpstr>
      <vt:lpstr>Dimensão Política  das Ferramentas de Busca </vt:lpstr>
      <vt:lpstr>Dimensão Política  das Ferramentas de Busca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Oficina prática</vt:lpstr>
      <vt:lpstr>Mecanismos de busca</vt:lpstr>
      <vt:lpstr>Mídias Sociais</vt:lpstr>
      <vt:lpstr>Dados de pesquisa acadêmica</vt:lpstr>
      <vt:lpstr>Análise Semântica</vt:lpstr>
      <vt:lpstr>Proposta de exercício final</vt:lpstr>
      <vt:lpstr>Apresentação do PowerPoint</vt:lpstr>
      <vt:lpstr>Apresentação do PowerPoint</vt:lpstr>
      <vt:lpstr>Apresentação do PowerPoint</vt:lpstr>
    </vt:vector>
  </TitlesOfParts>
  <Company>Universidade Federal de Goiás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Dalton</dc:creator>
  <cp:lastModifiedBy>Dalton</cp:lastModifiedBy>
  <cp:revision>65</cp:revision>
  <dcterms:created xsi:type="dcterms:W3CDTF">2015-07-21T23:16:35Z</dcterms:created>
  <dcterms:modified xsi:type="dcterms:W3CDTF">2015-07-22T20:48:11Z</dcterms:modified>
</cp:coreProperties>
</file>