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8404800" cy="32918400"/>
  <p:notesSz cx="6858000" cy="9144000"/>
  <p:defaultTextStyle>
    <a:defPPr>
      <a:defRPr lang="en-US"/>
    </a:defPPr>
    <a:lvl1pPr marL="0" algn="l" defTabSz="3423514" rtl="0" eaLnBrk="1" latinLnBrk="0" hangingPunct="1">
      <a:defRPr sz="6739" kern="1200">
        <a:solidFill>
          <a:schemeClr val="tx1"/>
        </a:solidFill>
        <a:latin typeface="+mn-lt"/>
        <a:ea typeface="+mn-ea"/>
        <a:cs typeface="+mn-cs"/>
      </a:defRPr>
    </a:lvl1pPr>
    <a:lvl2pPr marL="1711757" algn="l" defTabSz="3423514" rtl="0" eaLnBrk="1" latinLnBrk="0" hangingPunct="1">
      <a:defRPr sz="6739" kern="1200">
        <a:solidFill>
          <a:schemeClr val="tx1"/>
        </a:solidFill>
        <a:latin typeface="+mn-lt"/>
        <a:ea typeface="+mn-ea"/>
        <a:cs typeface="+mn-cs"/>
      </a:defRPr>
    </a:lvl2pPr>
    <a:lvl3pPr marL="3423514" algn="l" defTabSz="3423514" rtl="0" eaLnBrk="1" latinLnBrk="0" hangingPunct="1">
      <a:defRPr sz="6739" kern="1200">
        <a:solidFill>
          <a:schemeClr val="tx1"/>
        </a:solidFill>
        <a:latin typeface="+mn-lt"/>
        <a:ea typeface="+mn-ea"/>
        <a:cs typeface="+mn-cs"/>
      </a:defRPr>
    </a:lvl3pPr>
    <a:lvl4pPr marL="5135270" algn="l" defTabSz="3423514" rtl="0" eaLnBrk="1" latinLnBrk="0" hangingPunct="1">
      <a:defRPr sz="6739" kern="1200">
        <a:solidFill>
          <a:schemeClr val="tx1"/>
        </a:solidFill>
        <a:latin typeface="+mn-lt"/>
        <a:ea typeface="+mn-ea"/>
        <a:cs typeface="+mn-cs"/>
      </a:defRPr>
    </a:lvl4pPr>
    <a:lvl5pPr marL="6847027" algn="l" defTabSz="3423514" rtl="0" eaLnBrk="1" latinLnBrk="0" hangingPunct="1">
      <a:defRPr sz="6739" kern="1200">
        <a:solidFill>
          <a:schemeClr val="tx1"/>
        </a:solidFill>
        <a:latin typeface="+mn-lt"/>
        <a:ea typeface="+mn-ea"/>
        <a:cs typeface="+mn-cs"/>
      </a:defRPr>
    </a:lvl5pPr>
    <a:lvl6pPr marL="8558784" algn="l" defTabSz="3423514" rtl="0" eaLnBrk="1" latinLnBrk="0" hangingPunct="1">
      <a:defRPr sz="6739" kern="1200">
        <a:solidFill>
          <a:schemeClr val="tx1"/>
        </a:solidFill>
        <a:latin typeface="+mn-lt"/>
        <a:ea typeface="+mn-ea"/>
        <a:cs typeface="+mn-cs"/>
      </a:defRPr>
    </a:lvl6pPr>
    <a:lvl7pPr marL="10270541" algn="l" defTabSz="3423514" rtl="0" eaLnBrk="1" latinLnBrk="0" hangingPunct="1">
      <a:defRPr sz="6739" kern="1200">
        <a:solidFill>
          <a:schemeClr val="tx1"/>
        </a:solidFill>
        <a:latin typeface="+mn-lt"/>
        <a:ea typeface="+mn-ea"/>
        <a:cs typeface="+mn-cs"/>
      </a:defRPr>
    </a:lvl7pPr>
    <a:lvl8pPr marL="11982298" algn="l" defTabSz="3423514" rtl="0" eaLnBrk="1" latinLnBrk="0" hangingPunct="1">
      <a:defRPr sz="6739" kern="1200">
        <a:solidFill>
          <a:schemeClr val="tx1"/>
        </a:solidFill>
        <a:latin typeface="+mn-lt"/>
        <a:ea typeface="+mn-ea"/>
        <a:cs typeface="+mn-cs"/>
      </a:defRPr>
    </a:lvl8pPr>
    <a:lvl9pPr marL="13694054" algn="l" defTabSz="3423514" rtl="0" eaLnBrk="1" latinLnBrk="0" hangingPunct="1">
      <a:defRPr sz="673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20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50" d="100"/>
          <a:sy n="50" d="100"/>
        </p:scale>
        <p:origin x="414" y="36"/>
      </p:cViewPr>
      <p:guideLst>
        <p:guide orient="horz" pos="10368"/>
        <p:guide pos="12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5387342"/>
            <a:ext cx="32644080" cy="11460480"/>
          </a:xfrm>
        </p:spPr>
        <p:txBody>
          <a:bodyPr anchor="b"/>
          <a:lstStyle>
            <a:lvl1pPr algn="ctr">
              <a:defRPr sz="25200"/>
            </a:lvl1pPr>
          </a:lstStyle>
          <a:p>
            <a:r>
              <a:rPr lang="en-US" smtClean="0"/>
              <a:t>Click to edit Master title style</a:t>
            </a:r>
            <a:endParaRPr lang="en-US" dirty="0"/>
          </a:p>
        </p:txBody>
      </p:sp>
      <p:sp>
        <p:nvSpPr>
          <p:cNvPr id="3" name="Subtitle 2"/>
          <p:cNvSpPr>
            <a:spLocks noGrp="1"/>
          </p:cNvSpPr>
          <p:nvPr>
            <p:ph type="subTitle" idx="1"/>
          </p:nvPr>
        </p:nvSpPr>
        <p:spPr>
          <a:xfrm>
            <a:off x="4800600" y="17289782"/>
            <a:ext cx="28803600" cy="7947658"/>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1D6CABE-5BF5-4C8A-8A46-1630FF53088D}" type="datetimeFigureOut">
              <a:rPr lang="en-US" smtClean="0"/>
              <a:t>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BC361-2483-418D-9E74-A46C2AC06B08}" type="slidenum">
              <a:rPr lang="en-US" smtClean="0"/>
              <a:t>‹#›</a:t>
            </a:fld>
            <a:endParaRPr lang="en-US"/>
          </a:p>
        </p:txBody>
      </p:sp>
    </p:spTree>
    <p:extLst>
      <p:ext uri="{BB962C8B-B14F-4D97-AF65-F5344CB8AC3E}">
        <p14:creationId xmlns:p14="http://schemas.microsoft.com/office/powerpoint/2010/main" val="3809665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D6CABE-5BF5-4C8A-8A46-1630FF53088D}" type="datetimeFigureOut">
              <a:rPr lang="en-US" smtClean="0"/>
              <a:t>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BC361-2483-418D-9E74-A46C2AC06B08}" type="slidenum">
              <a:rPr lang="en-US" smtClean="0"/>
              <a:t>‹#›</a:t>
            </a:fld>
            <a:endParaRPr lang="en-US"/>
          </a:p>
        </p:txBody>
      </p:sp>
    </p:spTree>
    <p:extLst>
      <p:ext uri="{BB962C8B-B14F-4D97-AF65-F5344CB8AC3E}">
        <p14:creationId xmlns:p14="http://schemas.microsoft.com/office/powerpoint/2010/main" val="2240680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1752600"/>
            <a:ext cx="8281035"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640332" y="1752600"/>
            <a:ext cx="24363045"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D6CABE-5BF5-4C8A-8A46-1630FF53088D}" type="datetimeFigureOut">
              <a:rPr lang="en-US" smtClean="0"/>
              <a:t>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BC361-2483-418D-9E74-A46C2AC06B08}" type="slidenum">
              <a:rPr lang="en-US" smtClean="0"/>
              <a:t>‹#›</a:t>
            </a:fld>
            <a:endParaRPr lang="en-US"/>
          </a:p>
        </p:txBody>
      </p:sp>
    </p:spTree>
    <p:extLst>
      <p:ext uri="{BB962C8B-B14F-4D97-AF65-F5344CB8AC3E}">
        <p14:creationId xmlns:p14="http://schemas.microsoft.com/office/powerpoint/2010/main" val="418130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D6CABE-5BF5-4C8A-8A46-1630FF53088D}" type="datetimeFigureOut">
              <a:rPr lang="en-US" smtClean="0"/>
              <a:t>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BC361-2483-418D-9E74-A46C2AC06B08}" type="slidenum">
              <a:rPr lang="en-US" smtClean="0"/>
              <a:t>‹#›</a:t>
            </a:fld>
            <a:endParaRPr lang="en-US"/>
          </a:p>
        </p:txBody>
      </p:sp>
    </p:spTree>
    <p:extLst>
      <p:ext uri="{BB962C8B-B14F-4D97-AF65-F5344CB8AC3E}">
        <p14:creationId xmlns:p14="http://schemas.microsoft.com/office/powerpoint/2010/main" val="2692851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8206749"/>
            <a:ext cx="33124140" cy="13693138"/>
          </a:xfrm>
        </p:spPr>
        <p:txBody>
          <a:bodyPr anchor="b"/>
          <a:lstStyle>
            <a:lvl1pPr>
              <a:defRPr sz="25200"/>
            </a:lvl1pPr>
          </a:lstStyle>
          <a:p>
            <a:r>
              <a:rPr lang="en-US" smtClean="0"/>
              <a:t>Click to edit Master title style</a:t>
            </a:r>
            <a:endParaRPr lang="en-US" dirty="0"/>
          </a:p>
        </p:txBody>
      </p:sp>
      <p:sp>
        <p:nvSpPr>
          <p:cNvPr id="3" name="Text Placeholder 2"/>
          <p:cNvSpPr>
            <a:spLocks noGrp="1"/>
          </p:cNvSpPr>
          <p:nvPr>
            <p:ph type="body" idx="1"/>
          </p:nvPr>
        </p:nvSpPr>
        <p:spPr>
          <a:xfrm>
            <a:off x="2620330" y="22029429"/>
            <a:ext cx="33124140" cy="7200898"/>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D6CABE-5BF5-4C8A-8A46-1630FF53088D}" type="datetimeFigureOut">
              <a:rPr lang="en-US" smtClean="0"/>
              <a:t>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BC361-2483-418D-9E74-A46C2AC06B08}" type="slidenum">
              <a:rPr lang="en-US" smtClean="0"/>
              <a:t>‹#›</a:t>
            </a:fld>
            <a:endParaRPr lang="en-US"/>
          </a:p>
        </p:txBody>
      </p:sp>
    </p:spTree>
    <p:extLst>
      <p:ext uri="{BB962C8B-B14F-4D97-AF65-F5344CB8AC3E}">
        <p14:creationId xmlns:p14="http://schemas.microsoft.com/office/powerpoint/2010/main" val="3889848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640330" y="8763000"/>
            <a:ext cx="1632204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9442430" y="8763000"/>
            <a:ext cx="1632204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D6CABE-5BF5-4C8A-8A46-1630FF53088D}" type="datetimeFigureOut">
              <a:rPr lang="en-US" smtClean="0"/>
              <a:t>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FBC361-2483-418D-9E74-A46C2AC06B08}" type="slidenum">
              <a:rPr lang="en-US" smtClean="0"/>
              <a:t>‹#›</a:t>
            </a:fld>
            <a:endParaRPr lang="en-US"/>
          </a:p>
        </p:txBody>
      </p:sp>
    </p:spTree>
    <p:extLst>
      <p:ext uri="{BB962C8B-B14F-4D97-AF65-F5344CB8AC3E}">
        <p14:creationId xmlns:p14="http://schemas.microsoft.com/office/powerpoint/2010/main" val="2024863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752607"/>
            <a:ext cx="3312414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645336" y="8069582"/>
            <a:ext cx="16247028" cy="395477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smtClean="0"/>
              <a:t>Click to edit Master text styles</a:t>
            </a:r>
          </a:p>
        </p:txBody>
      </p:sp>
      <p:sp>
        <p:nvSpPr>
          <p:cNvPr id="4" name="Content Placeholder 3"/>
          <p:cNvSpPr>
            <a:spLocks noGrp="1"/>
          </p:cNvSpPr>
          <p:nvPr>
            <p:ph sz="half" idx="2"/>
          </p:nvPr>
        </p:nvSpPr>
        <p:spPr>
          <a:xfrm>
            <a:off x="2645336" y="12024360"/>
            <a:ext cx="16247028"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9442432" y="8069582"/>
            <a:ext cx="16327042" cy="395477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smtClean="0"/>
              <a:t>Click to edit Master text styles</a:t>
            </a:r>
          </a:p>
        </p:txBody>
      </p:sp>
      <p:sp>
        <p:nvSpPr>
          <p:cNvPr id="6" name="Content Placeholder 5"/>
          <p:cNvSpPr>
            <a:spLocks noGrp="1"/>
          </p:cNvSpPr>
          <p:nvPr>
            <p:ph sz="quarter" idx="4"/>
          </p:nvPr>
        </p:nvSpPr>
        <p:spPr>
          <a:xfrm>
            <a:off x="19442432" y="12024360"/>
            <a:ext cx="1632704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1D6CABE-5BF5-4C8A-8A46-1630FF53088D}" type="datetimeFigureOut">
              <a:rPr lang="en-US" smtClean="0"/>
              <a:t>3/12/2016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FBC361-2483-418D-9E74-A46C2AC06B08}" type="slidenum">
              <a:rPr lang="en-US" smtClean="0"/>
              <a:t>‹#›</a:t>
            </a:fld>
            <a:endParaRPr lang="en-US"/>
          </a:p>
        </p:txBody>
      </p:sp>
    </p:spTree>
    <p:extLst>
      <p:ext uri="{BB962C8B-B14F-4D97-AF65-F5344CB8AC3E}">
        <p14:creationId xmlns:p14="http://schemas.microsoft.com/office/powerpoint/2010/main" val="968556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1D6CABE-5BF5-4C8A-8A46-1630FF53088D}" type="datetimeFigureOut">
              <a:rPr lang="en-US" smtClean="0"/>
              <a:t>3/12/2016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FBC361-2483-418D-9E74-A46C2AC06B08}" type="slidenum">
              <a:rPr lang="en-US" smtClean="0"/>
              <a:t>‹#›</a:t>
            </a:fld>
            <a:endParaRPr lang="en-US"/>
          </a:p>
        </p:txBody>
      </p:sp>
    </p:spTree>
    <p:extLst>
      <p:ext uri="{BB962C8B-B14F-4D97-AF65-F5344CB8AC3E}">
        <p14:creationId xmlns:p14="http://schemas.microsoft.com/office/powerpoint/2010/main" val="4065601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D6CABE-5BF5-4C8A-8A46-1630FF53088D}" type="datetimeFigureOut">
              <a:rPr lang="en-US" smtClean="0"/>
              <a:t>3/12/2016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FBC361-2483-418D-9E74-A46C2AC06B08}" type="slidenum">
              <a:rPr lang="en-US" smtClean="0"/>
              <a:t>‹#›</a:t>
            </a:fld>
            <a:endParaRPr lang="en-US"/>
          </a:p>
        </p:txBody>
      </p:sp>
    </p:spTree>
    <p:extLst>
      <p:ext uri="{BB962C8B-B14F-4D97-AF65-F5344CB8AC3E}">
        <p14:creationId xmlns:p14="http://schemas.microsoft.com/office/powerpoint/2010/main" val="2662049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194560"/>
            <a:ext cx="12386548" cy="7680960"/>
          </a:xfrm>
        </p:spPr>
        <p:txBody>
          <a:bodyPr anchor="b"/>
          <a:lstStyle>
            <a:lvl1pPr>
              <a:defRPr sz="13440"/>
            </a:lvl1pPr>
          </a:lstStyle>
          <a:p>
            <a:r>
              <a:rPr lang="en-US" smtClean="0"/>
              <a:t>Click to edit Master title style</a:t>
            </a:r>
            <a:endParaRPr lang="en-US" dirty="0"/>
          </a:p>
        </p:txBody>
      </p:sp>
      <p:sp>
        <p:nvSpPr>
          <p:cNvPr id="3" name="Content Placeholder 2"/>
          <p:cNvSpPr>
            <a:spLocks noGrp="1"/>
          </p:cNvSpPr>
          <p:nvPr>
            <p:ph idx="1"/>
          </p:nvPr>
        </p:nvSpPr>
        <p:spPr>
          <a:xfrm>
            <a:off x="16327042" y="4739647"/>
            <a:ext cx="19442430" cy="233934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645332" y="9875520"/>
            <a:ext cx="12386548" cy="18295622"/>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D6CABE-5BF5-4C8A-8A46-1630FF53088D}" type="datetimeFigureOut">
              <a:rPr lang="en-US" smtClean="0"/>
              <a:t>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FBC361-2483-418D-9E74-A46C2AC06B08}" type="slidenum">
              <a:rPr lang="en-US" smtClean="0"/>
              <a:t>‹#›</a:t>
            </a:fld>
            <a:endParaRPr lang="en-US"/>
          </a:p>
        </p:txBody>
      </p:sp>
    </p:spTree>
    <p:extLst>
      <p:ext uri="{BB962C8B-B14F-4D97-AF65-F5344CB8AC3E}">
        <p14:creationId xmlns:p14="http://schemas.microsoft.com/office/powerpoint/2010/main" val="224544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194560"/>
            <a:ext cx="12386548" cy="7680960"/>
          </a:xfrm>
        </p:spPr>
        <p:txBody>
          <a:bodyPr anchor="b"/>
          <a:lstStyle>
            <a:lvl1pPr>
              <a:defRPr sz="134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6327042" y="4739647"/>
            <a:ext cx="19442430" cy="233934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smtClean="0"/>
              <a:t>Click icon to add picture</a:t>
            </a:r>
            <a:endParaRPr lang="en-US" dirty="0"/>
          </a:p>
        </p:txBody>
      </p:sp>
      <p:sp>
        <p:nvSpPr>
          <p:cNvPr id="4" name="Text Placeholder 3"/>
          <p:cNvSpPr>
            <a:spLocks noGrp="1"/>
          </p:cNvSpPr>
          <p:nvPr>
            <p:ph type="body" sz="half" idx="2"/>
          </p:nvPr>
        </p:nvSpPr>
        <p:spPr>
          <a:xfrm>
            <a:off x="2645332" y="9875520"/>
            <a:ext cx="12386548" cy="18295622"/>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D6CABE-5BF5-4C8A-8A46-1630FF53088D}" type="datetimeFigureOut">
              <a:rPr lang="en-US" smtClean="0"/>
              <a:t>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FBC361-2483-418D-9E74-A46C2AC06B08}" type="slidenum">
              <a:rPr lang="en-US" smtClean="0"/>
              <a:t>‹#›</a:t>
            </a:fld>
            <a:endParaRPr lang="en-US"/>
          </a:p>
        </p:txBody>
      </p:sp>
    </p:spTree>
    <p:extLst>
      <p:ext uri="{BB962C8B-B14F-4D97-AF65-F5344CB8AC3E}">
        <p14:creationId xmlns:p14="http://schemas.microsoft.com/office/powerpoint/2010/main" val="37924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752607"/>
            <a:ext cx="3312414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640330" y="8763000"/>
            <a:ext cx="3312414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40330" y="30510487"/>
            <a:ext cx="8641080" cy="1752600"/>
          </a:xfrm>
          <a:prstGeom prst="rect">
            <a:avLst/>
          </a:prstGeom>
        </p:spPr>
        <p:txBody>
          <a:bodyPr vert="horz" lIns="91440" tIns="45720" rIns="91440" bIns="45720" rtlCol="0" anchor="ctr"/>
          <a:lstStyle>
            <a:lvl1pPr algn="l">
              <a:defRPr sz="5040">
                <a:solidFill>
                  <a:schemeClr val="tx1">
                    <a:tint val="75000"/>
                  </a:schemeClr>
                </a:solidFill>
              </a:defRPr>
            </a:lvl1pPr>
          </a:lstStyle>
          <a:p>
            <a:fld id="{01D6CABE-5BF5-4C8A-8A46-1630FF53088D}" type="datetimeFigureOut">
              <a:rPr lang="en-US" smtClean="0"/>
              <a:t>3/12/2016</a:t>
            </a:fld>
            <a:endParaRPr lang="en-US"/>
          </a:p>
        </p:txBody>
      </p:sp>
      <p:sp>
        <p:nvSpPr>
          <p:cNvPr id="5" name="Footer Placeholder 4"/>
          <p:cNvSpPr>
            <a:spLocks noGrp="1"/>
          </p:cNvSpPr>
          <p:nvPr>
            <p:ph type="ftr" sz="quarter" idx="3"/>
          </p:nvPr>
        </p:nvSpPr>
        <p:spPr>
          <a:xfrm>
            <a:off x="12721590" y="30510487"/>
            <a:ext cx="12961620" cy="17526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0510487"/>
            <a:ext cx="8641080" cy="1752600"/>
          </a:xfrm>
          <a:prstGeom prst="rect">
            <a:avLst/>
          </a:prstGeom>
        </p:spPr>
        <p:txBody>
          <a:bodyPr vert="horz" lIns="91440" tIns="45720" rIns="91440" bIns="45720" rtlCol="0" anchor="ctr"/>
          <a:lstStyle>
            <a:lvl1pPr algn="r">
              <a:defRPr sz="5040">
                <a:solidFill>
                  <a:schemeClr val="tx1">
                    <a:tint val="75000"/>
                  </a:schemeClr>
                </a:solidFill>
              </a:defRPr>
            </a:lvl1pPr>
          </a:lstStyle>
          <a:p>
            <a:fld id="{D5FBC361-2483-418D-9E74-A46C2AC06B08}" type="slidenum">
              <a:rPr lang="en-US" smtClean="0"/>
              <a:t>‹#›</a:t>
            </a:fld>
            <a:endParaRPr lang="en-US"/>
          </a:p>
        </p:txBody>
      </p:sp>
    </p:spTree>
    <p:extLst>
      <p:ext uri="{BB962C8B-B14F-4D97-AF65-F5344CB8AC3E}">
        <p14:creationId xmlns:p14="http://schemas.microsoft.com/office/powerpoint/2010/main" val="41024075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gif"/><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JP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8000"/>
        </a:solidFill>
        <a:effectLst/>
      </p:bgPr>
    </p:bg>
    <p:spTree>
      <p:nvGrpSpPr>
        <p:cNvPr id="1" name=""/>
        <p:cNvGrpSpPr/>
        <p:nvPr/>
      </p:nvGrpSpPr>
      <p:grpSpPr>
        <a:xfrm>
          <a:off x="0" y="0"/>
          <a:ext cx="0" cy="0"/>
          <a:chOff x="0" y="0"/>
          <a:chExt cx="0" cy="0"/>
        </a:xfrm>
      </p:grpSpPr>
      <p:sp>
        <p:nvSpPr>
          <p:cNvPr id="29" name="Rounded Rectangle 28"/>
          <p:cNvSpPr/>
          <p:nvPr/>
        </p:nvSpPr>
        <p:spPr>
          <a:xfrm>
            <a:off x="315636" y="251455"/>
            <a:ext cx="37631964" cy="2039840"/>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505216" y="186341"/>
            <a:ext cx="9481712" cy="1862048"/>
          </a:xfrm>
          <a:prstGeom prst="rect">
            <a:avLst/>
          </a:prstGeom>
          <a:noFill/>
          <a:ln>
            <a:noFill/>
          </a:ln>
          <a:effectLst/>
          <a:scene3d>
            <a:camera prst="orthographicFront">
              <a:rot lat="0" lon="0" rev="0"/>
            </a:camera>
            <a:lightRig rig="glow" dir="t">
              <a:rot lat="0" lon="0" rev="4800000"/>
            </a:lightRig>
          </a:scene3d>
          <a:sp3d prstMaterial="matte">
            <a:bevelT w="127000" h="63500"/>
          </a:sp3d>
        </p:spPr>
        <p:txBody>
          <a:bodyPr wrap="square" rtlCol="0">
            <a:spAutoFit/>
            <a:sp3d extrusionH="57150">
              <a:bevelT w="38100" h="38100"/>
            </a:sp3d>
          </a:bodyPr>
          <a:lstStyle/>
          <a:p>
            <a:r>
              <a:rPr lang="en-US" sz="11500" dirty="0" smtClean="0">
                <a:effectLst>
                  <a:outerShdw blurRad="38100" dist="38100" dir="2700000" algn="tl">
                    <a:srgbClr val="000000">
                      <a:alpha val="43137"/>
                    </a:srgbClr>
                  </a:outerShdw>
                </a:effectLst>
                <a:latin typeface="Airstrike" pitchFamily="2" charset="0"/>
                <a:ea typeface="Adobe Fan Heiti Std B" panose="020B0700000000000000" pitchFamily="34" charset="-128"/>
              </a:rPr>
              <a:t>TABLE Nine</a:t>
            </a:r>
            <a:endParaRPr lang="en-US" sz="11500" dirty="0">
              <a:effectLst>
                <a:outerShdw blurRad="38100" dist="38100" dir="2700000" algn="tl">
                  <a:srgbClr val="000000">
                    <a:alpha val="43137"/>
                  </a:srgbClr>
                </a:outerShdw>
              </a:effectLst>
              <a:latin typeface="Airstrike" pitchFamily="2" charset="0"/>
              <a:ea typeface="Adobe Fan Heiti Std B" panose="020B0700000000000000" pitchFamily="34" charset="-128"/>
            </a:endParaRPr>
          </a:p>
        </p:txBody>
      </p:sp>
      <p:sp>
        <p:nvSpPr>
          <p:cNvPr id="4" name="Rounded Rectangle 3"/>
          <p:cNvSpPr/>
          <p:nvPr/>
        </p:nvSpPr>
        <p:spPr>
          <a:xfrm>
            <a:off x="12270822" y="2678379"/>
            <a:ext cx="13597202" cy="8280729"/>
          </a:xfrm>
          <a:prstGeom prst="roundRect">
            <a:avLst/>
          </a:prstGeom>
          <a:solidFill>
            <a:schemeClr val="bg1"/>
          </a:solidFill>
          <a:ln w="3810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12270822" y="11366564"/>
            <a:ext cx="13597203" cy="12206336"/>
          </a:xfrm>
          <a:prstGeom prst="roundRect">
            <a:avLst/>
          </a:prstGeom>
          <a:solidFill>
            <a:schemeClr val="bg1"/>
          </a:solidFill>
          <a:ln w="3810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14940145" y="2953601"/>
            <a:ext cx="7942666" cy="2215991"/>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sp3d extrusionH="57150">
              <a:bevelT w="38100" h="38100"/>
            </a:sp3d>
          </a:bodyPr>
          <a:lstStyle/>
          <a:p>
            <a:pPr algn="ctr"/>
            <a:r>
              <a:rPr lang="en-US" sz="13800" b="1" u="sng" dirty="0" smtClean="0">
                <a:effectLst>
                  <a:outerShdw blurRad="50800" dist="38100" dir="18900000" algn="bl" rotWithShape="0">
                    <a:prstClr val="black">
                      <a:alpha val="40000"/>
                    </a:prstClr>
                  </a:outerShdw>
                </a:effectLst>
                <a:latin typeface="Adobe Fan Heiti Std B" panose="020B0700000000000000" pitchFamily="34" charset="-128"/>
                <a:ea typeface="Adobe Fan Heiti Std B" panose="020B0700000000000000" pitchFamily="34" charset="-128"/>
              </a:rPr>
              <a:t>MACMIO</a:t>
            </a:r>
            <a:endParaRPr lang="en-US" sz="13800" b="1" u="sng" dirty="0">
              <a:effectLst>
                <a:outerShdw blurRad="50800" dist="38100" dir="18900000" algn="bl" rotWithShape="0">
                  <a:prstClr val="black">
                    <a:alpha val="40000"/>
                  </a:prstClr>
                </a:outerShdw>
              </a:effectLst>
              <a:latin typeface="Adobe Fan Heiti Std B" panose="020B0700000000000000" pitchFamily="34" charset="-128"/>
              <a:ea typeface="Adobe Fan Heiti Std B" panose="020B0700000000000000" pitchFamily="34" charset="-128"/>
            </a:endParaRPr>
          </a:p>
        </p:txBody>
      </p:sp>
      <p:sp>
        <p:nvSpPr>
          <p:cNvPr id="3" name="TextBox 2"/>
          <p:cNvSpPr txBox="1"/>
          <p:nvPr/>
        </p:nvSpPr>
        <p:spPr>
          <a:xfrm>
            <a:off x="12558899" y="5119776"/>
            <a:ext cx="12926428" cy="707886"/>
          </a:xfrm>
          <a:prstGeom prst="rect">
            <a:avLst/>
          </a:prstGeom>
          <a:noFill/>
        </p:spPr>
        <p:txBody>
          <a:bodyPr wrap="square" rtlCol="0">
            <a:spAutoFit/>
          </a:bodyPr>
          <a:lstStyle/>
          <a:p>
            <a:r>
              <a:rPr lang="en-US" sz="4000" dirty="0" smtClean="0">
                <a:latin typeface="Adobe Fan Heiti Std B" panose="020B0700000000000000" pitchFamily="34" charset="-128"/>
                <a:ea typeface="Adobe Fan Heiti Std B" panose="020B0700000000000000" pitchFamily="34" charset="-128"/>
              </a:rPr>
              <a:t>MIDI and Audio Control with Multiple Input and Output </a:t>
            </a:r>
            <a:endParaRPr lang="en-US" sz="4000" dirty="0">
              <a:latin typeface="Adobe Fan Heiti Std B" panose="020B0700000000000000" pitchFamily="34" charset="-128"/>
              <a:ea typeface="Adobe Fan Heiti Std B" panose="020B0700000000000000" pitchFamily="34" charset="-128"/>
            </a:endParaRPr>
          </a:p>
        </p:txBody>
      </p:sp>
      <p:sp>
        <p:nvSpPr>
          <p:cNvPr id="22" name="Rounded Rectangle 21"/>
          <p:cNvSpPr/>
          <p:nvPr/>
        </p:nvSpPr>
        <p:spPr>
          <a:xfrm>
            <a:off x="26666345" y="29330390"/>
            <a:ext cx="10976455" cy="3190020"/>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42635" y="4848724"/>
            <a:ext cx="10974865" cy="27597312"/>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42635" y="15310242"/>
            <a:ext cx="10974865" cy="1366368"/>
            <a:chOff x="442635" y="15350320"/>
            <a:chExt cx="10974865" cy="1274867"/>
          </a:xfrm>
          <a:solidFill>
            <a:schemeClr val="tx1"/>
          </a:solidFill>
          <a:scene3d>
            <a:camera prst="orthographicFront">
              <a:rot lat="0" lon="0" rev="0"/>
            </a:camera>
            <a:lightRig rig="balanced" dir="t">
              <a:rot lat="0" lon="0" rev="8700000"/>
            </a:lightRig>
          </a:scene3d>
        </p:grpSpPr>
        <p:sp>
          <p:nvSpPr>
            <p:cNvPr id="45" name="Rectangle 44"/>
            <p:cNvSpPr/>
            <p:nvPr/>
          </p:nvSpPr>
          <p:spPr>
            <a:xfrm>
              <a:off x="442635" y="15350320"/>
              <a:ext cx="10974865" cy="1274867"/>
            </a:xfrm>
            <a:prstGeom prst="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582592" y="15462466"/>
              <a:ext cx="5994400" cy="1129412"/>
            </a:xfrm>
            <a:prstGeom prst="rect">
              <a:avLst/>
            </a:prstGeom>
            <a:grpFill/>
            <a:ln>
              <a:noFill/>
            </a:ln>
            <a:effectLst>
              <a:outerShdw blurRad="44450" dist="27940" dir="5400000" algn="ctr">
                <a:srgbClr val="000000">
                  <a:alpha val="32000"/>
                </a:srgbClr>
              </a:outerShdw>
            </a:effectLst>
            <a:sp3d>
              <a:bevelT w="190500" h="38100"/>
            </a:sp3d>
          </p:spPr>
          <p:txBody>
            <a:bodyPr wrap="square" rtlCol="0">
              <a:spAutoFit/>
            </a:bodyPr>
            <a:lstStyle/>
            <a:p>
              <a:pPr algn="ctr"/>
              <a:r>
                <a:rPr lang="en-US" b="1" dirty="0">
                  <a:solidFill>
                    <a:schemeClr val="bg1"/>
                  </a:solidFill>
                  <a:latin typeface="Adobe Fan Heiti Std B" panose="020B0700000000000000" pitchFamily="34" charset="-128"/>
                  <a:ea typeface="Adobe Fan Heiti Std B" panose="020B0700000000000000" pitchFamily="34" charset="-128"/>
                </a:rPr>
                <a:t>Coding</a:t>
              </a:r>
            </a:p>
          </p:txBody>
        </p:sp>
      </p:grpSp>
      <p:grpSp>
        <p:nvGrpSpPr>
          <p:cNvPr id="78" name="Group 77"/>
          <p:cNvGrpSpPr/>
          <p:nvPr/>
        </p:nvGrpSpPr>
        <p:grpSpPr>
          <a:xfrm>
            <a:off x="442635" y="23833245"/>
            <a:ext cx="10974865" cy="1366368"/>
            <a:chOff x="442635" y="23833245"/>
            <a:chExt cx="10974865" cy="1366368"/>
          </a:xfrm>
        </p:grpSpPr>
        <p:sp>
          <p:nvSpPr>
            <p:cNvPr id="46" name="Rectangle 45"/>
            <p:cNvSpPr/>
            <p:nvPr/>
          </p:nvSpPr>
          <p:spPr>
            <a:xfrm>
              <a:off x="442635" y="23833245"/>
              <a:ext cx="10974865" cy="1366368"/>
            </a:xfrm>
            <a:prstGeom prst="rect">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757461" y="23907041"/>
              <a:ext cx="4345212" cy="1015663"/>
            </a:xfrm>
            <a:prstGeom prst="rect">
              <a:avLst/>
            </a:prstGeom>
            <a:solidFill>
              <a:schemeClr val="tx1"/>
            </a:solidFill>
            <a:ln>
              <a:noFill/>
            </a:ln>
            <a:effectLst>
              <a:outerShdw blurRad="44450" dist="27940" dir="5400000" algn="ctr">
                <a:srgbClr val="000000">
                  <a:alpha val="32000"/>
                </a:srgbClr>
              </a:outerShdw>
            </a:effectLst>
          </p:spPr>
          <p:txBody>
            <a:bodyPr wrap="square" rtlCol="0">
              <a:spAutoFit/>
            </a:bodyPr>
            <a:lstStyle/>
            <a:p>
              <a:pPr algn="ctr"/>
              <a:r>
                <a:rPr lang="en-US" sz="6000" b="1" dirty="0" smtClean="0">
                  <a:solidFill>
                    <a:schemeClr val="bg1"/>
                  </a:solidFill>
                  <a:latin typeface="Adobe Fan Heiti Std B" panose="020B0700000000000000" pitchFamily="34" charset="-128"/>
                  <a:ea typeface="Adobe Fan Heiti Std B" panose="020B0700000000000000" pitchFamily="34" charset="-128"/>
                </a:rPr>
                <a:t>Packaging</a:t>
              </a:r>
              <a:endParaRPr lang="en-US" sz="6000" b="1" dirty="0">
                <a:solidFill>
                  <a:schemeClr val="bg1"/>
                </a:solidFill>
                <a:latin typeface="Adobe Fan Heiti Std B" panose="020B0700000000000000" pitchFamily="34" charset="-128"/>
                <a:ea typeface="Adobe Fan Heiti Std B" panose="020B0700000000000000" pitchFamily="34" charset="-128"/>
              </a:endParaRPr>
            </a:p>
          </p:txBody>
        </p:sp>
      </p:grpSp>
      <p:sp>
        <p:nvSpPr>
          <p:cNvPr id="44" name="Rounded Rectangle 43"/>
          <p:cNvSpPr/>
          <p:nvPr/>
        </p:nvSpPr>
        <p:spPr>
          <a:xfrm>
            <a:off x="430114" y="4808615"/>
            <a:ext cx="10974865" cy="9369879"/>
          </a:xfrm>
          <a:prstGeom prst="roundRect">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21446" y="6501156"/>
            <a:ext cx="10983533" cy="8809086"/>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12526087" y="6414187"/>
            <a:ext cx="13622808" cy="3970318"/>
          </a:xfrm>
          <a:prstGeom prst="rect">
            <a:avLst/>
          </a:prstGeom>
          <a:noFill/>
        </p:spPr>
        <p:txBody>
          <a:bodyPr wrap="square" rtlCol="0">
            <a:spAutoFit/>
          </a:bodyPr>
          <a:lstStyle/>
          <a:p>
            <a:r>
              <a:rPr lang="en-US" sz="2800" u="sng" dirty="0" smtClean="0">
                <a:latin typeface="Adobe Fan Heiti Std B" panose="020B0700000000000000" pitchFamily="34" charset="-128"/>
                <a:ea typeface="Adobe Fan Heiti Std B" panose="020B0700000000000000" pitchFamily="34" charset="-128"/>
              </a:rPr>
              <a:t>Abstract:</a:t>
            </a:r>
          </a:p>
          <a:p>
            <a:r>
              <a:rPr lang="en-US" sz="2800" dirty="0" smtClean="0">
                <a:latin typeface="Adobe Fan Heiti Std B" panose="020B0700000000000000" pitchFamily="34" charset="-128"/>
                <a:ea typeface="Adobe Fan Heiti Std B" panose="020B0700000000000000" pitchFamily="34" charset="-128"/>
              </a:rPr>
              <a:t>The purpose of our project is to create an easy-to-use music player to be implemented in the Longmont SmartHome. It will allow the residents there to both listen to and play along with their favorite music, encouraging creativity and fun.</a:t>
            </a:r>
          </a:p>
          <a:p>
            <a:r>
              <a:rPr lang="en-US" sz="2800" dirty="0" smtClean="0">
                <a:latin typeface="Adobe Fan Heiti Std B" panose="020B0700000000000000" pitchFamily="34" charset="-128"/>
                <a:ea typeface="Adobe Fan Heiti Std B" panose="020B0700000000000000" pitchFamily="34" charset="-128"/>
              </a:rPr>
              <a:t>The MACMIO will be able to produce sounds using a synthesizer code called Mozzi. It will also be able to send MIDI signals to a computer which can be easily modified to make different effects.</a:t>
            </a:r>
          </a:p>
        </p:txBody>
      </p:sp>
      <p:sp>
        <p:nvSpPr>
          <p:cNvPr id="43" name="Rounded Rectangle 42"/>
          <p:cNvSpPr/>
          <p:nvPr/>
        </p:nvSpPr>
        <p:spPr>
          <a:xfrm>
            <a:off x="1725970" y="2902793"/>
            <a:ext cx="8439149" cy="1571395"/>
          </a:xfrm>
          <a:prstGeom prst="roundRect">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2121462" y="3044205"/>
            <a:ext cx="8402289" cy="1107996"/>
          </a:xfrm>
          <a:prstGeom prst="rect">
            <a:avLst/>
          </a:prstGeom>
          <a:noFill/>
        </p:spPr>
        <p:txBody>
          <a:bodyPr wrap="square" rtlCol="0">
            <a:spAutoFit/>
          </a:bodyPr>
          <a:lstStyle/>
          <a:p>
            <a:r>
              <a:rPr lang="en-US" sz="6600" b="1" u="sng" dirty="0" smtClean="0">
                <a:solidFill>
                  <a:schemeClr val="bg1"/>
                </a:solidFill>
                <a:latin typeface="Adobe Fan Heiti Std B" panose="020B0700000000000000" pitchFamily="34" charset="-128"/>
                <a:ea typeface="Adobe Fan Heiti Std B" panose="020B0700000000000000" pitchFamily="34" charset="-128"/>
              </a:rPr>
              <a:t>Design Process:</a:t>
            </a:r>
            <a:endParaRPr lang="en-US" sz="6600" b="1" u="sng" dirty="0">
              <a:solidFill>
                <a:schemeClr val="bg1"/>
              </a:solidFill>
              <a:latin typeface="Adobe Fan Heiti Std B" panose="020B0700000000000000" pitchFamily="34" charset="-128"/>
              <a:ea typeface="Adobe Fan Heiti Std B" panose="020B0700000000000000" pitchFamily="34" charset="-128"/>
            </a:endParaRPr>
          </a:p>
        </p:txBody>
      </p:sp>
      <p:sp>
        <p:nvSpPr>
          <p:cNvPr id="13" name="TextBox 12"/>
          <p:cNvSpPr txBox="1"/>
          <p:nvPr/>
        </p:nvSpPr>
        <p:spPr>
          <a:xfrm>
            <a:off x="2912792" y="5037229"/>
            <a:ext cx="5334000" cy="1210473"/>
          </a:xfrm>
          <a:prstGeom prst="rect">
            <a:avLst/>
          </a:prstGeom>
          <a:noFill/>
        </p:spPr>
        <p:txBody>
          <a:bodyPr wrap="square" rtlCol="0">
            <a:spAutoFit/>
          </a:bodyPr>
          <a:lstStyle/>
          <a:p>
            <a:pPr algn="ctr"/>
            <a:r>
              <a:rPr lang="en-US" b="1" dirty="0">
                <a:solidFill>
                  <a:schemeClr val="bg1"/>
                </a:solidFill>
                <a:latin typeface="Adobe Fan Heiti Std B" panose="020B0700000000000000" pitchFamily="34" charset="-128"/>
                <a:ea typeface="Adobe Fan Heiti Std B" panose="020B0700000000000000" pitchFamily="34" charset="-128"/>
              </a:rPr>
              <a:t>Circuitry</a:t>
            </a:r>
          </a:p>
        </p:txBody>
      </p:sp>
      <p:sp>
        <p:nvSpPr>
          <p:cNvPr id="7" name="TextBox 6"/>
          <p:cNvSpPr txBox="1"/>
          <p:nvPr/>
        </p:nvSpPr>
        <p:spPr>
          <a:xfrm>
            <a:off x="27432710" y="29771238"/>
            <a:ext cx="9443725" cy="2554545"/>
          </a:xfrm>
          <a:prstGeom prst="rect">
            <a:avLst/>
          </a:prstGeom>
          <a:noFill/>
        </p:spPr>
        <p:txBody>
          <a:bodyPr wrap="square" rtlCol="0">
            <a:spAutoFit/>
          </a:bodyPr>
          <a:lstStyle/>
          <a:p>
            <a:r>
              <a:rPr lang="en-US" sz="3200" dirty="0" smtClean="0">
                <a:latin typeface="Adobe Fan Heiti Std B" panose="020B0700000000000000" pitchFamily="34" charset="-128"/>
                <a:ea typeface="Adobe Fan Heiti Std B" panose="020B0700000000000000" pitchFamily="34" charset="-128"/>
              </a:rPr>
              <a:t>Acknowledgements: We would like to thank Tim May and Doug Walter for helping us with our circuitry. We also want to thank our TAs:  Madison and Katelyn.</a:t>
            </a:r>
            <a:endParaRPr lang="en-US" sz="3200" dirty="0">
              <a:latin typeface="Adobe Fan Heiti Std B" panose="020B0700000000000000" pitchFamily="34" charset="-128"/>
              <a:ea typeface="Adobe Fan Heiti Std B" panose="020B0700000000000000" pitchFamily="34" charset="-128"/>
            </a:endParaRPr>
          </a:p>
        </p:txBody>
      </p:sp>
      <p:grpSp>
        <p:nvGrpSpPr>
          <p:cNvPr id="51" name="Group 50"/>
          <p:cNvGrpSpPr/>
          <p:nvPr/>
        </p:nvGrpSpPr>
        <p:grpSpPr>
          <a:xfrm>
            <a:off x="26569893" y="8704491"/>
            <a:ext cx="11580711" cy="20264271"/>
            <a:chOff x="26971145" y="2616689"/>
            <a:chExt cx="11580711" cy="20264271"/>
          </a:xfrm>
        </p:grpSpPr>
        <p:sp>
          <p:nvSpPr>
            <p:cNvPr id="9" name="Rounded Rectangle 8"/>
            <p:cNvSpPr/>
            <p:nvPr/>
          </p:nvSpPr>
          <p:spPr>
            <a:xfrm>
              <a:off x="26971145" y="2618096"/>
              <a:ext cx="10871201" cy="20262864"/>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26996624" y="2616689"/>
              <a:ext cx="10830769" cy="9803199"/>
            </a:xfrm>
            <a:prstGeom prst="roundRect">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9458297" y="2886861"/>
              <a:ext cx="5892800" cy="1210473"/>
            </a:xfrm>
            <a:prstGeom prst="rect">
              <a:avLst/>
            </a:prstGeom>
            <a:noFill/>
          </p:spPr>
          <p:txBody>
            <a:bodyPr wrap="square" rtlCol="0">
              <a:spAutoFit/>
            </a:bodyPr>
            <a:lstStyle/>
            <a:p>
              <a:pPr algn="ctr"/>
              <a:r>
                <a:rPr lang="en-US" b="1" dirty="0" smtClean="0">
                  <a:solidFill>
                    <a:schemeClr val="bg1"/>
                  </a:solidFill>
                  <a:latin typeface="Adobe Fan Heiti Std B" panose="020B0700000000000000" pitchFamily="34" charset="-128"/>
                  <a:ea typeface="Adobe Fan Heiti Std B" panose="020B0700000000000000" pitchFamily="34" charset="-128"/>
                </a:rPr>
                <a:t>Timeline</a:t>
              </a:r>
              <a:endParaRPr lang="en-US" b="1" dirty="0">
                <a:solidFill>
                  <a:schemeClr val="bg1"/>
                </a:solidFill>
                <a:latin typeface="Adobe Fan Heiti Std B" panose="020B0700000000000000" pitchFamily="34" charset="-128"/>
                <a:ea typeface="Adobe Fan Heiti Std B" panose="020B0700000000000000" pitchFamily="34" charset="-128"/>
              </a:endParaRPr>
            </a:p>
          </p:txBody>
        </p:sp>
        <p:sp>
          <p:nvSpPr>
            <p:cNvPr id="33" name="Rectangle 32"/>
            <p:cNvSpPr/>
            <p:nvPr/>
          </p:nvSpPr>
          <p:spPr>
            <a:xfrm>
              <a:off x="26994558" y="4250375"/>
              <a:ext cx="10830657" cy="8588685"/>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p:cNvGrpSpPr/>
            <p:nvPr/>
          </p:nvGrpSpPr>
          <p:grpSpPr>
            <a:xfrm>
              <a:off x="26971145" y="12290733"/>
              <a:ext cx="10871201" cy="1417915"/>
              <a:chOff x="26971145" y="11587986"/>
              <a:chExt cx="10871201" cy="1716825"/>
            </a:xfrm>
            <a:solidFill>
              <a:schemeClr val="tx1"/>
            </a:solidFill>
            <a:scene3d>
              <a:camera prst="orthographicFront">
                <a:rot lat="0" lon="0" rev="0"/>
              </a:camera>
              <a:lightRig rig="balanced" dir="t">
                <a:rot lat="0" lon="0" rev="8700000"/>
              </a:lightRig>
            </a:scene3d>
          </p:grpSpPr>
          <p:sp>
            <p:nvSpPr>
              <p:cNvPr id="39" name="Rectangle 38"/>
              <p:cNvSpPr/>
              <p:nvPr/>
            </p:nvSpPr>
            <p:spPr>
              <a:xfrm>
                <a:off x="26971145" y="11587986"/>
                <a:ext cx="10871201" cy="1716825"/>
              </a:xfrm>
              <a:prstGeom prst="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8227871" y="11815768"/>
                <a:ext cx="8829319" cy="1117977"/>
              </a:xfrm>
              <a:prstGeom prst="rect">
                <a:avLst/>
              </a:prstGeom>
              <a:grpFill/>
              <a:ln>
                <a:noFill/>
              </a:ln>
              <a:effectLst>
                <a:outerShdw blurRad="44450" dist="27940" dir="5400000" algn="ctr">
                  <a:srgbClr val="000000">
                    <a:alpha val="32000"/>
                  </a:srgbClr>
                </a:outerShdw>
              </a:effectLst>
              <a:sp3d>
                <a:bevelT w="190500" h="38100"/>
              </a:sp3d>
            </p:spPr>
            <p:txBody>
              <a:bodyPr wrap="square" rtlCol="0">
                <a:spAutoFit/>
              </a:bodyPr>
              <a:lstStyle/>
              <a:p>
                <a:pPr algn="ctr"/>
                <a:r>
                  <a:rPr lang="en-US" sz="5400" b="1" dirty="0">
                    <a:solidFill>
                      <a:schemeClr val="bg1"/>
                    </a:solidFill>
                    <a:latin typeface="Adobe Fan Heiti Std B" panose="020B0700000000000000" pitchFamily="34" charset="-128"/>
                    <a:ea typeface="Adobe Fan Heiti Std B" panose="020B0700000000000000" pitchFamily="34" charset="-128"/>
                  </a:rPr>
                  <a:t>Materials and Budget</a:t>
                </a:r>
              </a:p>
            </p:txBody>
          </p:sp>
        </p:grpSp>
        <p:sp>
          <p:nvSpPr>
            <p:cNvPr id="21" name="Rectangle 20"/>
            <p:cNvSpPr/>
            <p:nvPr/>
          </p:nvSpPr>
          <p:spPr>
            <a:xfrm>
              <a:off x="27726022" y="13923529"/>
              <a:ext cx="9272313" cy="523220"/>
            </a:xfrm>
            <a:prstGeom prst="rect">
              <a:avLst/>
            </a:prstGeom>
            <a:ln>
              <a:solidFill>
                <a:schemeClr val="bg1"/>
              </a:solidFill>
            </a:ln>
          </p:spPr>
          <p:txBody>
            <a:bodyPr wrap="square" numCol="2">
              <a:spAutoFit/>
            </a:bodyPr>
            <a:lstStyle/>
            <a:p>
              <a:endParaRPr lang="en-US" sz="2800" dirty="0"/>
            </a:p>
          </p:txBody>
        </p:sp>
        <p:sp>
          <p:nvSpPr>
            <p:cNvPr id="23" name="Rectangle 22"/>
            <p:cNvSpPr/>
            <p:nvPr/>
          </p:nvSpPr>
          <p:spPr>
            <a:xfrm>
              <a:off x="32363505" y="18258145"/>
              <a:ext cx="6188351" cy="523220"/>
            </a:xfrm>
            <a:prstGeom prst="rect">
              <a:avLst/>
            </a:prstGeom>
          </p:spPr>
          <p:txBody>
            <a:bodyPr wrap="square">
              <a:spAutoFit/>
            </a:bodyPr>
            <a:lstStyle/>
            <a:p>
              <a:endParaRPr lang="en-US" sz="2800" dirty="0">
                <a:effectLst>
                  <a:outerShdw blurRad="152400" dist="38100" dir="2700000" algn="tl">
                    <a:srgbClr val="000000">
                      <a:alpha val="36000"/>
                    </a:srgbClr>
                  </a:outerShdw>
                </a:effectLst>
              </a:endParaRPr>
            </a:p>
          </p:txBody>
        </p:sp>
        <p:sp>
          <p:nvSpPr>
            <p:cNvPr id="24" name="Rectangle 23"/>
            <p:cNvSpPr/>
            <p:nvPr/>
          </p:nvSpPr>
          <p:spPr>
            <a:xfrm>
              <a:off x="27939172" y="17469488"/>
              <a:ext cx="4782250" cy="523220"/>
            </a:xfrm>
            <a:prstGeom prst="rect">
              <a:avLst/>
            </a:prstGeom>
          </p:spPr>
          <p:txBody>
            <a:bodyPr wrap="square">
              <a:spAutoFit/>
            </a:bodyPr>
            <a:lstStyle/>
            <a:p>
              <a:endParaRPr lang="en-US" sz="2800" dirty="0"/>
            </a:p>
          </p:txBody>
        </p:sp>
        <p:grpSp>
          <p:nvGrpSpPr>
            <p:cNvPr id="36" name="Group 35"/>
            <p:cNvGrpSpPr/>
            <p:nvPr/>
          </p:nvGrpSpPr>
          <p:grpSpPr>
            <a:xfrm>
              <a:off x="27136977" y="4478250"/>
              <a:ext cx="10688238" cy="2752313"/>
              <a:chOff x="26935620" y="6225887"/>
              <a:chExt cx="11011980" cy="2660043"/>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5620" y="6277515"/>
                <a:ext cx="5753595" cy="2551998"/>
              </a:xfrm>
              <a:prstGeom prst="rect">
                <a:avLst/>
              </a:prstGeom>
            </p:spPr>
          </p:pic>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89215" y="6225887"/>
                <a:ext cx="5258385" cy="2660043"/>
              </a:xfrm>
              <a:prstGeom prst="rect">
                <a:avLst/>
              </a:prstGeom>
            </p:spPr>
          </p:pic>
        </p:grpSp>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26674" y="7045500"/>
              <a:ext cx="7772400" cy="2878836"/>
            </a:xfrm>
            <a:prstGeom prst="rect">
              <a:avLst/>
            </a:prstGeom>
          </p:spPr>
        </p:pic>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02383" y="9917035"/>
              <a:ext cx="8589382" cy="2232767"/>
            </a:xfrm>
            <a:prstGeom prst="rect">
              <a:avLst/>
            </a:prstGeom>
          </p:spPr>
        </p:pic>
      </p:grpSp>
      <p:grpSp>
        <p:nvGrpSpPr>
          <p:cNvPr id="76" name="Group 75"/>
          <p:cNvGrpSpPr/>
          <p:nvPr/>
        </p:nvGrpSpPr>
        <p:grpSpPr>
          <a:xfrm>
            <a:off x="26666346" y="2654751"/>
            <a:ext cx="10897280" cy="5836266"/>
            <a:chOff x="26912964" y="23169168"/>
            <a:chExt cx="10897280" cy="5836266"/>
          </a:xfrm>
        </p:grpSpPr>
        <p:sp>
          <p:nvSpPr>
            <p:cNvPr id="34" name="Rounded Rectangle 33"/>
            <p:cNvSpPr/>
            <p:nvPr/>
          </p:nvSpPr>
          <p:spPr>
            <a:xfrm>
              <a:off x="26928173" y="24254543"/>
              <a:ext cx="10871200" cy="4750891"/>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p:nvSpPr>
          <p:spPr>
            <a:xfrm>
              <a:off x="26937161" y="23169168"/>
              <a:ext cx="10858039" cy="3172613"/>
            </a:xfrm>
            <a:prstGeom prst="roundRect">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26912964" y="24349314"/>
              <a:ext cx="10897280" cy="396269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TextBox 29"/>
            <p:cNvSpPr txBox="1"/>
            <p:nvPr/>
          </p:nvSpPr>
          <p:spPr>
            <a:xfrm>
              <a:off x="28801422" y="23318900"/>
              <a:ext cx="7048500" cy="1187520"/>
            </a:xfrm>
            <a:prstGeom prst="rect">
              <a:avLst/>
            </a:prstGeom>
            <a:noFill/>
          </p:spPr>
          <p:txBody>
            <a:bodyPr wrap="square" rtlCol="0">
              <a:spAutoFit/>
            </a:bodyPr>
            <a:lstStyle/>
            <a:p>
              <a:pPr algn="ctr"/>
              <a:r>
                <a:rPr lang="en-US" sz="6600" b="1" dirty="0" smtClean="0">
                  <a:solidFill>
                    <a:schemeClr val="bg1"/>
                  </a:solidFill>
                  <a:latin typeface="Adobe Fan Heiti Std B" panose="020B0700000000000000" pitchFamily="34" charset="-128"/>
                  <a:ea typeface="Adobe Fan Heiti Std B" panose="020B0700000000000000" pitchFamily="34" charset="-128"/>
                </a:rPr>
                <a:t>Our Client:</a:t>
              </a:r>
              <a:endParaRPr lang="en-US" sz="6600" b="1" dirty="0">
                <a:solidFill>
                  <a:schemeClr val="bg1"/>
                </a:solidFill>
                <a:latin typeface="Adobe Fan Heiti Std B" panose="020B0700000000000000" pitchFamily="34" charset="-128"/>
                <a:ea typeface="Adobe Fan Heiti Std B" panose="020B0700000000000000" pitchFamily="34" charset="-128"/>
              </a:endParaRPr>
            </a:p>
          </p:txBody>
        </p:sp>
        <p:pic>
          <p:nvPicPr>
            <p:cNvPr id="42" name="Picture 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382854" y="24721876"/>
              <a:ext cx="4512595" cy="3627358"/>
            </a:xfrm>
            <a:prstGeom prst="rect">
              <a:avLst/>
            </a:prstGeom>
          </p:spPr>
        </p:pic>
        <p:sp>
          <p:nvSpPr>
            <p:cNvPr id="47" name="TextBox 46"/>
            <p:cNvSpPr txBox="1"/>
            <p:nvPr/>
          </p:nvSpPr>
          <p:spPr>
            <a:xfrm>
              <a:off x="32483872" y="24944017"/>
              <a:ext cx="4726900" cy="3108543"/>
            </a:xfrm>
            <a:prstGeom prst="rect">
              <a:avLst/>
            </a:prstGeom>
            <a:noFill/>
          </p:spPr>
          <p:txBody>
            <a:bodyPr wrap="square" rtlCol="0">
              <a:spAutoFit/>
            </a:bodyPr>
            <a:lstStyle/>
            <a:p>
              <a:r>
                <a:rPr lang="en-US" sz="2400" dirty="0" smtClean="0">
                  <a:latin typeface="Adobe Fan Heiti Std B" panose="020B0700000000000000" pitchFamily="34" charset="-128"/>
                  <a:ea typeface="Adobe Fan Heiti Std B" panose="020B0700000000000000" pitchFamily="34" charset="-128"/>
                </a:rPr>
                <a:t>Stacey is our client at Imagine! CO. She lives in the Longmont SmartHome and loves music, so we are making a device which will let her play along to her favorite songs.</a:t>
              </a:r>
              <a:endParaRPr lang="en-US" sz="2400" dirty="0">
                <a:latin typeface="Adobe Fan Heiti Std B" panose="020B0700000000000000" pitchFamily="34" charset="-128"/>
                <a:ea typeface="Adobe Fan Heiti Std B" panose="020B0700000000000000" pitchFamily="34" charset="-128"/>
              </a:endParaRPr>
            </a:p>
          </p:txBody>
        </p:sp>
      </p:grpSp>
      <p:pic>
        <p:nvPicPr>
          <p:cNvPr id="74" name="Picture 7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76236" y="512035"/>
            <a:ext cx="4006378" cy="1482360"/>
          </a:xfrm>
          <a:prstGeom prst="rect">
            <a:avLst/>
          </a:prstGeom>
        </p:spPr>
      </p:pic>
      <p:pic>
        <p:nvPicPr>
          <p:cNvPr id="75" name="Picture 7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90640" y="320955"/>
            <a:ext cx="3667757" cy="1758807"/>
          </a:xfrm>
          <a:prstGeom prst="rect">
            <a:avLst/>
          </a:prstGeom>
        </p:spPr>
      </p:pic>
      <p:pic>
        <p:nvPicPr>
          <p:cNvPr id="77" name="Picture 7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443601" y="418161"/>
            <a:ext cx="9247669" cy="1858828"/>
          </a:xfrm>
          <a:prstGeom prst="rect">
            <a:avLst/>
          </a:prstGeom>
        </p:spPr>
      </p:pic>
      <p:grpSp>
        <p:nvGrpSpPr>
          <p:cNvPr id="52" name="Group 51"/>
          <p:cNvGrpSpPr/>
          <p:nvPr/>
        </p:nvGrpSpPr>
        <p:grpSpPr>
          <a:xfrm>
            <a:off x="12346474" y="23907041"/>
            <a:ext cx="13623151" cy="8538995"/>
            <a:chOff x="12346474" y="23907041"/>
            <a:chExt cx="13623151" cy="8538995"/>
          </a:xfrm>
        </p:grpSpPr>
        <p:sp>
          <p:nvSpPr>
            <p:cNvPr id="12" name="Rounded Rectangle 11"/>
            <p:cNvSpPr/>
            <p:nvPr/>
          </p:nvSpPr>
          <p:spPr>
            <a:xfrm>
              <a:off x="12365986" y="23989278"/>
              <a:ext cx="13603639" cy="8456758"/>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12346474" y="23907041"/>
              <a:ext cx="13600892" cy="1751578"/>
            </a:xfrm>
            <a:prstGeom prst="roundRect">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5768720" y="24154744"/>
              <a:ext cx="6756400" cy="1107996"/>
            </a:xfrm>
            <a:prstGeom prst="rect">
              <a:avLst/>
            </a:prstGeom>
            <a:noFill/>
          </p:spPr>
          <p:txBody>
            <a:bodyPr wrap="square" rtlCol="0">
              <a:spAutoFit/>
            </a:bodyPr>
            <a:lstStyle/>
            <a:p>
              <a:pPr algn="ctr"/>
              <a:r>
                <a:rPr lang="en-US" sz="6600" b="1" dirty="0">
                  <a:solidFill>
                    <a:schemeClr val="bg1"/>
                  </a:solidFill>
                  <a:latin typeface="Adobe Fan Heiti Std B" panose="020B0700000000000000" pitchFamily="34" charset="-128"/>
                  <a:ea typeface="Adobe Fan Heiti Std B" panose="020B0700000000000000" pitchFamily="34" charset="-128"/>
                </a:rPr>
                <a:t>How it Works:</a:t>
              </a:r>
            </a:p>
          </p:txBody>
        </p:sp>
        <p:sp>
          <p:nvSpPr>
            <p:cNvPr id="37" name="TextBox 36"/>
            <p:cNvSpPr txBox="1"/>
            <p:nvPr/>
          </p:nvSpPr>
          <p:spPr>
            <a:xfrm>
              <a:off x="13345437" y="25901865"/>
              <a:ext cx="11801270" cy="6001643"/>
            </a:xfrm>
            <a:prstGeom prst="rect">
              <a:avLst/>
            </a:prstGeom>
            <a:noFill/>
          </p:spPr>
          <p:txBody>
            <a:bodyPr wrap="square" rtlCol="0">
              <a:spAutoFit/>
            </a:bodyPr>
            <a:lstStyle/>
            <a:p>
              <a:pPr marL="571500" indent="-571500">
                <a:buFont typeface="Arial" panose="020B0604020202020204" pitchFamily="34" charset="0"/>
                <a:buChar char="•"/>
              </a:pPr>
              <a:r>
                <a:rPr lang="en-US" sz="3200" dirty="0" smtClean="0">
                  <a:latin typeface="Adobe Fan Heiti Std B" panose="020B0700000000000000" pitchFamily="34" charset="-128"/>
                  <a:ea typeface="Adobe Fan Heiti Std B" panose="020B0700000000000000" pitchFamily="34" charset="-128"/>
                </a:rPr>
                <a:t>Plays 5 songs from an SD card </a:t>
              </a:r>
              <a:endParaRPr lang="en-US" sz="3200" dirty="0">
                <a:latin typeface="Adobe Fan Heiti Std B" panose="020B0700000000000000" pitchFamily="34" charset="-128"/>
                <a:ea typeface="Adobe Fan Heiti Std B" panose="020B0700000000000000" pitchFamily="34" charset="-128"/>
              </a:endParaRPr>
            </a:p>
            <a:p>
              <a:pPr marL="571500" indent="-571500">
                <a:buFont typeface="Arial" panose="020B0604020202020204" pitchFamily="34" charset="0"/>
                <a:buChar char="•"/>
              </a:pPr>
              <a:r>
                <a:rPr lang="en-US" sz="3200" dirty="0" smtClean="0">
                  <a:latin typeface="Adobe Fan Heiti Std B" panose="020B0700000000000000" pitchFamily="34" charset="-128"/>
                  <a:ea typeface="Adobe Fan Heiti Std B" panose="020B0700000000000000" pitchFamily="34" charset="-128"/>
                </a:rPr>
                <a:t>Allows the user to play sound effects over the music </a:t>
              </a:r>
            </a:p>
            <a:p>
              <a:pPr marL="571500" indent="-571500">
                <a:buFont typeface="Arial" panose="020B0604020202020204" pitchFamily="34" charset="0"/>
                <a:buChar char="•"/>
              </a:pPr>
              <a:r>
                <a:rPr lang="en-US" sz="3200" dirty="0" smtClean="0">
                  <a:latin typeface="Adobe Fan Heiti Std B" panose="020B0700000000000000" pitchFamily="34" charset="-128"/>
                  <a:ea typeface="Adobe Fan Heiti Std B" panose="020B0700000000000000" pitchFamily="34" charset="-128"/>
                </a:rPr>
                <a:t>5 buttons for sound effects and a slider to change the pitch of the effects </a:t>
              </a:r>
            </a:p>
            <a:p>
              <a:pPr marL="571500" indent="-571500">
                <a:buFont typeface="Arial" panose="020B0604020202020204" pitchFamily="34" charset="0"/>
                <a:buChar char="•"/>
              </a:pPr>
              <a:r>
                <a:rPr lang="en-US" sz="3200" dirty="0" smtClean="0">
                  <a:latin typeface="Adobe Fan Heiti Std B" panose="020B0700000000000000" pitchFamily="34" charset="-128"/>
                  <a:ea typeface="Adobe Fan Heiti Std B" panose="020B0700000000000000" pitchFamily="34" charset="-128"/>
                </a:rPr>
                <a:t>Volume is controlled with a proximity sensor</a:t>
              </a:r>
            </a:p>
            <a:p>
              <a:pPr marL="571500" indent="-571500">
                <a:buFont typeface="Arial" panose="020B0604020202020204" pitchFamily="34" charset="0"/>
                <a:buChar char="•"/>
              </a:pPr>
              <a:r>
                <a:rPr lang="en-US" sz="3200" dirty="0" smtClean="0">
                  <a:latin typeface="Adobe Fan Heiti Std B" panose="020B0700000000000000" pitchFamily="34" charset="-128"/>
                  <a:ea typeface="Adobe Fan Heiti Std B" panose="020B0700000000000000" pitchFamily="34" charset="-128"/>
                </a:rPr>
                <a:t>Sound effects can be produced by connecting the box to speakers or by connecting to a computer </a:t>
              </a:r>
            </a:p>
            <a:p>
              <a:pPr marL="571500" indent="-571500">
                <a:buFont typeface="Arial" panose="020B0604020202020204" pitchFamily="34" charset="0"/>
                <a:buChar char="•"/>
              </a:pPr>
              <a:r>
                <a:rPr lang="en-US" sz="3200" dirty="0" smtClean="0">
                  <a:latin typeface="Adobe Fan Heiti Std B" panose="020B0700000000000000" pitchFamily="34" charset="-128"/>
                  <a:ea typeface="Adobe Fan Heiti Std B" panose="020B0700000000000000" pitchFamily="34" charset="-128"/>
                </a:rPr>
                <a:t>Uses two Arduino Redboards and an Mp3 Trigger </a:t>
              </a:r>
            </a:p>
            <a:p>
              <a:pPr marL="571500" indent="-571500">
                <a:buFont typeface="Arial" panose="020B0604020202020204" pitchFamily="34" charset="0"/>
                <a:buChar char="•"/>
              </a:pPr>
              <a:r>
                <a:rPr lang="en-US" sz="3200" dirty="0" smtClean="0">
                  <a:latin typeface="Adobe Fan Heiti Std B" panose="020B0700000000000000" pitchFamily="34" charset="-128"/>
                  <a:ea typeface="Adobe Fan Heiti Std B" panose="020B0700000000000000" pitchFamily="34" charset="-128"/>
                </a:rPr>
                <a:t>Circuitry array is connected to a 12 volt power supply.</a:t>
              </a:r>
              <a:endParaRPr lang="en-US" sz="3200" dirty="0">
                <a:latin typeface="Adobe Fan Heiti Std B" panose="020B0700000000000000" pitchFamily="34" charset="-128"/>
                <a:ea typeface="Adobe Fan Heiti Std B" panose="020B0700000000000000" pitchFamily="34" charset="-128"/>
              </a:endParaRPr>
            </a:p>
          </p:txBody>
        </p:sp>
      </p:grpSp>
      <p:pic>
        <p:nvPicPr>
          <p:cNvPr id="49" name="Picture 48"/>
          <p:cNvPicPr>
            <a:picLocks noChangeAspect="1"/>
          </p:cNvPicPr>
          <p:nvPr/>
        </p:nvPicPr>
        <p:blipFill>
          <a:blip r:embed="rId10"/>
          <a:stretch>
            <a:fillRect/>
          </a:stretch>
        </p:blipFill>
        <p:spPr>
          <a:xfrm>
            <a:off x="655656" y="25841747"/>
            <a:ext cx="6828441" cy="4862307"/>
          </a:xfrm>
          <a:prstGeom prst="rect">
            <a:avLst/>
          </a:prstGeom>
        </p:spPr>
      </p:pic>
      <p:grpSp>
        <p:nvGrpSpPr>
          <p:cNvPr id="79" name="Group 78"/>
          <p:cNvGrpSpPr/>
          <p:nvPr/>
        </p:nvGrpSpPr>
        <p:grpSpPr>
          <a:xfrm>
            <a:off x="753399" y="16825206"/>
            <a:ext cx="6483695" cy="4568574"/>
            <a:chOff x="1690883" y="17425175"/>
            <a:chExt cx="7789686" cy="5238128"/>
          </a:xfrm>
        </p:grpSpPr>
        <p:sp>
          <p:nvSpPr>
            <p:cNvPr id="80" name="Shape 133"/>
            <p:cNvSpPr txBox="1"/>
            <p:nvPr/>
          </p:nvSpPr>
          <p:spPr>
            <a:xfrm>
              <a:off x="1690883" y="18038388"/>
              <a:ext cx="1024402" cy="502500"/>
            </a:xfrm>
            <a:prstGeom prst="rect">
              <a:avLst/>
            </a:prstGeom>
            <a:gradFill>
              <a:gsLst>
                <a:gs pos="0">
                  <a:srgbClr val="C6DDF1"/>
                </a:gs>
                <a:gs pos="50000">
                  <a:srgbClr val="BAD5EE"/>
                </a:gs>
                <a:gs pos="100000">
                  <a:srgbClr val="ABCDED"/>
                </a:gs>
              </a:gsLst>
              <a:lin ang="5400012" scaled="0"/>
            </a:gradFill>
            <a:ln w="9525" cap="flat">
              <a:solidFill>
                <a:schemeClr val="accent1"/>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2000" dirty="0">
                  <a:solidFill>
                    <a:schemeClr val="dk1"/>
                  </a:solidFill>
                  <a:latin typeface="Calibri"/>
                  <a:ea typeface="Calibri"/>
                  <a:cs typeface="Calibri"/>
                  <a:sym typeface="Calibri"/>
                </a:rPr>
                <a:t>Slider</a:t>
              </a:r>
            </a:p>
          </p:txBody>
        </p:sp>
        <p:sp>
          <p:nvSpPr>
            <p:cNvPr id="81" name="Shape 134"/>
            <p:cNvSpPr txBox="1"/>
            <p:nvPr/>
          </p:nvSpPr>
          <p:spPr>
            <a:xfrm>
              <a:off x="2502899" y="19731950"/>
              <a:ext cx="1328099" cy="787399"/>
            </a:xfrm>
            <a:prstGeom prst="rect">
              <a:avLst/>
            </a:prstGeom>
            <a:gradFill>
              <a:gsLst>
                <a:gs pos="0">
                  <a:srgbClr val="C6DDF1"/>
                </a:gs>
                <a:gs pos="50000">
                  <a:srgbClr val="BAD5EE"/>
                </a:gs>
                <a:gs pos="100000">
                  <a:srgbClr val="ABCDED"/>
                </a:gs>
              </a:gsLst>
              <a:lin ang="5400012" scaled="0"/>
            </a:gradFill>
            <a:ln w="9525" cap="flat">
              <a:solidFill>
                <a:schemeClr val="accent1"/>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2000" b="0" i="0" u="none" strike="noStrike" cap="none" baseline="0">
                  <a:solidFill>
                    <a:schemeClr val="dk1"/>
                  </a:solidFill>
                  <a:latin typeface="Calibri"/>
                  <a:ea typeface="Calibri"/>
                  <a:cs typeface="Calibri"/>
                  <a:sym typeface="Calibri"/>
                </a:rPr>
                <a:t>Big Button</a:t>
              </a:r>
            </a:p>
          </p:txBody>
        </p:sp>
        <p:sp>
          <p:nvSpPr>
            <p:cNvPr id="82" name="Shape 135"/>
            <p:cNvSpPr txBox="1"/>
            <p:nvPr/>
          </p:nvSpPr>
          <p:spPr>
            <a:xfrm>
              <a:off x="6304787" y="19731950"/>
              <a:ext cx="1625400" cy="804363"/>
            </a:xfrm>
            <a:prstGeom prst="rect">
              <a:avLst/>
            </a:prstGeom>
            <a:gradFill>
              <a:gsLst>
                <a:gs pos="0">
                  <a:srgbClr val="C6DDF1"/>
                </a:gs>
                <a:gs pos="50000">
                  <a:srgbClr val="BAD5EE"/>
                </a:gs>
                <a:gs pos="100000">
                  <a:srgbClr val="ABCDED"/>
                </a:gs>
              </a:gsLst>
              <a:lin ang="5400012" scaled="0"/>
            </a:gradFill>
            <a:ln w="9525" cap="flat">
              <a:solidFill>
                <a:schemeClr val="accent1"/>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2000">
                  <a:solidFill>
                    <a:schemeClr val="dk1"/>
                  </a:solidFill>
                  <a:latin typeface="Calibri"/>
                  <a:ea typeface="Calibri"/>
                  <a:cs typeface="Calibri"/>
                  <a:sym typeface="Calibri"/>
                </a:rPr>
                <a:t>Small </a:t>
              </a:r>
              <a:r>
                <a:rPr lang="en-US" sz="2000" b="0" i="0" u="none" strike="noStrike" cap="none" baseline="0">
                  <a:solidFill>
                    <a:schemeClr val="dk1"/>
                  </a:solidFill>
                  <a:latin typeface="Calibri"/>
                  <a:ea typeface="Calibri"/>
                  <a:cs typeface="Calibri"/>
                  <a:sym typeface="Calibri"/>
                </a:rPr>
                <a:t>Buttons</a:t>
              </a:r>
            </a:p>
          </p:txBody>
        </p:sp>
        <p:sp>
          <p:nvSpPr>
            <p:cNvPr id="83" name="Shape 136"/>
            <p:cNvSpPr txBox="1"/>
            <p:nvPr/>
          </p:nvSpPr>
          <p:spPr>
            <a:xfrm>
              <a:off x="7494569" y="18121770"/>
              <a:ext cx="1986000" cy="784903"/>
            </a:xfrm>
            <a:prstGeom prst="rect">
              <a:avLst/>
            </a:prstGeom>
            <a:gradFill>
              <a:gsLst>
                <a:gs pos="0">
                  <a:srgbClr val="C6DDF1"/>
                </a:gs>
                <a:gs pos="50000">
                  <a:srgbClr val="BAD5EE"/>
                </a:gs>
                <a:gs pos="100000">
                  <a:srgbClr val="ABCDED"/>
                </a:gs>
              </a:gsLst>
              <a:lin ang="5400012" scaled="0"/>
            </a:gradFill>
            <a:ln w="9525" cap="flat">
              <a:solidFill>
                <a:schemeClr val="accent1"/>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2000">
                  <a:solidFill>
                    <a:schemeClr val="dk1"/>
                  </a:solidFill>
                  <a:latin typeface="Calibri"/>
                  <a:ea typeface="Calibri"/>
                  <a:cs typeface="Calibri"/>
                  <a:sym typeface="Calibri"/>
                </a:rPr>
                <a:t>Proximity Sensor</a:t>
              </a:r>
            </a:p>
          </p:txBody>
        </p:sp>
        <p:sp>
          <p:nvSpPr>
            <p:cNvPr id="84" name="Shape 137"/>
            <p:cNvSpPr txBox="1"/>
            <p:nvPr/>
          </p:nvSpPr>
          <p:spPr>
            <a:xfrm>
              <a:off x="2424150" y="20945550"/>
              <a:ext cx="1485600" cy="760668"/>
            </a:xfrm>
            <a:prstGeom prst="rect">
              <a:avLst/>
            </a:prstGeom>
            <a:gradFill>
              <a:gsLst>
                <a:gs pos="0">
                  <a:srgbClr val="9A9A9A"/>
                </a:gs>
                <a:gs pos="50000">
                  <a:srgbClr val="8D8D8D"/>
                </a:gs>
                <a:gs pos="100000">
                  <a:srgbClr val="787878"/>
                </a:gs>
              </a:gsLst>
              <a:lin ang="5400012" scaled="0"/>
            </a:gradFill>
            <a:ln w="9525" cap="flat">
              <a:solidFill>
                <a:schemeClr val="dk1"/>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2000" b="0" i="0" u="none" strike="noStrike" cap="none" baseline="0">
                  <a:solidFill>
                    <a:schemeClr val="dk1"/>
                  </a:solidFill>
                  <a:latin typeface="Calibri"/>
                  <a:ea typeface="Calibri"/>
                  <a:cs typeface="Calibri"/>
                  <a:sym typeface="Calibri"/>
                </a:rPr>
                <a:t>Mp3 Trigger</a:t>
              </a:r>
            </a:p>
          </p:txBody>
        </p:sp>
        <p:sp>
          <p:nvSpPr>
            <p:cNvPr id="85" name="Shape 138"/>
            <p:cNvSpPr txBox="1"/>
            <p:nvPr/>
          </p:nvSpPr>
          <p:spPr>
            <a:xfrm>
              <a:off x="6305100" y="20945550"/>
              <a:ext cx="1912200" cy="719734"/>
            </a:xfrm>
            <a:prstGeom prst="rect">
              <a:avLst/>
            </a:prstGeom>
            <a:gradFill>
              <a:gsLst>
                <a:gs pos="0">
                  <a:srgbClr val="9A9A9A"/>
                </a:gs>
                <a:gs pos="50000">
                  <a:srgbClr val="8D8D8D"/>
                </a:gs>
                <a:gs pos="100000">
                  <a:srgbClr val="787878"/>
                </a:gs>
              </a:gsLst>
              <a:lin ang="5400012" scaled="0"/>
            </a:gradFill>
            <a:ln w="9525" cap="flat">
              <a:solidFill>
                <a:schemeClr val="dk1"/>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2000" dirty="0">
                  <a:solidFill>
                    <a:schemeClr val="dk1"/>
                  </a:solidFill>
                  <a:latin typeface="Calibri"/>
                  <a:ea typeface="Calibri"/>
                  <a:cs typeface="Calibri"/>
                  <a:sym typeface="Calibri"/>
                </a:rPr>
                <a:t>Mozzi </a:t>
              </a:r>
              <a:r>
                <a:rPr lang="en-US" sz="2000" dirty="0" err="1">
                  <a:solidFill>
                    <a:schemeClr val="dk1"/>
                  </a:solidFill>
                  <a:latin typeface="Calibri"/>
                  <a:ea typeface="Calibri"/>
                  <a:cs typeface="Calibri"/>
                  <a:sym typeface="Calibri"/>
                </a:rPr>
                <a:t>Redboard</a:t>
              </a:r>
              <a:endParaRPr lang="en-US" sz="2000" dirty="0">
                <a:solidFill>
                  <a:schemeClr val="dk1"/>
                </a:solidFill>
                <a:latin typeface="Calibri"/>
                <a:ea typeface="Calibri"/>
                <a:cs typeface="Calibri"/>
                <a:sym typeface="Calibri"/>
              </a:endParaRPr>
            </a:p>
          </p:txBody>
        </p:sp>
        <p:sp>
          <p:nvSpPr>
            <p:cNvPr id="86" name="Shape 139"/>
            <p:cNvSpPr txBox="1"/>
            <p:nvPr/>
          </p:nvSpPr>
          <p:spPr>
            <a:xfrm>
              <a:off x="3830850" y="18675787"/>
              <a:ext cx="2474098" cy="804914"/>
            </a:xfrm>
            <a:prstGeom prst="rect">
              <a:avLst/>
            </a:prstGeom>
            <a:gradFill>
              <a:gsLst>
                <a:gs pos="0">
                  <a:srgbClr val="9A9A9A"/>
                </a:gs>
                <a:gs pos="50000">
                  <a:srgbClr val="8D8D8D"/>
                </a:gs>
                <a:gs pos="100000">
                  <a:srgbClr val="787878"/>
                </a:gs>
              </a:gsLst>
              <a:lin ang="5400012" scaled="0"/>
            </a:gradFill>
            <a:ln w="9525" cap="flat">
              <a:solidFill>
                <a:schemeClr val="dk1"/>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2000" dirty="0">
                  <a:solidFill>
                    <a:schemeClr val="dk1"/>
                  </a:solidFill>
                  <a:latin typeface="Calibri"/>
                  <a:ea typeface="Calibri"/>
                  <a:cs typeface="Calibri"/>
                  <a:sym typeface="Calibri"/>
                </a:rPr>
                <a:t>Non-</a:t>
              </a:r>
              <a:r>
                <a:rPr lang="en-US" sz="2000" dirty="0" err="1">
                  <a:solidFill>
                    <a:schemeClr val="dk1"/>
                  </a:solidFill>
                  <a:latin typeface="Calibri"/>
                  <a:ea typeface="Calibri"/>
                  <a:cs typeface="Calibri"/>
                  <a:sym typeface="Calibri"/>
                </a:rPr>
                <a:t>Mozzi</a:t>
              </a:r>
              <a:r>
                <a:rPr lang="en-US" sz="2000" dirty="0">
                  <a:solidFill>
                    <a:schemeClr val="dk1"/>
                  </a:solidFill>
                  <a:latin typeface="Calibri"/>
                  <a:ea typeface="Calibri"/>
                  <a:cs typeface="Calibri"/>
                  <a:sym typeface="Calibri"/>
                </a:rPr>
                <a:t> </a:t>
              </a:r>
              <a:r>
                <a:rPr lang="en-US" sz="2000" dirty="0" err="1">
                  <a:solidFill>
                    <a:schemeClr val="dk1"/>
                  </a:solidFill>
                  <a:latin typeface="Calibri"/>
                  <a:ea typeface="Calibri"/>
                  <a:cs typeface="Calibri"/>
                  <a:sym typeface="Calibri"/>
                </a:rPr>
                <a:t>Redboard</a:t>
              </a:r>
              <a:endParaRPr lang="en-US" sz="2000" dirty="0">
                <a:solidFill>
                  <a:schemeClr val="dk1"/>
                </a:solidFill>
                <a:latin typeface="Calibri"/>
                <a:ea typeface="Calibri"/>
                <a:cs typeface="Calibri"/>
                <a:sym typeface="Calibri"/>
              </a:endParaRPr>
            </a:p>
          </p:txBody>
        </p:sp>
        <p:cxnSp>
          <p:nvCxnSpPr>
            <p:cNvPr id="87" name="Shape 140"/>
            <p:cNvCxnSpPr>
              <a:stCxn id="83" idx="1"/>
              <a:endCxn id="86" idx="3"/>
            </p:cNvCxnSpPr>
            <p:nvPr/>
          </p:nvCxnSpPr>
          <p:spPr>
            <a:xfrm flipH="1">
              <a:off x="6304947" y="18514221"/>
              <a:ext cx="1189622" cy="564023"/>
            </a:xfrm>
            <a:prstGeom prst="straightConnector1">
              <a:avLst/>
            </a:prstGeom>
            <a:noFill/>
            <a:ln w="38100" cap="flat">
              <a:solidFill>
                <a:schemeClr val="dk1"/>
              </a:solidFill>
              <a:prstDash val="solid"/>
              <a:miter/>
              <a:headEnd type="none" w="med" len="med"/>
              <a:tailEnd type="triangle" w="lg" len="lg"/>
            </a:ln>
          </p:spPr>
        </p:cxnSp>
        <p:cxnSp>
          <p:nvCxnSpPr>
            <p:cNvPr id="88" name="Shape 141"/>
            <p:cNvCxnSpPr>
              <a:stCxn id="81" idx="2"/>
              <a:endCxn id="84" idx="0"/>
            </p:cNvCxnSpPr>
            <p:nvPr/>
          </p:nvCxnSpPr>
          <p:spPr>
            <a:xfrm>
              <a:off x="3166950" y="20519349"/>
              <a:ext cx="0" cy="426201"/>
            </a:xfrm>
            <a:prstGeom prst="straightConnector1">
              <a:avLst/>
            </a:prstGeom>
            <a:noFill/>
            <a:ln w="38100" cap="flat">
              <a:solidFill>
                <a:schemeClr val="dk1"/>
              </a:solidFill>
              <a:prstDash val="solid"/>
              <a:miter/>
              <a:headEnd type="none" w="med" len="med"/>
              <a:tailEnd type="triangle" w="lg" len="lg"/>
            </a:ln>
          </p:spPr>
        </p:cxnSp>
        <p:cxnSp>
          <p:nvCxnSpPr>
            <p:cNvPr id="89" name="Shape 142"/>
            <p:cNvCxnSpPr>
              <a:stCxn id="84" idx="2"/>
              <a:endCxn id="96" idx="1"/>
            </p:cNvCxnSpPr>
            <p:nvPr/>
          </p:nvCxnSpPr>
          <p:spPr>
            <a:xfrm>
              <a:off x="3166950" y="21706218"/>
              <a:ext cx="854700" cy="530883"/>
            </a:xfrm>
            <a:prstGeom prst="straightConnector1">
              <a:avLst/>
            </a:prstGeom>
            <a:noFill/>
            <a:ln w="38100" cap="flat">
              <a:solidFill>
                <a:schemeClr val="dk1"/>
              </a:solidFill>
              <a:prstDash val="solid"/>
              <a:miter/>
              <a:headEnd type="none" w="med" len="med"/>
              <a:tailEnd type="triangle" w="lg" len="lg"/>
            </a:ln>
          </p:spPr>
        </p:cxnSp>
        <p:cxnSp>
          <p:nvCxnSpPr>
            <p:cNvPr id="90" name="Shape 144"/>
            <p:cNvCxnSpPr>
              <a:stCxn id="82" idx="2"/>
              <a:endCxn id="85" idx="0"/>
            </p:cNvCxnSpPr>
            <p:nvPr/>
          </p:nvCxnSpPr>
          <p:spPr>
            <a:xfrm>
              <a:off x="7117488" y="20536313"/>
              <a:ext cx="143712" cy="409237"/>
            </a:xfrm>
            <a:prstGeom prst="straightConnector1">
              <a:avLst/>
            </a:prstGeom>
            <a:noFill/>
            <a:ln w="38100" cap="flat">
              <a:solidFill>
                <a:schemeClr val="dk1"/>
              </a:solidFill>
              <a:prstDash val="solid"/>
              <a:miter/>
              <a:headEnd type="none" w="med" len="med"/>
              <a:tailEnd type="triangle" w="lg" len="lg"/>
            </a:ln>
          </p:spPr>
        </p:cxnSp>
        <p:cxnSp>
          <p:nvCxnSpPr>
            <p:cNvPr id="91" name="Shape 145"/>
            <p:cNvCxnSpPr>
              <a:stCxn id="80" idx="3"/>
              <a:endCxn id="86" idx="1"/>
            </p:cNvCxnSpPr>
            <p:nvPr/>
          </p:nvCxnSpPr>
          <p:spPr>
            <a:xfrm>
              <a:off x="2715285" y="18289638"/>
              <a:ext cx="1115566" cy="788606"/>
            </a:xfrm>
            <a:prstGeom prst="straightConnector1">
              <a:avLst/>
            </a:prstGeom>
            <a:noFill/>
            <a:ln w="38100" cap="flat">
              <a:solidFill>
                <a:schemeClr val="dk1"/>
              </a:solidFill>
              <a:prstDash val="solid"/>
              <a:miter/>
              <a:headEnd type="none" w="med" len="med"/>
              <a:tailEnd type="triangle" w="lg" len="lg"/>
            </a:ln>
          </p:spPr>
        </p:cxnSp>
        <p:cxnSp>
          <p:nvCxnSpPr>
            <p:cNvPr id="92" name="Shape 146"/>
            <p:cNvCxnSpPr>
              <a:stCxn id="85" idx="2"/>
              <a:endCxn id="96" idx="3"/>
            </p:cNvCxnSpPr>
            <p:nvPr/>
          </p:nvCxnSpPr>
          <p:spPr>
            <a:xfrm flipH="1">
              <a:off x="6114149" y="21665284"/>
              <a:ext cx="1147052" cy="571819"/>
            </a:xfrm>
            <a:prstGeom prst="straightConnector1">
              <a:avLst/>
            </a:prstGeom>
            <a:noFill/>
            <a:ln w="38100" cap="flat">
              <a:solidFill>
                <a:schemeClr val="dk1"/>
              </a:solidFill>
              <a:prstDash val="solid"/>
              <a:miter/>
              <a:headEnd type="none" w="med" len="med"/>
              <a:tailEnd type="triangle" w="lg" len="lg"/>
            </a:ln>
          </p:spPr>
        </p:cxnSp>
        <p:cxnSp>
          <p:nvCxnSpPr>
            <p:cNvPr id="93" name="Shape 147"/>
            <p:cNvCxnSpPr>
              <a:stCxn id="81" idx="0"/>
              <a:endCxn id="86" idx="1"/>
            </p:cNvCxnSpPr>
            <p:nvPr/>
          </p:nvCxnSpPr>
          <p:spPr>
            <a:xfrm flipV="1">
              <a:off x="3166950" y="19078245"/>
              <a:ext cx="663900" cy="653706"/>
            </a:xfrm>
            <a:prstGeom prst="straightConnector1">
              <a:avLst/>
            </a:prstGeom>
            <a:noFill/>
            <a:ln w="38100" cap="flat">
              <a:solidFill>
                <a:schemeClr val="dk1"/>
              </a:solidFill>
              <a:prstDash val="solid"/>
              <a:miter/>
              <a:headEnd type="none" w="med" len="med"/>
              <a:tailEnd type="triangle" w="lg" len="lg"/>
            </a:ln>
          </p:spPr>
        </p:cxnSp>
        <p:cxnSp>
          <p:nvCxnSpPr>
            <p:cNvPr id="94" name="Shape 148"/>
            <p:cNvCxnSpPr>
              <a:stCxn id="82" idx="0"/>
              <a:endCxn id="86" idx="3"/>
            </p:cNvCxnSpPr>
            <p:nvPr/>
          </p:nvCxnSpPr>
          <p:spPr>
            <a:xfrm flipH="1" flipV="1">
              <a:off x="6304948" y="19078244"/>
              <a:ext cx="812539" cy="653706"/>
            </a:xfrm>
            <a:prstGeom prst="straightConnector1">
              <a:avLst/>
            </a:prstGeom>
            <a:noFill/>
            <a:ln w="38100" cap="flat">
              <a:solidFill>
                <a:schemeClr val="dk1"/>
              </a:solidFill>
              <a:prstDash val="solid"/>
              <a:miter/>
              <a:headEnd type="none" w="med" len="med"/>
              <a:tailEnd type="triangle" w="lg" len="lg"/>
            </a:ln>
          </p:spPr>
        </p:cxnSp>
        <p:cxnSp>
          <p:nvCxnSpPr>
            <p:cNvPr id="95" name="Shape 149"/>
            <p:cNvCxnSpPr>
              <a:stCxn id="86" idx="0"/>
              <a:endCxn id="97" idx="2"/>
            </p:cNvCxnSpPr>
            <p:nvPr/>
          </p:nvCxnSpPr>
          <p:spPr>
            <a:xfrm flipV="1">
              <a:off x="5067899" y="17890639"/>
              <a:ext cx="128427" cy="785148"/>
            </a:xfrm>
            <a:prstGeom prst="straightConnector1">
              <a:avLst/>
            </a:prstGeom>
            <a:noFill/>
            <a:ln w="38100" cap="flat">
              <a:solidFill>
                <a:schemeClr val="dk1"/>
              </a:solidFill>
              <a:prstDash val="solid"/>
              <a:miter/>
              <a:headEnd type="none" w="med" len="med"/>
              <a:tailEnd type="triangle" w="lg" len="lg"/>
            </a:ln>
          </p:spPr>
        </p:cxnSp>
        <p:sp>
          <p:nvSpPr>
            <p:cNvPr id="96" name="Shape 143"/>
            <p:cNvSpPr txBox="1"/>
            <p:nvPr/>
          </p:nvSpPr>
          <p:spPr>
            <a:xfrm>
              <a:off x="4021650" y="21810900"/>
              <a:ext cx="2092499" cy="852403"/>
            </a:xfrm>
            <a:prstGeom prst="rect">
              <a:avLst/>
            </a:prstGeom>
            <a:solidFill>
              <a:srgbClr val="93C47D"/>
            </a:solidFill>
            <a:ln>
              <a:noFill/>
            </a:ln>
          </p:spPr>
          <p:txBody>
            <a:bodyPr lIns="91425" tIns="91425" rIns="91425" bIns="91425" anchor="t" anchorCtr="0">
              <a:noAutofit/>
            </a:bodyPr>
            <a:lstStyle/>
            <a:p>
              <a:pPr>
                <a:spcBef>
                  <a:spcPts val="0"/>
                </a:spcBef>
                <a:buNone/>
              </a:pPr>
              <a:r>
                <a:rPr lang="en-US" sz="2000" dirty="0">
                  <a:latin typeface="Calibri"/>
                  <a:ea typeface="Calibri"/>
                  <a:cs typeface="Calibri"/>
                  <a:sym typeface="Calibri"/>
                </a:rPr>
                <a:t>External Speaker</a:t>
              </a:r>
            </a:p>
          </p:txBody>
        </p:sp>
        <p:sp>
          <p:nvSpPr>
            <p:cNvPr id="97" name="Shape 150"/>
            <p:cNvSpPr txBox="1"/>
            <p:nvPr/>
          </p:nvSpPr>
          <p:spPr>
            <a:xfrm>
              <a:off x="4446600" y="17425175"/>
              <a:ext cx="1499450" cy="465464"/>
            </a:xfrm>
            <a:prstGeom prst="rect">
              <a:avLst/>
            </a:prstGeom>
            <a:solidFill>
              <a:srgbClr val="93C47D"/>
            </a:solidFill>
            <a:ln>
              <a:noFill/>
            </a:ln>
          </p:spPr>
          <p:txBody>
            <a:bodyPr lIns="91425" tIns="91425" rIns="91425" bIns="91425" anchor="t" anchorCtr="0">
              <a:noAutofit/>
            </a:bodyPr>
            <a:lstStyle/>
            <a:p>
              <a:pPr lvl="0" rtl="0">
                <a:spcBef>
                  <a:spcPts val="0"/>
                </a:spcBef>
                <a:buNone/>
              </a:pPr>
              <a:r>
                <a:rPr lang="en-US" sz="2000" dirty="0">
                  <a:latin typeface="Calibri"/>
                  <a:ea typeface="Calibri"/>
                  <a:cs typeface="Calibri"/>
                  <a:sym typeface="Calibri"/>
                </a:rPr>
                <a:t>Computer</a:t>
              </a:r>
            </a:p>
          </p:txBody>
        </p:sp>
        <p:cxnSp>
          <p:nvCxnSpPr>
            <p:cNvPr id="98" name="Shape 151"/>
            <p:cNvCxnSpPr>
              <a:stCxn id="86" idx="2"/>
              <a:endCxn id="96" idx="0"/>
            </p:cNvCxnSpPr>
            <p:nvPr/>
          </p:nvCxnSpPr>
          <p:spPr>
            <a:xfrm>
              <a:off x="5067899" y="19480701"/>
              <a:ext cx="0" cy="2330201"/>
            </a:xfrm>
            <a:prstGeom prst="straightConnector1">
              <a:avLst/>
            </a:prstGeom>
            <a:noFill/>
            <a:ln w="38100" cap="flat">
              <a:solidFill>
                <a:schemeClr val="dk1"/>
              </a:solidFill>
              <a:prstDash val="solid"/>
              <a:miter/>
              <a:headEnd type="none" w="med" len="med"/>
              <a:tailEnd type="triangle" w="lg" len="lg"/>
            </a:ln>
          </p:spPr>
        </p:cxnSp>
      </p:grpSp>
      <p:grpSp>
        <p:nvGrpSpPr>
          <p:cNvPr id="99" name="Group 98"/>
          <p:cNvGrpSpPr/>
          <p:nvPr/>
        </p:nvGrpSpPr>
        <p:grpSpPr>
          <a:xfrm>
            <a:off x="831381" y="6723312"/>
            <a:ext cx="9806273" cy="8537956"/>
            <a:chOff x="-3708400" y="1739900"/>
            <a:chExt cx="47548800" cy="28892500"/>
          </a:xfrm>
        </p:grpSpPr>
        <p:sp>
          <p:nvSpPr>
            <p:cNvPr id="100" name="Rectangle 99"/>
            <p:cNvSpPr/>
            <p:nvPr/>
          </p:nvSpPr>
          <p:spPr>
            <a:xfrm>
              <a:off x="6819900" y="1739900"/>
              <a:ext cx="16814800" cy="5435600"/>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p>
          </p:txBody>
        </p:sp>
        <p:sp>
          <p:nvSpPr>
            <p:cNvPr id="101" name="Rectangle 100"/>
            <p:cNvSpPr/>
            <p:nvPr/>
          </p:nvSpPr>
          <p:spPr>
            <a:xfrm>
              <a:off x="25209499" y="3054350"/>
              <a:ext cx="6455154" cy="4521199"/>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p>
          </p:txBody>
        </p:sp>
        <p:sp>
          <p:nvSpPr>
            <p:cNvPr id="102" name="Rectangle 101"/>
            <p:cNvSpPr/>
            <p:nvPr/>
          </p:nvSpPr>
          <p:spPr>
            <a:xfrm>
              <a:off x="32994601" y="2984504"/>
              <a:ext cx="9906002" cy="1930396"/>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p>
          </p:txBody>
        </p:sp>
        <p:sp>
          <p:nvSpPr>
            <p:cNvPr id="103" name="Rectangle 102"/>
            <p:cNvSpPr/>
            <p:nvPr/>
          </p:nvSpPr>
          <p:spPr>
            <a:xfrm>
              <a:off x="-3708400" y="5232400"/>
              <a:ext cx="8991600" cy="2133600"/>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04" name="Rectangle 103"/>
            <p:cNvSpPr/>
            <p:nvPr/>
          </p:nvSpPr>
          <p:spPr>
            <a:xfrm>
              <a:off x="-2120900" y="12649200"/>
              <a:ext cx="7467600" cy="6400800"/>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p>
          </p:txBody>
        </p:sp>
        <p:sp>
          <p:nvSpPr>
            <p:cNvPr id="105" name="Rectangle 104"/>
            <p:cNvSpPr/>
            <p:nvPr/>
          </p:nvSpPr>
          <p:spPr>
            <a:xfrm>
              <a:off x="10007600" y="10541000"/>
              <a:ext cx="9194800" cy="7772400"/>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p>
          </p:txBody>
        </p:sp>
        <p:sp>
          <p:nvSpPr>
            <p:cNvPr id="106" name="Rectangle 105"/>
            <p:cNvSpPr/>
            <p:nvPr/>
          </p:nvSpPr>
          <p:spPr>
            <a:xfrm>
              <a:off x="22326600" y="10541000"/>
              <a:ext cx="9194800" cy="7772400"/>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p>
          </p:txBody>
        </p:sp>
        <p:sp>
          <p:nvSpPr>
            <p:cNvPr id="107" name="Rectangle 106"/>
            <p:cNvSpPr/>
            <p:nvPr/>
          </p:nvSpPr>
          <p:spPr>
            <a:xfrm>
              <a:off x="34645600" y="10541000"/>
              <a:ext cx="9194800" cy="7772400"/>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p>
          </p:txBody>
        </p:sp>
        <p:sp>
          <p:nvSpPr>
            <p:cNvPr id="108" name="Rectangle 107"/>
            <p:cNvSpPr/>
            <p:nvPr/>
          </p:nvSpPr>
          <p:spPr>
            <a:xfrm>
              <a:off x="20574000" y="21386800"/>
              <a:ext cx="9194800" cy="7772400"/>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p>
          </p:txBody>
        </p:sp>
        <p:sp>
          <p:nvSpPr>
            <p:cNvPr id="109" name="Rectangle 108"/>
            <p:cNvSpPr/>
            <p:nvPr/>
          </p:nvSpPr>
          <p:spPr>
            <a:xfrm>
              <a:off x="11994467" y="25044400"/>
              <a:ext cx="4960037" cy="4114800"/>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p>
          </p:txBody>
        </p:sp>
        <p:sp>
          <p:nvSpPr>
            <p:cNvPr id="110" name="Rectangle 109"/>
            <p:cNvSpPr/>
            <p:nvPr/>
          </p:nvSpPr>
          <p:spPr>
            <a:xfrm>
              <a:off x="35458400" y="23596600"/>
              <a:ext cx="4978400" cy="4622800"/>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Midi</a:t>
              </a:r>
              <a:endParaRPr lang="en-US" sz="2000" b="1" dirty="0"/>
            </a:p>
          </p:txBody>
        </p:sp>
        <p:sp>
          <p:nvSpPr>
            <p:cNvPr id="111" name="Rectangle 110"/>
            <p:cNvSpPr/>
            <p:nvPr/>
          </p:nvSpPr>
          <p:spPr>
            <a:xfrm>
              <a:off x="-2850669" y="21285198"/>
              <a:ext cx="7054366" cy="4826000"/>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p>
          </p:txBody>
        </p:sp>
        <p:cxnSp>
          <p:nvCxnSpPr>
            <p:cNvPr id="112" name="Straight Connector 111"/>
            <p:cNvCxnSpPr/>
            <p:nvPr/>
          </p:nvCxnSpPr>
          <p:spPr>
            <a:xfrm flipH="1">
              <a:off x="508000" y="7366000"/>
              <a:ext cx="50800" cy="52832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3187700" y="7366000"/>
              <a:ext cx="50800" cy="42164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3187700" y="11582400"/>
              <a:ext cx="68199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5" idx="1"/>
            </p:cNvCxnSpPr>
            <p:nvPr/>
          </p:nvCxnSpPr>
          <p:spPr>
            <a:xfrm flipH="1">
              <a:off x="5346700" y="14427200"/>
              <a:ext cx="46609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endCxn id="111" idx="0"/>
            </p:cNvCxnSpPr>
            <p:nvPr/>
          </p:nvCxnSpPr>
          <p:spPr>
            <a:xfrm flipH="1">
              <a:off x="676514" y="18999200"/>
              <a:ext cx="1006236" cy="228599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7854950" y="14427200"/>
              <a:ext cx="82550" cy="5715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7937500" y="20142200"/>
              <a:ext cx="1275556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H="1">
              <a:off x="20656550" y="14427200"/>
              <a:ext cx="73025" cy="5715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H="1">
              <a:off x="20656550" y="14427200"/>
              <a:ext cx="16002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4109700" y="18313400"/>
              <a:ext cx="0" cy="67310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6516351" y="18313400"/>
              <a:ext cx="50800" cy="52832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16567151" y="23596600"/>
              <a:ext cx="4006849"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17005300" y="27584400"/>
              <a:ext cx="35687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29768800" y="21856700"/>
              <a:ext cx="81788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37896800" y="18313400"/>
              <a:ext cx="50800" cy="35433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a:off x="27432000" y="19723100"/>
              <a:ext cx="8699499"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36131499" y="19723100"/>
              <a:ext cx="1" cy="390525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27432000" y="18313400"/>
              <a:ext cx="0" cy="14097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106" idx="3"/>
            </p:cNvCxnSpPr>
            <p:nvPr/>
          </p:nvCxnSpPr>
          <p:spPr>
            <a:xfrm>
              <a:off x="31521400" y="14427200"/>
              <a:ext cx="31242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00" idx="2"/>
            </p:cNvCxnSpPr>
            <p:nvPr/>
          </p:nvCxnSpPr>
          <p:spPr>
            <a:xfrm>
              <a:off x="15227300" y="7175500"/>
              <a:ext cx="0" cy="3365500"/>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5227302" y="9175192"/>
              <a:ext cx="11696699" cy="50801"/>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endCxn id="106" idx="0"/>
            </p:cNvCxnSpPr>
            <p:nvPr/>
          </p:nvCxnSpPr>
          <p:spPr>
            <a:xfrm>
              <a:off x="26924001" y="9175192"/>
              <a:ext cx="5" cy="136580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17983200" y="8280400"/>
              <a:ext cx="50800" cy="22606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18789650" y="10007600"/>
              <a:ext cx="0" cy="5334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37896800" y="9474200"/>
              <a:ext cx="0" cy="1066800"/>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01" idx="2"/>
            </p:cNvCxnSpPr>
            <p:nvPr/>
          </p:nvCxnSpPr>
          <p:spPr>
            <a:xfrm flipH="1">
              <a:off x="28407103" y="7575548"/>
              <a:ext cx="29975" cy="295368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102" idx="2"/>
            </p:cNvCxnSpPr>
            <p:nvPr/>
          </p:nvCxnSpPr>
          <p:spPr>
            <a:xfrm flipH="1">
              <a:off x="37896805" y="4914900"/>
              <a:ext cx="50796" cy="33655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H="1" flipV="1">
              <a:off x="26924000" y="9410700"/>
              <a:ext cx="10972800" cy="63500"/>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H="1">
              <a:off x="18789649" y="10007600"/>
              <a:ext cx="9489499"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7983199" y="8280400"/>
              <a:ext cx="1986280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H="1" flipV="1">
              <a:off x="4273550" y="24180800"/>
              <a:ext cx="16300450" cy="1016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10045631" y="3496193"/>
              <a:ext cx="10744566" cy="1770580"/>
            </a:xfrm>
            <a:prstGeom prst="rect">
              <a:avLst/>
            </a:prstGeom>
            <a:noFill/>
            <a:ln w="76200">
              <a:noFill/>
            </a:ln>
          </p:spPr>
          <p:txBody>
            <a:bodyPr wrap="square" rtlCol="0">
              <a:spAutoFit/>
            </a:bodyPr>
            <a:lstStyle/>
            <a:p>
              <a:pPr algn="ctr"/>
              <a:r>
                <a:rPr lang="en-US" sz="2800" b="1" dirty="0" smtClean="0"/>
                <a:t>Button Panel</a:t>
              </a:r>
              <a:endParaRPr lang="en-US" sz="2800" b="1" dirty="0"/>
            </a:p>
          </p:txBody>
        </p:sp>
        <p:sp>
          <p:nvSpPr>
            <p:cNvPr id="144" name="TextBox 143"/>
            <p:cNvSpPr txBox="1"/>
            <p:nvPr/>
          </p:nvSpPr>
          <p:spPr>
            <a:xfrm>
              <a:off x="-2254250" y="5544792"/>
              <a:ext cx="5626099" cy="1353975"/>
            </a:xfrm>
            <a:prstGeom prst="rect">
              <a:avLst/>
            </a:prstGeom>
            <a:noFill/>
            <a:ln w="76200">
              <a:noFill/>
            </a:ln>
          </p:spPr>
          <p:txBody>
            <a:bodyPr wrap="square" rtlCol="0">
              <a:spAutoFit/>
            </a:bodyPr>
            <a:lstStyle/>
            <a:p>
              <a:pPr algn="ctr"/>
              <a:r>
                <a:rPr lang="en-US" sz="2000" b="1" dirty="0" smtClean="0"/>
                <a:t>LED Strip</a:t>
              </a:r>
              <a:endParaRPr lang="en-US" sz="2000" b="1" dirty="0"/>
            </a:p>
          </p:txBody>
        </p:sp>
        <p:sp>
          <p:nvSpPr>
            <p:cNvPr id="145" name="TextBox 144"/>
            <p:cNvSpPr txBox="1"/>
            <p:nvPr/>
          </p:nvSpPr>
          <p:spPr>
            <a:xfrm>
              <a:off x="-1003300" y="14220831"/>
              <a:ext cx="5276849" cy="3437010"/>
            </a:xfrm>
            <a:prstGeom prst="rect">
              <a:avLst/>
            </a:prstGeom>
            <a:noFill/>
            <a:ln w="76200">
              <a:noFill/>
            </a:ln>
          </p:spPr>
          <p:txBody>
            <a:bodyPr wrap="square" rtlCol="0">
              <a:spAutoFit/>
            </a:bodyPr>
            <a:lstStyle/>
            <a:p>
              <a:pPr algn="ctr"/>
              <a:r>
                <a:rPr lang="en-US" sz="2000" b="1" dirty="0" smtClean="0"/>
                <a:t>Power Supply 12 Volt</a:t>
              </a:r>
              <a:endParaRPr lang="en-US" sz="2000" b="1" dirty="0"/>
            </a:p>
          </p:txBody>
        </p:sp>
        <p:sp>
          <p:nvSpPr>
            <p:cNvPr id="146" name="TextBox 145"/>
            <p:cNvSpPr txBox="1"/>
            <p:nvPr/>
          </p:nvSpPr>
          <p:spPr>
            <a:xfrm>
              <a:off x="-2560220" y="22314106"/>
              <a:ext cx="6274483" cy="2395491"/>
            </a:xfrm>
            <a:prstGeom prst="rect">
              <a:avLst/>
            </a:prstGeom>
            <a:noFill/>
            <a:ln w="76200">
              <a:noFill/>
            </a:ln>
          </p:spPr>
          <p:txBody>
            <a:bodyPr wrap="square" rtlCol="0">
              <a:spAutoFit/>
            </a:bodyPr>
            <a:lstStyle/>
            <a:p>
              <a:pPr algn="ctr"/>
              <a:r>
                <a:rPr lang="en-US" sz="2000" b="1" dirty="0" smtClean="0"/>
                <a:t>9 Volt Regulator</a:t>
              </a:r>
              <a:endParaRPr lang="en-US" sz="2000" b="1" dirty="0"/>
            </a:p>
          </p:txBody>
        </p:sp>
        <p:sp>
          <p:nvSpPr>
            <p:cNvPr id="147" name="TextBox 146"/>
            <p:cNvSpPr txBox="1"/>
            <p:nvPr/>
          </p:nvSpPr>
          <p:spPr>
            <a:xfrm>
              <a:off x="11369469" y="12931656"/>
              <a:ext cx="6408193" cy="2395491"/>
            </a:xfrm>
            <a:prstGeom prst="rect">
              <a:avLst/>
            </a:prstGeom>
            <a:noFill/>
            <a:ln w="76200">
              <a:noFill/>
            </a:ln>
          </p:spPr>
          <p:txBody>
            <a:bodyPr wrap="square" rtlCol="0">
              <a:spAutoFit/>
            </a:bodyPr>
            <a:lstStyle/>
            <a:p>
              <a:pPr algn="ctr"/>
              <a:r>
                <a:rPr lang="en-US" sz="2000" b="1" dirty="0" smtClean="0"/>
                <a:t>Mozzi Arduino</a:t>
              </a:r>
              <a:endParaRPr lang="en-US" sz="2000" b="1" dirty="0"/>
            </a:p>
          </p:txBody>
        </p:sp>
        <p:sp>
          <p:nvSpPr>
            <p:cNvPr id="148" name="TextBox 147"/>
            <p:cNvSpPr txBox="1"/>
            <p:nvPr/>
          </p:nvSpPr>
          <p:spPr>
            <a:xfrm>
              <a:off x="23680294" y="13208001"/>
              <a:ext cx="6033918" cy="2395491"/>
            </a:xfrm>
            <a:prstGeom prst="rect">
              <a:avLst/>
            </a:prstGeom>
            <a:noFill/>
            <a:ln w="76200">
              <a:noFill/>
            </a:ln>
          </p:spPr>
          <p:txBody>
            <a:bodyPr wrap="square" rtlCol="0">
              <a:spAutoFit/>
            </a:bodyPr>
            <a:lstStyle/>
            <a:p>
              <a:pPr algn="ctr"/>
              <a:r>
                <a:rPr lang="en-US" sz="2000" b="1" dirty="0" smtClean="0"/>
                <a:t>MIDI Arduino</a:t>
              </a:r>
              <a:endParaRPr lang="en-US" sz="2000" b="1" dirty="0"/>
            </a:p>
          </p:txBody>
        </p:sp>
        <p:sp>
          <p:nvSpPr>
            <p:cNvPr id="149" name="TextBox 148"/>
            <p:cNvSpPr txBox="1"/>
            <p:nvPr/>
          </p:nvSpPr>
          <p:spPr>
            <a:xfrm>
              <a:off x="36288148" y="13227550"/>
              <a:ext cx="6153509" cy="2395491"/>
            </a:xfrm>
            <a:prstGeom prst="rect">
              <a:avLst/>
            </a:prstGeom>
            <a:noFill/>
            <a:ln w="76200">
              <a:noFill/>
            </a:ln>
          </p:spPr>
          <p:txBody>
            <a:bodyPr wrap="square" rtlCol="0">
              <a:spAutoFit/>
            </a:bodyPr>
            <a:lstStyle/>
            <a:p>
              <a:pPr algn="ctr"/>
              <a:r>
                <a:rPr lang="en-US" sz="2000" b="1" dirty="0" smtClean="0"/>
                <a:t>MP3 Trigger</a:t>
              </a:r>
              <a:endParaRPr lang="en-US" sz="2000" b="1" dirty="0"/>
            </a:p>
          </p:txBody>
        </p:sp>
        <p:sp>
          <p:nvSpPr>
            <p:cNvPr id="150" name="TextBox 149"/>
            <p:cNvSpPr txBox="1"/>
            <p:nvPr/>
          </p:nvSpPr>
          <p:spPr>
            <a:xfrm>
              <a:off x="25394627" y="4070739"/>
              <a:ext cx="6400794" cy="2395491"/>
            </a:xfrm>
            <a:prstGeom prst="rect">
              <a:avLst/>
            </a:prstGeom>
            <a:noFill/>
            <a:ln w="76200">
              <a:noFill/>
            </a:ln>
          </p:spPr>
          <p:txBody>
            <a:bodyPr wrap="square" rtlCol="0">
              <a:spAutoFit/>
            </a:bodyPr>
            <a:lstStyle/>
            <a:p>
              <a:pPr algn="ctr"/>
              <a:r>
                <a:rPr lang="en-US" sz="2000" b="1" dirty="0" smtClean="0"/>
                <a:t>Proximity Sensor</a:t>
              </a:r>
              <a:endParaRPr lang="en-US" sz="2000" b="1" dirty="0"/>
            </a:p>
          </p:txBody>
        </p:sp>
        <p:sp>
          <p:nvSpPr>
            <p:cNvPr id="151" name="TextBox 150"/>
            <p:cNvSpPr txBox="1"/>
            <p:nvPr/>
          </p:nvSpPr>
          <p:spPr>
            <a:xfrm>
              <a:off x="34544456" y="3349614"/>
              <a:ext cx="6959601" cy="1353975"/>
            </a:xfrm>
            <a:prstGeom prst="rect">
              <a:avLst/>
            </a:prstGeom>
            <a:noFill/>
            <a:ln w="76200">
              <a:noFill/>
            </a:ln>
          </p:spPr>
          <p:txBody>
            <a:bodyPr wrap="square" rtlCol="0">
              <a:spAutoFit/>
            </a:bodyPr>
            <a:lstStyle/>
            <a:p>
              <a:pPr algn="ctr"/>
              <a:r>
                <a:rPr lang="en-US" sz="2000" b="1" dirty="0" smtClean="0"/>
                <a:t>Slider</a:t>
              </a:r>
              <a:endParaRPr lang="en-US" sz="2000" b="1" dirty="0"/>
            </a:p>
          </p:txBody>
        </p:sp>
        <p:sp>
          <p:nvSpPr>
            <p:cNvPr id="152" name="TextBox 151"/>
            <p:cNvSpPr txBox="1"/>
            <p:nvPr/>
          </p:nvSpPr>
          <p:spPr>
            <a:xfrm>
              <a:off x="12255498" y="26363892"/>
              <a:ext cx="4878213" cy="1353975"/>
            </a:xfrm>
            <a:prstGeom prst="rect">
              <a:avLst/>
            </a:prstGeom>
            <a:noFill/>
            <a:ln w="76200">
              <a:noFill/>
            </a:ln>
          </p:spPr>
          <p:txBody>
            <a:bodyPr wrap="square" rtlCol="0">
              <a:spAutoFit/>
            </a:bodyPr>
            <a:lstStyle/>
            <a:p>
              <a:pPr algn="ctr"/>
              <a:r>
                <a:rPr lang="en-US" sz="2000" b="1" dirty="0" smtClean="0"/>
                <a:t>Servo</a:t>
              </a:r>
              <a:endParaRPr lang="en-US" sz="2000" b="1" dirty="0"/>
            </a:p>
          </p:txBody>
        </p:sp>
        <p:sp>
          <p:nvSpPr>
            <p:cNvPr id="153" name="TextBox 152"/>
            <p:cNvSpPr txBox="1"/>
            <p:nvPr/>
          </p:nvSpPr>
          <p:spPr>
            <a:xfrm>
              <a:off x="22437698" y="23977497"/>
              <a:ext cx="5105399" cy="2395491"/>
            </a:xfrm>
            <a:prstGeom prst="rect">
              <a:avLst/>
            </a:prstGeom>
            <a:noFill/>
            <a:ln w="76200">
              <a:noFill/>
            </a:ln>
          </p:spPr>
          <p:txBody>
            <a:bodyPr wrap="square" rtlCol="0">
              <a:spAutoFit/>
            </a:bodyPr>
            <a:lstStyle/>
            <a:p>
              <a:pPr algn="ctr"/>
              <a:r>
                <a:rPr lang="en-US" sz="2000" b="1" dirty="0" smtClean="0"/>
                <a:t>Audio Mixer</a:t>
              </a:r>
              <a:endParaRPr lang="en-US" sz="2000" b="1" dirty="0"/>
            </a:p>
          </p:txBody>
        </p:sp>
        <p:sp>
          <p:nvSpPr>
            <p:cNvPr id="154" name="TextBox 153"/>
            <p:cNvSpPr txBox="1"/>
            <p:nvPr/>
          </p:nvSpPr>
          <p:spPr>
            <a:xfrm>
              <a:off x="36003625" y="24435428"/>
              <a:ext cx="4465438" cy="2395491"/>
            </a:xfrm>
            <a:prstGeom prst="rect">
              <a:avLst/>
            </a:prstGeom>
            <a:noFill/>
            <a:ln w="76200">
              <a:noFill/>
            </a:ln>
          </p:spPr>
          <p:txBody>
            <a:bodyPr wrap="square" rtlCol="0">
              <a:spAutoFit/>
            </a:bodyPr>
            <a:lstStyle/>
            <a:p>
              <a:pPr algn="ctr"/>
              <a:r>
                <a:rPr lang="en-US" sz="2000" b="1" dirty="0" smtClean="0"/>
                <a:t>MIDI to USB</a:t>
              </a:r>
              <a:endParaRPr lang="en-US" sz="2000" b="1" dirty="0"/>
            </a:p>
          </p:txBody>
        </p:sp>
        <p:cxnSp>
          <p:nvCxnSpPr>
            <p:cNvPr id="155" name="Straight Arrow Connector 154"/>
            <p:cNvCxnSpPr>
              <a:stCxn id="110" idx="3"/>
            </p:cNvCxnSpPr>
            <p:nvPr/>
          </p:nvCxnSpPr>
          <p:spPr>
            <a:xfrm flipV="1">
              <a:off x="40436800" y="25907999"/>
              <a:ext cx="2463800"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108" idx="2"/>
            </p:cNvCxnSpPr>
            <p:nvPr/>
          </p:nvCxnSpPr>
          <p:spPr>
            <a:xfrm>
              <a:off x="25171400" y="29159200"/>
              <a:ext cx="0" cy="14732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5" name="TextBox 54"/>
          <p:cNvSpPr txBox="1"/>
          <p:nvPr/>
        </p:nvSpPr>
        <p:spPr>
          <a:xfrm>
            <a:off x="913112" y="14153644"/>
            <a:ext cx="2262113" cy="707886"/>
          </a:xfrm>
          <a:prstGeom prst="rect">
            <a:avLst/>
          </a:prstGeom>
          <a:noFill/>
        </p:spPr>
        <p:txBody>
          <a:bodyPr wrap="square" rtlCol="0">
            <a:spAutoFit/>
          </a:bodyPr>
          <a:lstStyle/>
          <a:p>
            <a:r>
              <a:rPr lang="en-US" sz="2000" dirty="0" smtClean="0">
                <a:solidFill>
                  <a:srgbClr val="FF0000"/>
                </a:solidFill>
              </a:rPr>
              <a:t>Power</a:t>
            </a:r>
          </a:p>
          <a:p>
            <a:r>
              <a:rPr lang="en-US" sz="2000" dirty="0" smtClean="0"/>
              <a:t>Circuit Connections</a:t>
            </a:r>
            <a:endParaRPr lang="en-US" sz="2000" dirty="0"/>
          </a:p>
        </p:txBody>
      </p:sp>
      <p:sp>
        <p:nvSpPr>
          <p:cNvPr id="165" name="TextBox 164"/>
          <p:cNvSpPr txBox="1"/>
          <p:nvPr/>
        </p:nvSpPr>
        <p:spPr>
          <a:xfrm>
            <a:off x="7605981" y="17058003"/>
            <a:ext cx="3563294" cy="3046988"/>
          </a:xfrm>
          <a:prstGeom prst="rect">
            <a:avLst/>
          </a:prstGeom>
          <a:noFill/>
        </p:spPr>
        <p:txBody>
          <a:bodyPr wrap="square" rtlCol="0">
            <a:spAutoFit/>
          </a:bodyPr>
          <a:lstStyle/>
          <a:p>
            <a:r>
              <a:rPr lang="en-US" sz="2400" dirty="0" smtClean="0">
                <a:latin typeface="Adobe Fan Heiti Std B" panose="020B0700000000000000" pitchFamily="34" charset="-128"/>
                <a:ea typeface="Adobe Fan Heiti Std B" panose="020B0700000000000000" pitchFamily="34" charset="-128"/>
              </a:rPr>
              <a:t>We have two sets of code- one for each Arduino. One exclusively controls Mozzi. The other handles MIDI signals (including the slider) as well as volume.</a:t>
            </a:r>
            <a:endParaRPr lang="en-US" sz="2400" dirty="0">
              <a:latin typeface="Adobe Fan Heiti Std B" panose="020B0700000000000000" pitchFamily="34" charset="-128"/>
              <a:ea typeface="Adobe Fan Heiti Std B" panose="020B0700000000000000" pitchFamily="34" charset="-128"/>
            </a:endParaRPr>
          </a:p>
        </p:txBody>
      </p:sp>
      <p:sp>
        <p:nvSpPr>
          <p:cNvPr id="167" name="TextBox 166"/>
          <p:cNvSpPr txBox="1"/>
          <p:nvPr/>
        </p:nvSpPr>
        <p:spPr>
          <a:xfrm>
            <a:off x="7596876" y="25616566"/>
            <a:ext cx="3514339" cy="5693866"/>
          </a:xfrm>
          <a:prstGeom prst="rect">
            <a:avLst/>
          </a:prstGeom>
          <a:noFill/>
        </p:spPr>
        <p:txBody>
          <a:bodyPr wrap="square" rtlCol="0">
            <a:spAutoFit/>
          </a:bodyPr>
          <a:lstStyle/>
          <a:p>
            <a:r>
              <a:rPr lang="en-US" sz="2400" dirty="0" smtClean="0">
                <a:latin typeface="Adobe Fan Heiti Std B" panose="020B0700000000000000" pitchFamily="34" charset="-128"/>
                <a:ea typeface="Adobe Fan Heiti Std B" panose="020B0700000000000000" pitchFamily="34" charset="-128"/>
              </a:rPr>
              <a:t>This is how the box was assembled. We used a laser-cutter to make teeth as well as the holes for the various controls. Inside, the different boards and controls were bolted in. There is an access panel on the bottom for changing out the SD card.</a:t>
            </a:r>
            <a:endParaRPr lang="en-US" sz="2400" dirty="0">
              <a:latin typeface="Adobe Fan Heiti Std B" panose="020B0700000000000000" pitchFamily="34" charset="-128"/>
              <a:ea typeface="Adobe Fan Heiti Std B" panose="020B0700000000000000" pitchFamily="34" charset="-128"/>
            </a:endParaRPr>
          </a:p>
        </p:txBody>
      </p:sp>
      <p:sp>
        <p:nvSpPr>
          <p:cNvPr id="11" name="TextBox 10"/>
          <p:cNvSpPr txBox="1"/>
          <p:nvPr/>
        </p:nvSpPr>
        <p:spPr>
          <a:xfrm>
            <a:off x="32316333" y="338927"/>
            <a:ext cx="4647822" cy="605045"/>
          </a:xfrm>
          <a:prstGeom prst="rect">
            <a:avLst/>
          </a:prstGeom>
          <a:noFill/>
        </p:spPr>
        <p:txBody>
          <a:bodyPr wrap="square" rtlCol="0">
            <a:spAutoFit/>
          </a:bodyPr>
          <a:lstStyle/>
          <a:p>
            <a:r>
              <a:rPr lang="en-US" sz="3200" dirty="0" smtClean="0"/>
              <a:t>GEEN 1400-50 Piket-May</a:t>
            </a:r>
            <a:endParaRPr lang="en-US" sz="3200" dirty="0"/>
          </a:p>
        </p:txBody>
      </p:sp>
      <p:sp>
        <p:nvSpPr>
          <p:cNvPr id="20" name="TextBox 19"/>
          <p:cNvSpPr txBox="1"/>
          <p:nvPr/>
        </p:nvSpPr>
        <p:spPr>
          <a:xfrm>
            <a:off x="970176" y="21247844"/>
            <a:ext cx="4823833" cy="2585323"/>
          </a:xfrm>
          <a:prstGeom prst="rect">
            <a:avLst/>
          </a:prstGeom>
          <a:noFill/>
        </p:spPr>
        <p:txBody>
          <a:bodyPr wrap="square" rtlCol="0">
            <a:spAutoFit/>
          </a:bodyPr>
          <a:lstStyle/>
          <a:p>
            <a:r>
              <a:rPr lang="en-US" sz="1800" b="1" u="sng" dirty="0" smtClean="0">
                <a:latin typeface="Adobe Fan Heiti Std B" panose="020B0700000000000000" pitchFamily="34" charset="-128"/>
                <a:ea typeface="Adobe Fan Heiti Std B" panose="020B0700000000000000" pitchFamily="34" charset="-128"/>
              </a:rPr>
              <a:t>MIDI</a:t>
            </a:r>
          </a:p>
          <a:p>
            <a:r>
              <a:rPr lang="en-US" sz="1800" dirty="0" smtClean="0">
                <a:latin typeface="Adobe Fan Heiti Std B" panose="020B0700000000000000" pitchFamily="34" charset="-128"/>
                <a:ea typeface="Adobe Fan Heiti Std B" panose="020B0700000000000000" pitchFamily="34" charset="-128"/>
              </a:rPr>
              <a:t>“MIDI” is the name of a protocol which is used for music. Components can be programmed to send MIDI to a computer. The computer can then use a program such as Audacity or Garageband to take those signals and turn them into sounds. </a:t>
            </a:r>
            <a:endParaRPr lang="en-US" sz="1800" dirty="0">
              <a:latin typeface="Adobe Fan Heiti Std B" panose="020B0700000000000000" pitchFamily="34" charset="-128"/>
              <a:ea typeface="Adobe Fan Heiti Std B" panose="020B0700000000000000" pitchFamily="34" charset="-128"/>
            </a:endParaRPr>
          </a:p>
        </p:txBody>
      </p:sp>
      <p:sp>
        <p:nvSpPr>
          <p:cNvPr id="27" name="TextBox 26"/>
          <p:cNvSpPr txBox="1"/>
          <p:nvPr/>
        </p:nvSpPr>
        <p:spPr>
          <a:xfrm>
            <a:off x="6556852" y="20710578"/>
            <a:ext cx="4231608" cy="2862322"/>
          </a:xfrm>
          <a:prstGeom prst="rect">
            <a:avLst/>
          </a:prstGeom>
          <a:noFill/>
        </p:spPr>
        <p:txBody>
          <a:bodyPr wrap="square" rtlCol="0">
            <a:spAutoFit/>
          </a:bodyPr>
          <a:lstStyle/>
          <a:p>
            <a:r>
              <a:rPr lang="en-US" sz="1800" b="1" u="sng" dirty="0" smtClean="0">
                <a:latin typeface="Adobe Fan Heiti Std B" panose="020B0700000000000000" pitchFamily="34" charset="-128"/>
                <a:ea typeface="Adobe Fan Heiti Std B" panose="020B0700000000000000" pitchFamily="34" charset="-128"/>
              </a:rPr>
              <a:t>Mozzi</a:t>
            </a:r>
          </a:p>
          <a:p>
            <a:r>
              <a:rPr lang="en-US" sz="1800" dirty="0" smtClean="0">
                <a:latin typeface="Adobe Fan Heiti Std B" panose="020B0700000000000000" pitchFamily="34" charset="-128"/>
                <a:ea typeface="Adobe Fan Heiti Std B" panose="020B0700000000000000" pitchFamily="34" charset="-128"/>
              </a:rPr>
              <a:t>We needed to produce sounds directly from the Arduino processor. After research, we found a library of synthesizer effects for Arduino called “Mozzi.” We picked effects that we liked and modified their code to actuate with a button. </a:t>
            </a:r>
            <a:endParaRPr lang="en-US" sz="1800" dirty="0">
              <a:latin typeface="Adobe Fan Heiti Std B" panose="020B0700000000000000" pitchFamily="34" charset="-128"/>
              <a:ea typeface="Adobe Fan Heiti Std B" panose="020B0700000000000000" pitchFamily="34" charset="-128"/>
            </a:endParaRPr>
          </a:p>
        </p:txBody>
      </p:sp>
      <p:graphicFrame>
        <p:nvGraphicFramePr>
          <p:cNvPr id="48" name="Table 47"/>
          <p:cNvGraphicFramePr>
            <a:graphicFrameLocks noGrp="1"/>
          </p:cNvGraphicFramePr>
          <p:nvPr>
            <p:extLst>
              <p:ext uri="{D42A27DB-BD31-4B8C-83A1-F6EECF244321}">
                <p14:modId xmlns:p14="http://schemas.microsoft.com/office/powerpoint/2010/main" val="1606849647"/>
              </p:ext>
            </p:extLst>
          </p:nvPr>
        </p:nvGraphicFramePr>
        <p:xfrm>
          <a:off x="27210300" y="20187629"/>
          <a:ext cx="9586290" cy="6986432"/>
        </p:xfrm>
        <a:graphic>
          <a:graphicData uri="http://schemas.openxmlformats.org/drawingml/2006/table">
            <a:tbl>
              <a:tblPr firstRow="1" bandRow="1">
                <a:tableStyleId>{5C22544A-7EE6-4342-B048-85BDC9FD1C3A}</a:tableStyleId>
              </a:tblPr>
              <a:tblGrid>
                <a:gridCol w="4793145"/>
                <a:gridCol w="4793145"/>
              </a:tblGrid>
              <a:tr h="873304">
                <a:tc>
                  <a:txBody>
                    <a:bodyPr/>
                    <a:lstStyle/>
                    <a:p>
                      <a:pPr marL="0" algn="l" defTabSz="3840480" rtl="0" eaLnBrk="1" latinLnBrk="0" hangingPunct="1"/>
                      <a:r>
                        <a:rPr lang="en-US" sz="4800" b="0" kern="1200" dirty="0" smtClean="0">
                          <a:solidFill>
                            <a:schemeClr val="dk1"/>
                          </a:solidFill>
                          <a:latin typeface="+mn-lt"/>
                          <a:ea typeface="+mn-ea"/>
                          <a:cs typeface="+mn-cs"/>
                        </a:rPr>
                        <a:t>Boards</a:t>
                      </a:r>
                      <a:endParaRPr lang="en-US" sz="4800" b="0" kern="1200" dirty="0">
                        <a:solidFill>
                          <a:schemeClr val="dk1"/>
                        </a:solidFill>
                        <a:latin typeface="+mn-lt"/>
                        <a:ea typeface="+mn-ea"/>
                        <a:cs typeface="+mn-cs"/>
                      </a:endParaRPr>
                    </a:p>
                  </a:txBody>
                  <a:tcPr>
                    <a:solidFill>
                      <a:schemeClr val="accent6">
                        <a:lumMod val="40000"/>
                        <a:lumOff val="60000"/>
                      </a:schemeClr>
                    </a:solidFill>
                  </a:tcPr>
                </a:tc>
                <a:tc>
                  <a:txBody>
                    <a:bodyPr/>
                    <a:lstStyle/>
                    <a:p>
                      <a:pPr marL="0" algn="l" defTabSz="3840480" rtl="0" eaLnBrk="1" latinLnBrk="0" hangingPunct="1"/>
                      <a:r>
                        <a:rPr lang="en-US" sz="4800" b="0" kern="1200" dirty="0" smtClean="0">
                          <a:solidFill>
                            <a:schemeClr val="dk1"/>
                          </a:solidFill>
                          <a:latin typeface="+mn-lt"/>
                          <a:ea typeface="+mn-ea"/>
                          <a:cs typeface="+mn-cs"/>
                        </a:rPr>
                        <a:t>$101.33</a:t>
                      </a:r>
                      <a:endParaRPr lang="en-US" sz="4800" b="0" kern="1200" dirty="0">
                        <a:solidFill>
                          <a:schemeClr val="dk1"/>
                        </a:solidFill>
                        <a:latin typeface="+mn-lt"/>
                        <a:ea typeface="+mn-ea"/>
                        <a:cs typeface="+mn-cs"/>
                      </a:endParaRPr>
                    </a:p>
                  </a:txBody>
                  <a:tcPr>
                    <a:solidFill>
                      <a:schemeClr val="accent6">
                        <a:lumMod val="40000"/>
                        <a:lumOff val="60000"/>
                      </a:schemeClr>
                    </a:solidFill>
                  </a:tcPr>
                </a:tc>
              </a:tr>
              <a:tr h="873304">
                <a:tc>
                  <a:txBody>
                    <a:bodyPr/>
                    <a:lstStyle/>
                    <a:p>
                      <a:r>
                        <a:rPr lang="en-US" sz="4800" dirty="0" smtClean="0"/>
                        <a:t>Control Surfaces</a:t>
                      </a:r>
                      <a:endParaRPr lang="en-US" sz="4800" dirty="0"/>
                    </a:p>
                  </a:txBody>
                  <a:tcPr>
                    <a:solidFill>
                      <a:schemeClr val="accent6">
                        <a:lumMod val="60000"/>
                        <a:lumOff val="40000"/>
                      </a:schemeClr>
                    </a:solidFill>
                  </a:tcPr>
                </a:tc>
                <a:tc>
                  <a:txBody>
                    <a:bodyPr/>
                    <a:lstStyle/>
                    <a:p>
                      <a:r>
                        <a:rPr lang="en-US" sz="4800" dirty="0" smtClean="0"/>
                        <a:t>$36.50</a:t>
                      </a:r>
                      <a:endParaRPr lang="en-US" sz="4800" dirty="0"/>
                    </a:p>
                  </a:txBody>
                  <a:tcPr>
                    <a:solidFill>
                      <a:schemeClr val="accent6">
                        <a:lumMod val="60000"/>
                        <a:lumOff val="40000"/>
                      </a:schemeClr>
                    </a:solidFill>
                  </a:tcPr>
                </a:tc>
              </a:tr>
              <a:tr h="873304">
                <a:tc>
                  <a:txBody>
                    <a:bodyPr/>
                    <a:lstStyle/>
                    <a:p>
                      <a:r>
                        <a:rPr lang="en-US" sz="4800" dirty="0" smtClean="0"/>
                        <a:t>Servo Apparatus</a:t>
                      </a:r>
                      <a:endParaRPr lang="en-US" sz="4800" dirty="0"/>
                    </a:p>
                  </a:txBody>
                  <a:tcPr>
                    <a:solidFill>
                      <a:schemeClr val="accent6">
                        <a:lumMod val="40000"/>
                        <a:lumOff val="60000"/>
                      </a:schemeClr>
                    </a:solidFill>
                  </a:tcPr>
                </a:tc>
                <a:tc>
                  <a:txBody>
                    <a:bodyPr/>
                    <a:lstStyle/>
                    <a:p>
                      <a:r>
                        <a:rPr lang="en-US" sz="4800" dirty="0" smtClean="0"/>
                        <a:t>$41.64</a:t>
                      </a:r>
                      <a:endParaRPr lang="en-US" sz="4800" dirty="0"/>
                    </a:p>
                  </a:txBody>
                  <a:tcPr>
                    <a:solidFill>
                      <a:schemeClr val="accent6">
                        <a:lumMod val="40000"/>
                        <a:lumOff val="60000"/>
                      </a:schemeClr>
                    </a:solidFill>
                  </a:tcPr>
                </a:tc>
              </a:tr>
              <a:tr h="873304">
                <a:tc>
                  <a:txBody>
                    <a:bodyPr/>
                    <a:lstStyle/>
                    <a:p>
                      <a:r>
                        <a:rPr lang="en-US" sz="4800" dirty="0" smtClean="0"/>
                        <a:t>Power Supply</a:t>
                      </a:r>
                      <a:endParaRPr lang="en-US" sz="4800" dirty="0"/>
                    </a:p>
                  </a:txBody>
                  <a:tcPr>
                    <a:solidFill>
                      <a:schemeClr val="accent6">
                        <a:lumMod val="60000"/>
                        <a:lumOff val="40000"/>
                      </a:schemeClr>
                    </a:solidFill>
                  </a:tcPr>
                </a:tc>
                <a:tc>
                  <a:txBody>
                    <a:bodyPr/>
                    <a:lstStyle/>
                    <a:p>
                      <a:r>
                        <a:rPr lang="en-US" sz="4800" dirty="0" smtClean="0"/>
                        <a:t>$46.95</a:t>
                      </a:r>
                      <a:endParaRPr lang="en-US" sz="4800" dirty="0"/>
                    </a:p>
                  </a:txBody>
                  <a:tcPr>
                    <a:solidFill>
                      <a:schemeClr val="accent6">
                        <a:lumMod val="60000"/>
                        <a:lumOff val="40000"/>
                      </a:schemeClr>
                    </a:solidFill>
                  </a:tcPr>
                </a:tc>
              </a:tr>
              <a:tr h="873304">
                <a:tc>
                  <a:txBody>
                    <a:bodyPr/>
                    <a:lstStyle/>
                    <a:p>
                      <a:r>
                        <a:rPr lang="en-US" sz="4800" dirty="0" smtClean="0"/>
                        <a:t>Mixer</a:t>
                      </a:r>
                      <a:endParaRPr lang="en-US" sz="4800" dirty="0"/>
                    </a:p>
                  </a:txBody>
                  <a:tcPr>
                    <a:solidFill>
                      <a:schemeClr val="accent6">
                        <a:lumMod val="40000"/>
                        <a:lumOff val="60000"/>
                      </a:schemeClr>
                    </a:solidFill>
                  </a:tcPr>
                </a:tc>
                <a:tc>
                  <a:txBody>
                    <a:bodyPr/>
                    <a:lstStyle/>
                    <a:p>
                      <a:r>
                        <a:rPr lang="en-US" sz="4800" dirty="0" smtClean="0"/>
                        <a:t>$22.39</a:t>
                      </a:r>
                      <a:endParaRPr lang="en-US" sz="4800" dirty="0"/>
                    </a:p>
                  </a:txBody>
                  <a:tcPr>
                    <a:solidFill>
                      <a:schemeClr val="accent6">
                        <a:lumMod val="40000"/>
                        <a:lumOff val="60000"/>
                      </a:schemeClr>
                    </a:solidFill>
                  </a:tcPr>
                </a:tc>
              </a:tr>
              <a:tr h="873304">
                <a:tc>
                  <a:txBody>
                    <a:bodyPr/>
                    <a:lstStyle/>
                    <a:p>
                      <a:pPr marL="0" marR="0" indent="0" algn="l" defTabSz="3840480" rtl="0" eaLnBrk="1" fontAlgn="auto" latinLnBrk="0" hangingPunct="1">
                        <a:lnSpc>
                          <a:spcPct val="100000"/>
                        </a:lnSpc>
                        <a:spcBef>
                          <a:spcPts val="0"/>
                        </a:spcBef>
                        <a:spcAft>
                          <a:spcPts val="0"/>
                        </a:spcAft>
                        <a:buClrTx/>
                        <a:buSzTx/>
                        <a:buFontTx/>
                        <a:buNone/>
                        <a:tabLst/>
                        <a:defRPr/>
                      </a:pPr>
                      <a:r>
                        <a:rPr lang="en-US" sz="4800" dirty="0" smtClean="0"/>
                        <a:t>Acrylic</a:t>
                      </a:r>
                    </a:p>
                  </a:txBody>
                  <a:tcPr>
                    <a:solidFill>
                      <a:schemeClr val="accent6">
                        <a:lumMod val="60000"/>
                        <a:lumOff val="40000"/>
                      </a:schemeClr>
                    </a:solidFill>
                  </a:tcPr>
                </a:tc>
                <a:tc>
                  <a:txBody>
                    <a:bodyPr/>
                    <a:lstStyle/>
                    <a:p>
                      <a:pPr marL="0" marR="0" indent="0" algn="l" defTabSz="3840480" rtl="0" eaLnBrk="1" fontAlgn="auto" latinLnBrk="0" hangingPunct="1">
                        <a:lnSpc>
                          <a:spcPct val="100000"/>
                        </a:lnSpc>
                        <a:spcBef>
                          <a:spcPts val="0"/>
                        </a:spcBef>
                        <a:spcAft>
                          <a:spcPts val="0"/>
                        </a:spcAft>
                        <a:buClrTx/>
                        <a:buSzTx/>
                        <a:buFontTx/>
                        <a:buNone/>
                        <a:tabLst/>
                        <a:defRPr/>
                      </a:pPr>
                      <a:r>
                        <a:rPr lang="en-US" sz="4800" dirty="0" smtClean="0"/>
                        <a:t>$25.95</a:t>
                      </a:r>
                    </a:p>
                  </a:txBody>
                  <a:tcPr>
                    <a:solidFill>
                      <a:schemeClr val="accent6">
                        <a:lumMod val="60000"/>
                        <a:lumOff val="40000"/>
                      </a:schemeClr>
                    </a:solidFill>
                  </a:tcPr>
                </a:tc>
              </a:tr>
              <a:tr h="873304">
                <a:tc>
                  <a:txBody>
                    <a:bodyPr/>
                    <a:lstStyle/>
                    <a:p>
                      <a:pPr marL="0" marR="0" indent="0" algn="l" defTabSz="3840480" rtl="0" eaLnBrk="1" fontAlgn="auto" latinLnBrk="0" hangingPunct="1">
                        <a:lnSpc>
                          <a:spcPct val="100000"/>
                        </a:lnSpc>
                        <a:spcBef>
                          <a:spcPts val="0"/>
                        </a:spcBef>
                        <a:spcAft>
                          <a:spcPts val="0"/>
                        </a:spcAft>
                        <a:buClrTx/>
                        <a:buSzTx/>
                        <a:buFontTx/>
                        <a:buNone/>
                        <a:tabLst/>
                        <a:defRPr/>
                      </a:pPr>
                      <a:r>
                        <a:rPr lang="en-US" sz="4800" dirty="0" smtClean="0"/>
                        <a:t>Misc.</a:t>
                      </a:r>
                      <a:r>
                        <a:rPr lang="en-US" sz="4800" baseline="0" dirty="0" smtClean="0"/>
                        <a:t> Costs</a:t>
                      </a:r>
                      <a:endParaRPr lang="en-US" sz="4800" dirty="0" smtClean="0"/>
                    </a:p>
                  </a:txBody>
                  <a:tcPr>
                    <a:solidFill>
                      <a:schemeClr val="accent6">
                        <a:lumMod val="40000"/>
                        <a:lumOff val="60000"/>
                      </a:schemeClr>
                    </a:solidFill>
                  </a:tcPr>
                </a:tc>
                <a:tc>
                  <a:txBody>
                    <a:bodyPr/>
                    <a:lstStyle/>
                    <a:p>
                      <a:pPr marL="0" marR="0" indent="0" algn="l" defTabSz="3840480" rtl="0" eaLnBrk="1" fontAlgn="auto" latinLnBrk="0" hangingPunct="1">
                        <a:lnSpc>
                          <a:spcPct val="100000"/>
                        </a:lnSpc>
                        <a:spcBef>
                          <a:spcPts val="0"/>
                        </a:spcBef>
                        <a:spcAft>
                          <a:spcPts val="0"/>
                        </a:spcAft>
                        <a:buClrTx/>
                        <a:buSzTx/>
                        <a:buFontTx/>
                        <a:buNone/>
                        <a:tabLst/>
                        <a:defRPr/>
                      </a:pPr>
                      <a:r>
                        <a:rPr lang="en-US" sz="4800" dirty="0" smtClean="0"/>
                        <a:t>$87.18</a:t>
                      </a:r>
                    </a:p>
                  </a:txBody>
                  <a:tcPr>
                    <a:solidFill>
                      <a:schemeClr val="accent6">
                        <a:lumMod val="40000"/>
                        <a:lumOff val="60000"/>
                      </a:schemeClr>
                    </a:solidFill>
                  </a:tcPr>
                </a:tc>
              </a:tr>
              <a:tr h="873304">
                <a:tc>
                  <a:txBody>
                    <a:bodyPr/>
                    <a:lstStyle/>
                    <a:p>
                      <a:r>
                        <a:rPr lang="en-US" sz="4800" b="1" dirty="0" smtClean="0"/>
                        <a:t>Total</a:t>
                      </a:r>
                    </a:p>
                  </a:txBody>
                  <a:tcPr>
                    <a:solidFill>
                      <a:schemeClr val="accent6">
                        <a:lumMod val="60000"/>
                        <a:lumOff val="40000"/>
                      </a:schemeClr>
                    </a:solidFill>
                  </a:tcPr>
                </a:tc>
                <a:tc>
                  <a:txBody>
                    <a:bodyPr/>
                    <a:lstStyle/>
                    <a:p>
                      <a:r>
                        <a:rPr lang="en-US" sz="4800" b="1" dirty="0" smtClean="0"/>
                        <a:t>$361.94</a:t>
                      </a:r>
                      <a:endParaRPr lang="en-US" sz="4800" b="1" dirty="0"/>
                    </a:p>
                  </a:txBody>
                  <a:tcPr>
                    <a:solidFill>
                      <a:schemeClr val="accent6">
                        <a:lumMod val="60000"/>
                        <a:lumOff val="40000"/>
                      </a:schemeClr>
                    </a:solidFill>
                  </a:tcPr>
                </a:tc>
              </a:tr>
            </a:tbl>
          </a:graphicData>
        </a:graphic>
      </p:graphicFrame>
      <p:pic>
        <p:nvPicPr>
          <p:cNvPr id="53" name="Picture 5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2976946" y="12161333"/>
            <a:ext cx="9566015" cy="7174511"/>
          </a:xfrm>
          <a:prstGeom prst="rect">
            <a:avLst/>
          </a:prstGeom>
          <a:ln>
            <a:noFill/>
          </a:ln>
          <a:effectLst>
            <a:outerShdw blurRad="292100" dist="139700" dir="2700000" algn="tl" rotWithShape="0">
              <a:srgbClr val="333333">
                <a:alpha val="65000"/>
              </a:srgbClr>
            </a:outerShdw>
          </a:effectLst>
        </p:spPr>
      </p:pic>
      <p:sp>
        <p:nvSpPr>
          <p:cNvPr id="54" name="Rectangle 53"/>
          <p:cNvSpPr/>
          <p:nvPr/>
        </p:nvSpPr>
        <p:spPr>
          <a:xfrm>
            <a:off x="15768720" y="15310242"/>
            <a:ext cx="5969062" cy="1148958"/>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19246072" y="14199946"/>
            <a:ext cx="2159201" cy="843651"/>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17477509" y="14400001"/>
            <a:ext cx="1275742" cy="461529"/>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2729888" y="14719270"/>
            <a:ext cx="2722968" cy="218895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20510514" y="16825206"/>
            <a:ext cx="1250681" cy="1195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Elbow Connector 61"/>
          <p:cNvCxnSpPr/>
          <p:nvPr/>
        </p:nvCxnSpPr>
        <p:spPr>
          <a:xfrm rot="5400000" flipH="1" flipV="1">
            <a:off x="19789513" y="11237517"/>
            <a:ext cx="1301572" cy="5027851"/>
          </a:xfrm>
          <a:prstGeom prst="bentConnector2">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8" idx="2"/>
          </p:cNvCxnSpPr>
          <p:nvPr/>
        </p:nvCxnSpPr>
        <p:spPr>
          <a:xfrm>
            <a:off x="14091372" y="16908220"/>
            <a:ext cx="0" cy="298737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54" idx="2"/>
          </p:cNvCxnSpPr>
          <p:nvPr/>
        </p:nvCxnSpPr>
        <p:spPr>
          <a:xfrm>
            <a:off x="18753251" y="16459200"/>
            <a:ext cx="0" cy="3813741"/>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59" idx="3"/>
          </p:cNvCxnSpPr>
          <p:nvPr/>
        </p:nvCxnSpPr>
        <p:spPr>
          <a:xfrm>
            <a:off x="21761195" y="17423109"/>
            <a:ext cx="1701478" cy="965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13033665" y="20175007"/>
            <a:ext cx="2496692" cy="2246769"/>
          </a:xfrm>
          <a:prstGeom prst="rect">
            <a:avLst/>
          </a:prstGeom>
          <a:noFill/>
          <a:ln w="57150">
            <a:solidFill>
              <a:srgbClr val="FFC000"/>
            </a:solidFill>
          </a:ln>
        </p:spPr>
        <p:txBody>
          <a:bodyPr wrap="square" rtlCol="0">
            <a:spAutoFit/>
          </a:bodyPr>
          <a:lstStyle/>
          <a:p>
            <a:r>
              <a:rPr lang="en-US" sz="2800" dirty="0" smtClean="0">
                <a:latin typeface="Adobe Fan Heiti Std B" panose="020B0700000000000000" pitchFamily="34" charset="-128"/>
                <a:ea typeface="Adobe Fan Heiti Std B" panose="020B0700000000000000" pitchFamily="34" charset="-128"/>
              </a:rPr>
              <a:t>This large button will cycle through 5 songs.</a:t>
            </a:r>
            <a:endParaRPr lang="en-US" sz="2800" dirty="0">
              <a:latin typeface="Adobe Fan Heiti Std B" panose="020B0700000000000000" pitchFamily="34" charset="-128"/>
              <a:ea typeface="Adobe Fan Heiti Std B" panose="020B0700000000000000" pitchFamily="34" charset="-128"/>
            </a:endParaRPr>
          </a:p>
        </p:txBody>
      </p:sp>
      <p:sp>
        <p:nvSpPr>
          <p:cNvPr id="157" name="TextBox 156"/>
          <p:cNvSpPr txBox="1"/>
          <p:nvPr/>
        </p:nvSpPr>
        <p:spPr>
          <a:xfrm>
            <a:off x="17477509" y="20523331"/>
            <a:ext cx="2848163" cy="1815882"/>
          </a:xfrm>
          <a:prstGeom prst="rect">
            <a:avLst/>
          </a:prstGeom>
          <a:noFill/>
          <a:ln w="57150">
            <a:solidFill>
              <a:srgbClr val="7030A0"/>
            </a:solidFill>
          </a:ln>
        </p:spPr>
        <p:txBody>
          <a:bodyPr wrap="square" rtlCol="0">
            <a:spAutoFit/>
          </a:bodyPr>
          <a:lstStyle/>
          <a:p>
            <a:r>
              <a:rPr lang="en-US" sz="2800" dirty="0" smtClean="0">
                <a:latin typeface="Adobe Fan Heiti Std B" panose="020B0700000000000000" pitchFamily="34" charset="-128"/>
                <a:ea typeface="Adobe Fan Heiti Std B" panose="020B0700000000000000" pitchFamily="34" charset="-128"/>
              </a:rPr>
              <a:t>These small buttons play sound effects.</a:t>
            </a:r>
            <a:endParaRPr lang="en-US" sz="2800" dirty="0">
              <a:latin typeface="Adobe Fan Heiti Std B" panose="020B0700000000000000" pitchFamily="34" charset="-128"/>
              <a:ea typeface="Adobe Fan Heiti Std B" panose="020B0700000000000000" pitchFamily="34" charset="-128"/>
            </a:endParaRPr>
          </a:p>
        </p:txBody>
      </p:sp>
      <p:sp>
        <p:nvSpPr>
          <p:cNvPr id="158" name="TextBox 157"/>
          <p:cNvSpPr txBox="1"/>
          <p:nvPr/>
        </p:nvSpPr>
        <p:spPr>
          <a:xfrm>
            <a:off x="23462673" y="16866656"/>
            <a:ext cx="2173770" cy="2554545"/>
          </a:xfrm>
          <a:prstGeom prst="rect">
            <a:avLst/>
          </a:prstGeom>
          <a:noFill/>
          <a:ln w="57150">
            <a:solidFill>
              <a:srgbClr val="FF0000"/>
            </a:solidFill>
          </a:ln>
        </p:spPr>
        <p:txBody>
          <a:bodyPr wrap="square" rtlCol="0">
            <a:spAutoFit/>
          </a:bodyPr>
          <a:lstStyle/>
          <a:p>
            <a:r>
              <a:rPr lang="en-US" sz="3200" dirty="0" smtClean="0">
                <a:latin typeface="Adobe Fan Heiti Std B" panose="020B0700000000000000" pitchFamily="34" charset="-128"/>
                <a:ea typeface="Adobe Fan Heiti Std B" panose="020B0700000000000000" pitchFamily="34" charset="-128"/>
              </a:rPr>
              <a:t>This missile switch turns on the box.</a:t>
            </a:r>
            <a:endParaRPr lang="en-US" sz="3200" dirty="0">
              <a:latin typeface="Adobe Fan Heiti Std B" panose="020B0700000000000000" pitchFamily="34" charset="-128"/>
              <a:ea typeface="Adobe Fan Heiti Std B" panose="020B0700000000000000" pitchFamily="34" charset="-128"/>
            </a:endParaRPr>
          </a:p>
        </p:txBody>
      </p:sp>
      <p:sp>
        <p:nvSpPr>
          <p:cNvPr id="159" name="TextBox 158"/>
          <p:cNvSpPr txBox="1"/>
          <p:nvPr/>
        </p:nvSpPr>
        <p:spPr>
          <a:xfrm>
            <a:off x="23245167" y="14823075"/>
            <a:ext cx="2240160" cy="1569660"/>
          </a:xfrm>
          <a:prstGeom prst="rect">
            <a:avLst/>
          </a:prstGeom>
          <a:noFill/>
          <a:ln w="57150">
            <a:solidFill>
              <a:srgbClr val="00B050"/>
            </a:solidFill>
          </a:ln>
        </p:spPr>
        <p:txBody>
          <a:bodyPr wrap="square" rtlCol="0">
            <a:spAutoFit/>
          </a:bodyPr>
          <a:lstStyle/>
          <a:p>
            <a:r>
              <a:rPr lang="en-US" sz="2400" dirty="0" smtClean="0">
                <a:latin typeface="Adobe Fan Heiti Std B" panose="020B0700000000000000" pitchFamily="34" charset="-128"/>
                <a:ea typeface="Adobe Fan Heiti Std B" panose="020B0700000000000000" pitchFamily="34" charset="-128"/>
              </a:rPr>
              <a:t>This slider changes MIDI sound effects.</a:t>
            </a:r>
            <a:endParaRPr lang="en-US" sz="2400" dirty="0">
              <a:latin typeface="Adobe Fan Heiti Std B" panose="020B0700000000000000" pitchFamily="34" charset="-128"/>
              <a:ea typeface="Adobe Fan Heiti Std B" panose="020B0700000000000000" pitchFamily="34" charset="-128"/>
            </a:endParaRPr>
          </a:p>
        </p:txBody>
      </p:sp>
      <p:sp>
        <p:nvSpPr>
          <p:cNvPr id="160" name="TextBox 159"/>
          <p:cNvSpPr txBox="1"/>
          <p:nvPr/>
        </p:nvSpPr>
        <p:spPr>
          <a:xfrm>
            <a:off x="23084737" y="11921553"/>
            <a:ext cx="1980928" cy="2246769"/>
          </a:xfrm>
          <a:prstGeom prst="rect">
            <a:avLst/>
          </a:prstGeom>
          <a:noFill/>
          <a:ln w="57150">
            <a:solidFill>
              <a:srgbClr val="0070C0"/>
            </a:solidFill>
          </a:ln>
        </p:spPr>
        <p:txBody>
          <a:bodyPr wrap="square" rtlCol="0">
            <a:spAutoFit/>
          </a:bodyPr>
          <a:lstStyle/>
          <a:p>
            <a:r>
              <a:rPr lang="en-US" sz="2000" dirty="0" smtClean="0">
                <a:latin typeface="Adobe Fan Heiti Std B" panose="020B0700000000000000" pitchFamily="34" charset="-128"/>
                <a:ea typeface="Adobe Fan Heiti Std B" panose="020B0700000000000000" pitchFamily="34" charset="-128"/>
              </a:rPr>
              <a:t>This proximity sensor uses a servo to change to volume of all sounds.</a:t>
            </a:r>
            <a:endParaRPr lang="en-US" sz="2000" dirty="0">
              <a:latin typeface="Adobe Fan Heiti Std B" panose="020B0700000000000000" pitchFamily="34" charset="-128"/>
              <a:ea typeface="Adobe Fan Heiti Std B" panose="020B0700000000000000" pitchFamily="34" charset="-128"/>
            </a:endParaRPr>
          </a:p>
        </p:txBody>
      </p:sp>
      <p:cxnSp>
        <p:nvCxnSpPr>
          <p:cNvPr id="163" name="Elbow Connector 162"/>
          <p:cNvCxnSpPr>
            <a:stCxn id="56" idx="3"/>
          </p:cNvCxnSpPr>
          <p:nvPr/>
        </p:nvCxnSpPr>
        <p:spPr>
          <a:xfrm>
            <a:off x="21405273" y="14621772"/>
            <a:ext cx="1679464" cy="808665"/>
          </a:xfrm>
          <a:prstGeom prst="bent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21080549" y="19675588"/>
            <a:ext cx="4161109" cy="3139321"/>
          </a:xfrm>
          <a:prstGeom prst="rect">
            <a:avLst/>
          </a:prstGeom>
          <a:noFill/>
          <a:ln w="57150">
            <a:solidFill>
              <a:schemeClr val="tx1"/>
            </a:solidFill>
          </a:ln>
        </p:spPr>
        <p:txBody>
          <a:bodyPr wrap="square" rtlCol="0">
            <a:spAutoFit/>
          </a:bodyPr>
          <a:lstStyle/>
          <a:p>
            <a:r>
              <a:rPr lang="en-US" sz="6600" dirty="0" smtClean="0">
                <a:latin typeface="Adobe Fan Heiti Std B" panose="020B0700000000000000" pitchFamily="34" charset="-128"/>
                <a:ea typeface="Adobe Fan Heiti Std B" panose="020B0700000000000000" pitchFamily="34" charset="-128"/>
              </a:rPr>
              <a:t>Using the MACMIO</a:t>
            </a:r>
            <a:endParaRPr lang="en-US" sz="6600" dirty="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35237608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1008</TotalTime>
  <Words>554</Words>
  <Application>Microsoft Office PowerPoint</Application>
  <PresentationFormat>Custom</PresentationFormat>
  <Paragraphs>76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Adobe Fan Heiti Std B</vt:lpstr>
      <vt:lpstr>Airstrike</vt:lpstr>
      <vt:lpstr>Arial</vt:lpstr>
      <vt:lpstr>Calibri</vt:lpstr>
      <vt:lpstr>Calibri Light</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Dalton</dc:creator>
  <cp:lastModifiedBy>Dalton M Morrow</cp:lastModifiedBy>
  <cp:revision>132</cp:revision>
  <dcterms:created xsi:type="dcterms:W3CDTF">2014-11-11T19:16:17Z</dcterms:created>
  <dcterms:modified xsi:type="dcterms:W3CDTF">2016-03-12T19:55:45Z</dcterms:modified>
</cp:coreProperties>
</file>