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6212-CF61-4274-8533-7821C6EA2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832C1F-D97E-4A00-90E8-DED01D3394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77C21-01EE-4F8E-8F34-85CD116D833A}"/>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C1CE56EB-05A0-44DD-A59C-324B90026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4E26B-7C1F-4315-9DCA-E06B34204CEC}"/>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49960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2D09-BAA5-46AD-9AEB-F0DD3B00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13B4D8-9D39-4D2E-B9A5-B94F783DB9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A0387-3EC2-451A-AF34-0AB77CD31FAE}"/>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96B7CC15-4AA3-43F1-8F3A-AC8B27DF1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ABF29-306E-4B18-AD8B-CCE286324B07}"/>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422258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68E851-0BBB-4815-A396-644E36B5E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53630F-B6D0-4D6F-A29E-7FE9595D62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8BD9D-9714-4ACE-BA84-DCC2225982C4}"/>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83C24092-DAD3-47E1-9702-FDE4267C7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63F9A-9F86-4443-9954-B3F1800AED66}"/>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142861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7E7-FA55-458C-9450-C650A3B4CB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32AA4C-C1D4-4330-9BCF-3FAA908AA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030E6-40B1-4ECD-AB01-CA73ED027433}"/>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30AD64B3-5225-460E-8E5F-9BB9F03EA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CEBFD-B053-45FF-A0AA-C30D1708E122}"/>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3512227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B5B4-8B7D-4CAA-BE3E-057F3C4A2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D6D891-121B-4656-B4B4-D5EC824B3E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4F1494-A0C3-4606-941E-2B9BA4C98264}"/>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1219B7A9-895D-4D54-8A25-BFDB73EC0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40CB7-9F65-4BEB-9D84-6ECBBF78350B}"/>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418371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A246-6EB9-42AB-B2FC-0C4DE0EC4D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144F4-9CFB-427D-AA10-D4505AFC3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13077E-611E-4FFB-B160-CD04264E6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748DB-A897-42FE-8B98-67DDA15CA3D3}"/>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6" name="Footer Placeholder 5">
            <a:extLst>
              <a:ext uri="{FF2B5EF4-FFF2-40B4-BE49-F238E27FC236}">
                <a16:creationId xmlns:a16="http://schemas.microsoft.com/office/drawing/2014/main" id="{4286DBDF-8EF8-44C6-9D86-2D6CADEB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D20C65-5B4F-4FC4-BD2E-CD5CF09A557E}"/>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234559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850-2880-4E81-AF85-E064F87660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894605-D136-47B6-A0B7-AA6D60649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F45E8A-6981-423A-BBAC-365B44164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C5EEA6-C532-496F-A022-4099913E2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C3CF2C-92E1-413B-A2CD-B7F45824D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B7383A-5AC9-4596-95B4-4AEA9B6E8C61}"/>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8" name="Footer Placeholder 7">
            <a:extLst>
              <a:ext uri="{FF2B5EF4-FFF2-40B4-BE49-F238E27FC236}">
                <a16:creationId xmlns:a16="http://schemas.microsoft.com/office/drawing/2014/main" id="{2F620091-0C77-493C-A116-221452AE60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36825E-BBE0-45C4-B1BB-E6690F6D38E8}"/>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2746055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E643B-C8AE-43DF-B309-B9D6FD2230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9D7856-603B-420C-8004-7F865E763DED}"/>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4" name="Footer Placeholder 3">
            <a:extLst>
              <a:ext uri="{FF2B5EF4-FFF2-40B4-BE49-F238E27FC236}">
                <a16:creationId xmlns:a16="http://schemas.microsoft.com/office/drawing/2014/main" id="{E68B10A6-08DE-415F-97E6-75EA07F5BA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DC9C48-E831-4000-B919-4556287A9885}"/>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48363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ECABA-ED44-4E64-88B1-A28BCEEB2E02}"/>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3" name="Footer Placeholder 2">
            <a:extLst>
              <a:ext uri="{FF2B5EF4-FFF2-40B4-BE49-F238E27FC236}">
                <a16:creationId xmlns:a16="http://schemas.microsoft.com/office/drawing/2014/main" id="{2177F8B2-4DF1-4A58-8850-BCA8413DFD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4FDD84-6C12-40D6-A128-A599399EEBD4}"/>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3940452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C74DC-9DD9-43C2-86D9-105EF0549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04A1FB-91BC-4293-ABF1-9B55D36C50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E85F6B-9CAF-4F2B-8CE9-F65D42D48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A93F8-A21F-4F5C-B8E8-FE09E8EB336B}"/>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6" name="Footer Placeholder 5">
            <a:extLst>
              <a:ext uri="{FF2B5EF4-FFF2-40B4-BE49-F238E27FC236}">
                <a16:creationId xmlns:a16="http://schemas.microsoft.com/office/drawing/2014/main" id="{0D223847-B29C-40A6-BC7B-0CC38002C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4F580-43B7-4281-B03C-17C327503AF0}"/>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220662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78BC-FCBC-4496-AE66-702D407CBB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D48523-7CF4-4CF4-AF1F-17E75F172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9E15EB-DBE8-4793-9006-8D559FABD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0A4E4-E85D-4608-8779-173645269C8F}"/>
              </a:ext>
            </a:extLst>
          </p:cNvPr>
          <p:cNvSpPr>
            <a:spLocks noGrp="1"/>
          </p:cNvSpPr>
          <p:nvPr>
            <p:ph type="dt" sz="half" idx="10"/>
          </p:nvPr>
        </p:nvSpPr>
        <p:spPr/>
        <p:txBody>
          <a:bodyPr/>
          <a:lstStyle/>
          <a:p>
            <a:fld id="{3C46351C-0D03-49CD-AFAB-52F0570A6D8A}" type="datetimeFigureOut">
              <a:rPr lang="en-US" smtClean="0"/>
              <a:t>10/9/2020</a:t>
            </a:fld>
            <a:endParaRPr lang="en-US"/>
          </a:p>
        </p:txBody>
      </p:sp>
      <p:sp>
        <p:nvSpPr>
          <p:cNvPr id="6" name="Footer Placeholder 5">
            <a:extLst>
              <a:ext uri="{FF2B5EF4-FFF2-40B4-BE49-F238E27FC236}">
                <a16:creationId xmlns:a16="http://schemas.microsoft.com/office/drawing/2014/main" id="{F88AC830-80D2-4FC2-B12A-118A6B1A9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47783-63B9-4AED-B62A-6B88264D7102}"/>
              </a:ext>
            </a:extLst>
          </p:cNvPr>
          <p:cNvSpPr>
            <a:spLocks noGrp="1"/>
          </p:cNvSpPr>
          <p:nvPr>
            <p:ph type="sldNum" sz="quarter" idx="12"/>
          </p:nvPr>
        </p:nvSpPr>
        <p:spPr/>
        <p:txBody>
          <a:bodyPr/>
          <a:lstStyle/>
          <a:p>
            <a:fld id="{D733480B-1725-49F1-BBF1-BD9BCE109765}" type="slidenum">
              <a:rPr lang="en-US" smtClean="0"/>
              <a:t>‹#›</a:t>
            </a:fld>
            <a:endParaRPr lang="en-US"/>
          </a:p>
        </p:txBody>
      </p:sp>
    </p:spTree>
    <p:extLst>
      <p:ext uri="{BB962C8B-B14F-4D97-AF65-F5344CB8AC3E}">
        <p14:creationId xmlns:p14="http://schemas.microsoft.com/office/powerpoint/2010/main" val="154303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5DBC94-E082-4839-A28C-04060566E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4FC641-5C79-457E-B41C-B82438B76D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E01DAD-090E-4A66-AD15-466ADBE38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46351C-0D03-49CD-AFAB-52F0570A6D8A}" type="datetimeFigureOut">
              <a:rPr lang="en-US" smtClean="0"/>
              <a:t>10/9/2020</a:t>
            </a:fld>
            <a:endParaRPr lang="en-US"/>
          </a:p>
        </p:txBody>
      </p:sp>
      <p:sp>
        <p:nvSpPr>
          <p:cNvPr id="5" name="Footer Placeholder 4">
            <a:extLst>
              <a:ext uri="{FF2B5EF4-FFF2-40B4-BE49-F238E27FC236}">
                <a16:creationId xmlns:a16="http://schemas.microsoft.com/office/drawing/2014/main" id="{8E105F2F-D440-46FF-BDD2-B3F00B3D06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186132-BE3A-4045-A13B-8F14309832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3480B-1725-49F1-BBF1-BD9BCE109765}" type="slidenum">
              <a:rPr lang="en-US" smtClean="0"/>
              <a:t>‹#›</a:t>
            </a:fld>
            <a:endParaRPr lang="en-US"/>
          </a:p>
        </p:txBody>
      </p:sp>
    </p:spTree>
    <p:extLst>
      <p:ext uri="{BB962C8B-B14F-4D97-AF65-F5344CB8AC3E}">
        <p14:creationId xmlns:p14="http://schemas.microsoft.com/office/powerpoint/2010/main" val="3694164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1C5C-63C6-4A97-A0B7-927D054B1654}"/>
              </a:ext>
            </a:extLst>
          </p:cNvPr>
          <p:cNvSpPr>
            <a:spLocks noGrp="1"/>
          </p:cNvSpPr>
          <p:nvPr>
            <p:ph type="ctrTitle"/>
          </p:nvPr>
        </p:nvSpPr>
        <p:spPr/>
        <p:txBody>
          <a:bodyPr/>
          <a:lstStyle/>
          <a:p>
            <a:r>
              <a:rPr lang="en-US" dirty="0" err="1"/>
              <a:t>CHESS_RealTimeDIC</a:t>
            </a:r>
            <a:endParaRPr lang="en-US" dirty="0"/>
          </a:p>
        </p:txBody>
      </p:sp>
      <p:sp>
        <p:nvSpPr>
          <p:cNvPr id="3" name="Subtitle 2">
            <a:extLst>
              <a:ext uri="{FF2B5EF4-FFF2-40B4-BE49-F238E27FC236}">
                <a16:creationId xmlns:a16="http://schemas.microsoft.com/office/drawing/2014/main" id="{B25A16A3-D52A-4699-9E22-5482F7B44DD3}"/>
              </a:ext>
            </a:extLst>
          </p:cNvPr>
          <p:cNvSpPr>
            <a:spLocks noGrp="1"/>
          </p:cNvSpPr>
          <p:nvPr>
            <p:ph type="subTitle" idx="1"/>
          </p:nvPr>
        </p:nvSpPr>
        <p:spPr/>
        <p:txBody>
          <a:bodyPr/>
          <a:lstStyle/>
          <a:p>
            <a:r>
              <a:rPr lang="en-US" dirty="0"/>
              <a:t>Visual Users Guide</a:t>
            </a:r>
          </a:p>
        </p:txBody>
      </p:sp>
    </p:spTree>
    <p:extLst>
      <p:ext uri="{BB962C8B-B14F-4D97-AF65-F5344CB8AC3E}">
        <p14:creationId xmlns:p14="http://schemas.microsoft.com/office/powerpoint/2010/main" val="99196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66DE933-6D2B-4081-AD58-29B5CCC968C3}"/>
              </a:ext>
            </a:extLst>
          </p:cNvPr>
          <p:cNvPicPr>
            <a:picLocks noChangeAspect="1"/>
          </p:cNvPicPr>
          <p:nvPr/>
        </p:nvPicPr>
        <p:blipFill>
          <a:blip r:embed="rId2"/>
          <a:stretch>
            <a:fillRect/>
          </a:stretch>
        </p:blipFill>
        <p:spPr>
          <a:xfrm>
            <a:off x="908664" y="1979225"/>
            <a:ext cx="6419849" cy="4878775"/>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Process Previously Measured Data</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3"/>
          <a:srcRect t="6954" b="-1"/>
          <a:stretch/>
        </p:blipFill>
        <p:spPr>
          <a:xfrm>
            <a:off x="908663" y="1714544"/>
            <a:ext cx="6419850" cy="257019"/>
          </a:xfrm>
          <a:prstGeom prst="rect">
            <a:avLst/>
          </a:prstGeom>
        </p:spPr>
      </p:pic>
      <p:pic>
        <p:nvPicPr>
          <p:cNvPr id="21" name="Picture 20">
            <a:extLst>
              <a:ext uri="{FF2B5EF4-FFF2-40B4-BE49-F238E27FC236}">
                <a16:creationId xmlns:a16="http://schemas.microsoft.com/office/drawing/2014/main" id="{27CAE840-BB48-4B1D-898E-F154443E7B56}"/>
              </a:ext>
            </a:extLst>
          </p:cNvPr>
          <p:cNvPicPr>
            <a:picLocks noChangeAspect="1"/>
          </p:cNvPicPr>
          <p:nvPr/>
        </p:nvPicPr>
        <p:blipFill>
          <a:blip r:embed="rId4"/>
          <a:stretch>
            <a:fillRect/>
          </a:stretch>
        </p:blipFill>
        <p:spPr>
          <a:xfrm>
            <a:off x="7743825" y="2661249"/>
            <a:ext cx="3676650" cy="3514725"/>
          </a:xfrm>
          <a:prstGeom prst="rect">
            <a:avLst/>
          </a:prstGeom>
        </p:spPr>
      </p:pic>
      <p:sp>
        <p:nvSpPr>
          <p:cNvPr id="24" name="Content Placeholder 2">
            <a:extLst>
              <a:ext uri="{FF2B5EF4-FFF2-40B4-BE49-F238E27FC236}">
                <a16:creationId xmlns:a16="http://schemas.microsoft.com/office/drawing/2014/main" id="{E93B21C8-7BA1-4535-AF0C-371CCBC245D1}"/>
              </a:ext>
            </a:extLst>
          </p:cNvPr>
          <p:cNvSpPr txBox="1">
            <a:spLocks/>
          </p:cNvSpPr>
          <p:nvPr/>
        </p:nvSpPr>
        <p:spPr>
          <a:xfrm>
            <a:off x="838200" y="1278385"/>
            <a:ext cx="10942468"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calculate stress and strain: section allows users to process previously measured DIC data before entering real-time processing</a:t>
            </a:r>
          </a:p>
        </p:txBody>
      </p:sp>
    </p:spTree>
    <p:extLst>
      <p:ext uri="{BB962C8B-B14F-4D97-AF65-F5344CB8AC3E}">
        <p14:creationId xmlns:p14="http://schemas.microsoft.com/office/powerpoint/2010/main" val="309517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Plot Previously Measured Data</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2"/>
          <a:srcRect t="6954" b="-1"/>
          <a:stretch/>
        </p:blipFill>
        <p:spPr>
          <a:xfrm>
            <a:off x="908663" y="1714544"/>
            <a:ext cx="6419850" cy="257019"/>
          </a:xfrm>
          <a:prstGeom prst="rect">
            <a:avLst/>
          </a:prstGeom>
        </p:spPr>
      </p:pic>
      <p:pic>
        <p:nvPicPr>
          <p:cNvPr id="6" name="Picture 5">
            <a:extLst>
              <a:ext uri="{FF2B5EF4-FFF2-40B4-BE49-F238E27FC236}">
                <a16:creationId xmlns:a16="http://schemas.microsoft.com/office/drawing/2014/main" id="{BABC6028-4556-4E53-B7AA-F0A4A0785B8E}"/>
              </a:ext>
            </a:extLst>
          </p:cNvPr>
          <p:cNvPicPr>
            <a:picLocks noChangeAspect="1"/>
          </p:cNvPicPr>
          <p:nvPr/>
        </p:nvPicPr>
        <p:blipFill>
          <a:blip r:embed="rId3"/>
          <a:stretch>
            <a:fillRect/>
          </a:stretch>
        </p:blipFill>
        <p:spPr>
          <a:xfrm>
            <a:off x="908663" y="2057400"/>
            <a:ext cx="6419850" cy="1105811"/>
          </a:xfrm>
          <a:prstGeom prst="rect">
            <a:avLst/>
          </a:prstGeom>
        </p:spPr>
      </p:pic>
      <p:pic>
        <p:nvPicPr>
          <p:cNvPr id="8" name="Picture 7">
            <a:extLst>
              <a:ext uri="{FF2B5EF4-FFF2-40B4-BE49-F238E27FC236}">
                <a16:creationId xmlns:a16="http://schemas.microsoft.com/office/drawing/2014/main" id="{40492AFC-1F19-4CE8-A28A-E68AF37AD26F}"/>
              </a:ext>
            </a:extLst>
          </p:cNvPr>
          <p:cNvPicPr>
            <a:picLocks noChangeAspect="1"/>
          </p:cNvPicPr>
          <p:nvPr/>
        </p:nvPicPr>
        <p:blipFill>
          <a:blip r:embed="rId4"/>
          <a:stretch>
            <a:fillRect/>
          </a:stretch>
        </p:blipFill>
        <p:spPr>
          <a:xfrm>
            <a:off x="6162675" y="1545822"/>
            <a:ext cx="5737330" cy="5138153"/>
          </a:xfrm>
          <a:prstGeom prst="rect">
            <a:avLst/>
          </a:prstGeom>
        </p:spPr>
      </p:pic>
      <p:sp>
        <p:nvSpPr>
          <p:cNvPr id="12" name="Rectangle 11">
            <a:extLst>
              <a:ext uri="{FF2B5EF4-FFF2-40B4-BE49-F238E27FC236}">
                <a16:creationId xmlns:a16="http://schemas.microsoft.com/office/drawing/2014/main" id="{1D626149-2158-4FFC-AA22-E17327D6B5B8}"/>
              </a:ext>
            </a:extLst>
          </p:cNvPr>
          <p:cNvSpPr/>
          <p:nvPr/>
        </p:nvSpPr>
        <p:spPr>
          <a:xfrm>
            <a:off x="6343650" y="2501693"/>
            <a:ext cx="5143499" cy="418228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B57F076-481D-4B6B-B12F-782A21952676}"/>
              </a:ext>
            </a:extLst>
          </p:cNvPr>
          <p:cNvCxnSpPr>
            <a:cxnSpLocks/>
            <a:stCxn id="12" idx="1"/>
            <a:endCxn id="14" idx="3"/>
          </p:cNvCxnSpPr>
          <p:nvPr/>
        </p:nvCxnSpPr>
        <p:spPr>
          <a:xfrm flipH="1" flipV="1">
            <a:off x="5353050" y="4387242"/>
            <a:ext cx="990600" cy="20559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3EE872-4C70-4F2C-BF27-E79B0A0D5884}"/>
              </a:ext>
            </a:extLst>
          </p:cNvPr>
          <p:cNvSpPr txBox="1"/>
          <p:nvPr/>
        </p:nvSpPr>
        <p:spPr>
          <a:xfrm>
            <a:off x="291995" y="4064076"/>
            <a:ext cx="5061055" cy="646331"/>
          </a:xfrm>
          <a:prstGeom prst="rect">
            <a:avLst/>
          </a:prstGeom>
          <a:solidFill>
            <a:schemeClr val="bg1"/>
          </a:solidFill>
          <a:ln>
            <a:solidFill>
              <a:srgbClr val="C00000"/>
            </a:solidFill>
          </a:ln>
        </p:spPr>
        <p:txBody>
          <a:bodyPr wrap="square" rtlCol="0">
            <a:spAutoFit/>
          </a:bodyPr>
          <a:lstStyle/>
          <a:p>
            <a:r>
              <a:rPr lang="en-US" sz="1200" dirty="0"/>
              <a:t>Stress-strain curve of previously measured DIC data plotted on a scatter plot figure. Each blue scatter point represents a stress and a strain value for a given DIC image.</a:t>
            </a:r>
          </a:p>
        </p:txBody>
      </p:sp>
      <p:sp>
        <p:nvSpPr>
          <p:cNvPr id="24" name="Content Placeholder 2">
            <a:extLst>
              <a:ext uri="{FF2B5EF4-FFF2-40B4-BE49-F238E27FC236}">
                <a16:creationId xmlns:a16="http://schemas.microsoft.com/office/drawing/2014/main" id="{CF2128D0-09FB-4090-8B17-219E82B16597}"/>
              </a:ext>
            </a:extLst>
          </p:cNvPr>
          <p:cNvSpPr txBox="1">
            <a:spLocks/>
          </p:cNvSpPr>
          <p:nvPr/>
        </p:nvSpPr>
        <p:spPr>
          <a:xfrm>
            <a:off x="838200" y="1278385"/>
            <a:ext cx="10942468"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initial plotting: section allows users to plot previously measured DIC data before entering real-time processing</a:t>
            </a:r>
          </a:p>
        </p:txBody>
      </p:sp>
    </p:spTree>
    <p:extLst>
      <p:ext uri="{BB962C8B-B14F-4D97-AF65-F5344CB8AC3E}">
        <p14:creationId xmlns:p14="http://schemas.microsoft.com/office/powerpoint/2010/main" val="322010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C451361-518E-45CC-9741-4477CAC0CAC3}"/>
              </a:ext>
            </a:extLst>
          </p:cNvPr>
          <p:cNvPicPr>
            <a:picLocks noChangeAspect="1"/>
          </p:cNvPicPr>
          <p:nvPr/>
        </p:nvPicPr>
        <p:blipFill>
          <a:blip r:embed="rId2"/>
          <a:stretch>
            <a:fillRect/>
          </a:stretch>
        </p:blipFill>
        <p:spPr>
          <a:xfrm>
            <a:off x="250501" y="2991776"/>
            <a:ext cx="7038975" cy="3776117"/>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Real-time Continuous Update</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3"/>
          <a:srcRect t="6954" b="-1"/>
          <a:stretch/>
        </p:blipFill>
        <p:spPr>
          <a:xfrm>
            <a:off x="908663" y="1714544"/>
            <a:ext cx="6419850" cy="257019"/>
          </a:xfrm>
          <a:prstGeom prst="rect">
            <a:avLst/>
          </a:prstGeom>
        </p:spPr>
      </p:pic>
      <p:pic>
        <p:nvPicPr>
          <p:cNvPr id="17" name="Picture 16">
            <a:extLst>
              <a:ext uri="{FF2B5EF4-FFF2-40B4-BE49-F238E27FC236}">
                <a16:creationId xmlns:a16="http://schemas.microsoft.com/office/drawing/2014/main" id="{1656EC88-FC48-46A2-9FA5-BC653062AD68}"/>
              </a:ext>
            </a:extLst>
          </p:cNvPr>
          <p:cNvPicPr>
            <a:picLocks noChangeAspect="1"/>
          </p:cNvPicPr>
          <p:nvPr/>
        </p:nvPicPr>
        <p:blipFill rotWithShape="1">
          <a:blip r:embed="rId4"/>
          <a:srcRect b="39011"/>
          <a:stretch/>
        </p:blipFill>
        <p:spPr>
          <a:xfrm>
            <a:off x="908663" y="2021166"/>
            <a:ext cx="6419850" cy="893484"/>
          </a:xfrm>
          <a:prstGeom prst="rect">
            <a:avLst/>
          </a:prstGeom>
        </p:spPr>
      </p:pic>
      <p:sp>
        <p:nvSpPr>
          <p:cNvPr id="20" name="Rectangle 19">
            <a:extLst>
              <a:ext uri="{FF2B5EF4-FFF2-40B4-BE49-F238E27FC236}">
                <a16:creationId xmlns:a16="http://schemas.microsoft.com/office/drawing/2014/main" id="{94A95840-82FD-4942-A115-0295C74F9431}"/>
              </a:ext>
            </a:extLst>
          </p:cNvPr>
          <p:cNvSpPr/>
          <p:nvPr/>
        </p:nvSpPr>
        <p:spPr>
          <a:xfrm>
            <a:off x="5783782" y="3660847"/>
            <a:ext cx="1293472" cy="18539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FF24E5E-9A41-4266-8C97-3288A37E5D02}"/>
              </a:ext>
            </a:extLst>
          </p:cNvPr>
          <p:cNvSpPr/>
          <p:nvPr/>
        </p:nvSpPr>
        <p:spPr>
          <a:xfrm>
            <a:off x="5783782" y="3881020"/>
            <a:ext cx="1293472" cy="1635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585DAE9-595A-4C3F-9D5C-99454CC375E8}"/>
              </a:ext>
            </a:extLst>
          </p:cNvPr>
          <p:cNvSpPr txBox="1"/>
          <p:nvPr/>
        </p:nvSpPr>
        <p:spPr>
          <a:xfrm>
            <a:off x="7289476" y="2312510"/>
            <a:ext cx="4692912" cy="830997"/>
          </a:xfrm>
          <a:prstGeom prst="rect">
            <a:avLst/>
          </a:prstGeom>
          <a:solidFill>
            <a:schemeClr val="bg1"/>
          </a:solidFill>
          <a:ln>
            <a:solidFill>
              <a:srgbClr val="00B0F0"/>
            </a:solidFill>
          </a:ln>
        </p:spPr>
        <p:txBody>
          <a:bodyPr wrap="square" rtlCol="0">
            <a:spAutoFit/>
          </a:bodyPr>
          <a:lstStyle/>
          <a:p>
            <a:r>
              <a:rPr lang="en-US" sz="1200" dirty="0"/>
              <a:t>Reprocess Image allows the user to redo the processing for the previously capture DIC measurement. This tool is useful when adjust any of the DIC parameters such as Reset Estimate or sub-region dimensions and can aid in regaining lost correlation.</a:t>
            </a:r>
          </a:p>
        </p:txBody>
      </p:sp>
      <p:sp>
        <p:nvSpPr>
          <p:cNvPr id="23" name="TextBox 22">
            <a:extLst>
              <a:ext uri="{FF2B5EF4-FFF2-40B4-BE49-F238E27FC236}">
                <a16:creationId xmlns:a16="http://schemas.microsoft.com/office/drawing/2014/main" id="{34150899-AD71-4C7D-A6F1-5E5F3667762A}"/>
              </a:ext>
            </a:extLst>
          </p:cNvPr>
          <p:cNvSpPr txBox="1"/>
          <p:nvPr/>
        </p:nvSpPr>
        <p:spPr>
          <a:xfrm>
            <a:off x="7289476" y="3232285"/>
            <a:ext cx="4692912" cy="646331"/>
          </a:xfrm>
          <a:prstGeom prst="rect">
            <a:avLst/>
          </a:prstGeom>
          <a:solidFill>
            <a:schemeClr val="bg1"/>
          </a:solidFill>
          <a:ln>
            <a:solidFill>
              <a:srgbClr val="002060"/>
            </a:solidFill>
          </a:ln>
        </p:spPr>
        <p:txBody>
          <a:bodyPr wrap="square" rtlCol="0">
            <a:spAutoFit/>
          </a:bodyPr>
          <a:lstStyle/>
          <a:p>
            <a:r>
              <a:rPr lang="en-US" sz="1200" dirty="0"/>
              <a:t>Reset Estimate allows the user to reset the DIC processing variables to the original “zero-load” estimate of displacement. This tool is useful when regaining lost correlation.</a:t>
            </a:r>
          </a:p>
        </p:txBody>
      </p:sp>
      <p:cxnSp>
        <p:nvCxnSpPr>
          <p:cNvPr id="24" name="Straight Arrow Connector 23">
            <a:extLst>
              <a:ext uri="{FF2B5EF4-FFF2-40B4-BE49-F238E27FC236}">
                <a16:creationId xmlns:a16="http://schemas.microsoft.com/office/drawing/2014/main" id="{56B44150-E7B8-4048-A2A4-F0698E5C7DE9}"/>
              </a:ext>
            </a:extLst>
          </p:cNvPr>
          <p:cNvCxnSpPr>
            <a:cxnSpLocks/>
            <a:stCxn id="20" idx="0"/>
            <a:endCxn id="22" idx="1"/>
          </p:cNvCxnSpPr>
          <p:nvPr/>
        </p:nvCxnSpPr>
        <p:spPr>
          <a:xfrm flipV="1">
            <a:off x="6430518" y="2728009"/>
            <a:ext cx="858958" cy="93283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BC4D50F-21BB-456B-8327-D7FF8DE90117}"/>
              </a:ext>
            </a:extLst>
          </p:cNvPr>
          <p:cNvCxnSpPr>
            <a:cxnSpLocks/>
            <a:stCxn id="21" idx="3"/>
            <a:endCxn id="23" idx="1"/>
          </p:cNvCxnSpPr>
          <p:nvPr/>
        </p:nvCxnSpPr>
        <p:spPr>
          <a:xfrm flipV="1">
            <a:off x="7077254" y="3555451"/>
            <a:ext cx="212222" cy="407345"/>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B40CCA7-D9BC-4B47-8988-A5D6B89D2480}"/>
              </a:ext>
            </a:extLst>
          </p:cNvPr>
          <p:cNvSpPr/>
          <p:nvPr/>
        </p:nvSpPr>
        <p:spPr>
          <a:xfrm>
            <a:off x="5783781" y="4064548"/>
            <a:ext cx="1293472" cy="1853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8E1AFE4-4A07-4512-A6AD-08DEE679093B}"/>
              </a:ext>
            </a:extLst>
          </p:cNvPr>
          <p:cNvSpPr txBox="1"/>
          <p:nvPr/>
        </p:nvSpPr>
        <p:spPr>
          <a:xfrm>
            <a:off x="7289476" y="3962796"/>
            <a:ext cx="4692912" cy="461665"/>
          </a:xfrm>
          <a:prstGeom prst="rect">
            <a:avLst/>
          </a:prstGeom>
          <a:solidFill>
            <a:schemeClr val="bg1"/>
          </a:solidFill>
          <a:ln>
            <a:solidFill>
              <a:srgbClr val="00B050"/>
            </a:solidFill>
          </a:ln>
        </p:spPr>
        <p:txBody>
          <a:bodyPr wrap="square" rtlCol="0">
            <a:spAutoFit/>
          </a:bodyPr>
          <a:lstStyle/>
          <a:p>
            <a:r>
              <a:rPr lang="en-US" sz="1200" dirty="0"/>
              <a:t>Show Cycling Options allows the user to access a suite of options for mechanical cyclic loading. NOTE: These options are in development.</a:t>
            </a:r>
          </a:p>
        </p:txBody>
      </p:sp>
      <p:cxnSp>
        <p:nvCxnSpPr>
          <p:cNvPr id="28" name="Straight Arrow Connector 27">
            <a:extLst>
              <a:ext uri="{FF2B5EF4-FFF2-40B4-BE49-F238E27FC236}">
                <a16:creationId xmlns:a16="http://schemas.microsoft.com/office/drawing/2014/main" id="{B32DC032-7411-4C46-82E8-78CC4FCC6856}"/>
              </a:ext>
            </a:extLst>
          </p:cNvPr>
          <p:cNvCxnSpPr>
            <a:cxnSpLocks/>
            <a:stCxn id="26" idx="3"/>
            <a:endCxn id="27" idx="1"/>
          </p:cNvCxnSpPr>
          <p:nvPr/>
        </p:nvCxnSpPr>
        <p:spPr>
          <a:xfrm>
            <a:off x="7077253" y="4157246"/>
            <a:ext cx="212223" cy="363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1749CDF-06FB-4E00-BEE7-0A2647614BDB}"/>
              </a:ext>
            </a:extLst>
          </p:cNvPr>
          <p:cNvSpPr/>
          <p:nvPr/>
        </p:nvSpPr>
        <p:spPr>
          <a:xfrm flipV="1">
            <a:off x="5653088" y="5658541"/>
            <a:ext cx="1509712" cy="101372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F60F465-BCCB-4E75-AAC1-FC1FC81D356B}"/>
              </a:ext>
            </a:extLst>
          </p:cNvPr>
          <p:cNvSpPr txBox="1"/>
          <p:nvPr/>
        </p:nvSpPr>
        <p:spPr>
          <a:xfrm>
            <a:off x="7416911" y="5749903"/>
            <a:ext cx="4692912" cy="830997"/>
          </a:xfrm>
          <a:prstGeom prst="rect">
            <a:avLst/>
          </a:prstGeom>
          <a:solidFill>
            <a:schemeClr val="bg1"/>
          </a:solidFill>
          <a:ln>
            <a:solidFill>
              <a:srgbClr val="92D050"/>
            </a:solidFill>
          </a:ln>
        </p:spPr>
        <p:txBody>
          <a:bodyPr wrap="square" rtlCol="0">
            <a:spAutoFit/>
          </a:bodyPr>
          <a:lstStyle/>
          <a:p>
            <a:r>
              <a:rPr lang="en-US" sz="1200" dirty="0"/>
              <a:t>Sub-region dimension sliders allow the user to change and update the dimensions of the control point sub-regions in real time. This tool is useful when regaining lost correlation. NOTE: There is no visual queue for changing dimensions yet. This option is in development.</a:t>
            </a:r>
          </a:p>
        </p:txBody>
      </p:sp>
      <p:cxnSp>
        <p:nvCxnSpPr>
          <p:cNvPr id="34" name="Straight Arrow Connector 33">
            <a:extLst>
              <a:ext uri="{FF2B5EF4-FFF2-40B4-BE49-F238E27FC236}">
                <a16:creationId xmlns:a16="http://schemas.microsoft.com/office/drawing/2014/main" id="{6DE6F6EB-96B3-43D7-A04E-270491DA2C12}"/>
              </a:ext>
            </a:extLst>
          </p:cNvPr>
          <p:cNvCxnSpPr>
            <a:cxnSpLocks/>
            <a:stCxn id="32" idx="3"/>
            <a:endCxn id="33" idx="1"/>
          </p:cNvCxnSpPr>
          <p:nvPr/>
        </p:nvCxnSpPr>
        <p:spPr>
          <a:xfrm>
            <a:off x="7162800" y="6165402"/>
            <a:ext cx="254111" cy="0"/>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DDAB18DC-FFB3-4BDA-8A2F-61355DF52CC1}"/>
              </a:ext>
            </a:extLst>
          </p:cNvPr>
          <p:cNvSpPr txBox="1">
            <a:spLocks/>
          </p:cNvSpPr>
          <p:nvPr/>
        </p:nvSpPr>
        <p:spPr>
          <a:xfrm>
            <a:off x="838200" y="1278385"/>
            <a:ext cx="10942468"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process real-time: section allows users to process and plot new DIC measurements in real-time through GUI</a:t>
            </a:r>
          </a:p>
        </p:txBody>
      </p:sp>
    </p:spTree>
    <p:extLst>
      <p:ext uri="{BB962C8B-B14F-4D97-AF65-F5344CB8AC3E}">
        <p14:creationId xmlns:p14="http://schemas.microsoft.com/office/powerpoint/2010/main" val="164473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2D3C2E7-BB9C-4E5A-8BD7-ABC0AB69232D}"/>
              </a:ext>
            </a:extLst>
          </p:cNvPr>
          <p:cNvPicPr>
            <a:picLocks noChangeAspect="1"/>
          </p:cNvPicPr>
          <p:nvPr/>
        </p:nvPicPr>
        <p:blipFill>
          <a:blip r:embed="rId2"/>
          <a:stretch>
            <a:fillRect/>
          </a:stretch>
        </p:blipFill>
        <p:spPr>
          <a:xfrm>
            <a:off x="250501" y="2991776"/>
            <a:ext cx="7038974" cy="3776116"/>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Real-time Continuous Update (Cycling)</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3"/>
          <a:srcRect t="6954" b="-1"/>
          <a:stretch/>
        </p:blipFill>
        <p:spPr>
          <a:xfrm>
            <a:off x="908663" y="1714544"/>
            <a:ext cx="6419850" cy="257019"/>
          </a:xfrm>
          <a:prstGeom prst="rect">
            <a:avLst/>
          </a:prstGeom>
        </p:spPr>
      </p:pic>
      <p:pic>
        <p:nvPicPr>
          <p:cNvPr id="17" name="Picture 16">
            <a:extLst>
              <a:ext uri="{FF2B5EF4-FFF2-40B4-BE49-F238E27FC236}">
                <a16:creationId xmlns:a16="http://schemas.microsoft.com/office/drawing/2014/main" id="{1656EC88-FC48-46A2-9FA5-BC653062AD68}"/>
              </a:ext>
            </a:extLst>
          </p:cNvPr>
          <p:cNvPicPr>
            <a:picLocks noChangeAspect="1"/>
          </p:cNvPicPr>
          <p:nvPr/>
        </p:nvPicPr>
        <p:blipFill rotWithShape="1">
          <a:blip r:embed="rId4"/>
          <a:srcRect b="39011"/>
          <a:stretch/>
        </p:blipFill>
        <p:spPr>
          <a:xfrm>
            <a:off x="908663" y="2021166"/>
            <a:ext cx="6419850" cy="893484"/>
          </a:xfrm>
          <a:prstGeom prst="rect">
            <a:avLst/>
          </a:prstGeom>
        </p:spPr>
      </p:pic>
      <p:sp>
        <p:nvSpPr>
          <p:cNvPr id="21" name="Rectangle 20">
            <a:extLst>
              <a:ext uri="{FF2B5EF4-FFF2-40B4-BE49-F238E27FC236}">
                <a16:creationId xmlns:a16="http://schemas.microsoft.com/office/drawing/2014/main" id="{6FF24E5E-9A41-4266-8C97-3288A37E5D02}"/>
              </a:ext>
            </a:extLst>
          </p:cNvPr>
          <p:cNvSpPr/>
          <p:nvPr/>
        </p:nvSpPr>
        <p:spPr>
          <a:xfrm>
            <a:off x="5783781" y="4215530"/>
            <a:ext cx="1293472" cy="1635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4150899-AD71-4C7D-A6F1-5E5F3667762A}"/>
              </a:ext>
            </a:extLst>
          </p:cNvPr>
          <p:cNvSpPr txBox="1"/>
          <p:nvPr/>
        </p:nvSpPr>
        <p:spPr>
          <a:xfrm>
            <a:off x="7328513" y="2837208"/>
            <a:ext cx="4692912" cy="830997"/>
          </a:xfrm>
          <a:prstGeom prst="rect">
            <a:avLst/>
          </a:prstGeom>
          <a:solidFill>
            <a:schemeClr val="bg1"/>
          </a:solidFill>
          <a:ln>
            <a:solidFill>
              <a:srgbClr val="002060"/>
            </a:solidFill>
          </a:ln>
        </p:spPr>
        <p:txBody>
          <a:bodyPr wrap="square" rtlCol="0">
            <a:spAutoFit/>
          </a:bodyPr>
          <a:lstStyle/>
          <a:p>
            <a:r>
              <a:rPr lang="en-US" sz="1200" dirty="0"/>
              <a:t>Lock Tension Tip allows the user to create a reference point for the DIC data at the tension tip of a stress-strain curve. This tool is useful when implementing large end-to-end displacement cycling for mechanical loading.</a:t>
            </a:r>
          </a:p>
        </p:txBody>
      </p:sp>
      <p:cxnSp>
        <p:nvCxnSpPr>
          <p:cNvPr id="25" name="Straight Arrow Connector 24">
            <a:extLst>
              <a:ext uri="{FF2B5EF4-FFF2-40B4-BE49-F238E27FC236}">
                <a16:creationId xmlns:a16="http://schemas.microsoft.com/office/drawing/2014/main" id="{DBC4D50F-21BB-456B-8327-D7FF8DE90117}"/>
              </a:ext>
            </a:extLst>
          </p:cNvPr>
          <p:cNvCxnSpPr>
            <a:cxnSpLocks/>
            <a:stCxn id="21" idx="3"/>
            <a:endCxn id="23" idx="1"/>
          </p:cNvCxnSpPr>
          <p:nvPr/>
        </p:nvCxnSpPr>
        <p:spPr>
          <a:xfrm flipV="1">
            <a:off x="7077253" y="3252707"/>
            <a:ext cx="251260" cy="104459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5B40CCA7-D9BC-4B47-8988-A5D6B89D2480}"/>
              </a:ext>
            </a:extLst>
          </p:cNvPr>
          <p:cNvSpPr/>
          <p:nvPr/>
        </p:nvSpPr>
        <p:spPr>
          <a:xfrm>
            <a:off x="5783780" y="4719610"/>
            <a:ext cx="1293472" cy="1853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8E1AFE4-4A07-4512-A6AD-08DEE679093B}"/>
              </a:ext>
            </a:extLst>
          </p:cNvPr>
          <p:cNvSpPr txBox="1"/>
          <p:nvPr/>
        </p:nvSpPr>
        <p:spPr>
          <a:xfrm>
            <a:off x="7328513" y="3734573"/>
            <a:ext cx="4692912" cy="830997"/>
          </a:xfrm>
          <a:prstGeom prst="rect">
            <a:avLst/>
          </a:prstGeom>
          <a:solidFill>
            <a:schemeClr val="bg1"/>
          </a:solidFill>
          <a:ln>
            <a:solidFill>
              <a:srgbClr val="00B050"/>
            </a:solidFill>
          </a:ln>
        </p:spPr>
        <p:txBody>
          <a:bodyPr wrap="square" rtlCol="0">
            <a:spAutoFit/>
          </a:bodyPr>
          <a:lstStyle/>
          <a:p>
            <a:r>
              <a:rPr lang="en-US" sz="1200" dirty="0"/>
              <a:t>Lock Compression Tip allows the user to create a reference point for the DIC data at the compression tip of a stress-strain curve. This tool is useful when implementing large end-to-end displacement cycling for mechanical loading.</a:t>
            </a:r>
          </a:p>
        </p:txBody>
      </p:sp>
      <p:cxnSp>
        <p:nvCxnSpPr>
          <p:cNvPr id="28" name="Straight Arrow Connector 27">
            <a:extLst>
              <a:ext uri="{FF2B5EF4-FFF2-40B4-BE49-F238E27FC236}">
                <a16:creationId xmlns:a16="http://schemas.microsoft.com/office/drawing/2014/main" id="{B32DC032-7411-4C46-82E8-78CC4FCC6856}"/>
              </a:ext>
            </a:extLst>
          </p:cNvPr>
          <p:cNvCxnSpPr>
            <a:cxnSpLocks/>
            <a:stCxn id="26" idx="3"/>
            <a:endCxn id="27" idx="1"/>
          </p:cNvCxnSpPr>
          <p:nvPr/>
        </p:nvCxnSpPr>
        <p:spPr>
          <a:xfrm flipV="1">
            <a:off x="7077252" y="4150072"/>
            <a:ext cx="251261" cy="66223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0933671-33FC-4261-9504-C31767023B35}"/>
              </a:ext>
            </a:extLst>
          </p:cNvPr>
          <p:cNvSpPr/>
          <p:nvPr/>
        </p:nvSpPr>
        <p:spPr>
          <a:xfrm>
            <a:off x="5844741" y="5251020"/>
            <a:ext cx="1293472" cy="1329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23F6764-10B4-49D3-A6A4-B7C71863EF68}"/>
              </a:ext>
            </a:extLst>
          </p:cNvPr>
          <p:cNvSpPr txBox="1"/>
          <p:nvPr/>
        </p:nvSpPr>
        <p:spPr>
          <a:xfrm>
            <a:off x="7328513" y="4657298"/>
            <a:ext cx="4692912" cy="830997"/>
          </a:xfrm>
          <a:prstGeom prst="rect">
            <a:avLst/>
          </a:prstGeom>
          <a:solidFill>
            <a:schemeClr val="bg1"/>
          </a:solidFill>
          <a:ln>
            <a:solidFill>
              <a:srgbClr val="FF0000"/>
            </a:solidFill>
          </a:ln>
        </p:spPr>
        <p:txBody>
          <a:bodyPr wrap="square" rtlCol="0">
            <a:spAutoFit/>
          </a:bodyPr>
          <a:lstStyle/>
          <a:p>
            <a:r>
              <a:rPr lang="en-US" sz="1200" dirty="0"/>
              <a:t>Incremental Mode allows the user to process DIC measurements with incremental updates to displacement estimates. This mode is useful for experiments that make small incremental displacements. </a:t>
            </a:r>
            <a:r>
              <a:rPr lang="en-US" sz="1200" b="1" dirty="0"/>
              <a:t>This modes is the traditional DIC code used at all previous CHESS DIC experiments.</a:t>
            </a:r>
          </a:p>
        </p:txBody>
      </p:sp>
      <p:cxnSp>
        <p:nvCxnSpPr>
          <p:cNvPr id="24" name="Straight Arrow Connector 23">
            <a:extLst>
              <a:ext uri="{FF2B5EF4-FFF2-40B4-BE49-F238E27FC236}">
                <a16:creationId xmlns:a16="http://schemas.microsoft.com/office/drawing/2014/main" id="{6ADE697B-52E9-4FE2-A75C-E05A3F530CA3}"/>
              </a:ext>
            </a:extLst>
          </p:cNvPr>
          <p:cNvCxnSpPr>
            <a:cxnSpLocks/>
            <a:stCxn id="20" idx="3"/>
            <a:endCxn id="22" idx="1"/>
          </p:cNvCxnSpPr>
          <p:nvPr/>
        </p:nvCxnSpPr>
        <p:spPr>
          <a:xfrm flipV="1">
            <a:off x="7138213" y="5072797"/>
            <a:ext cx="190300" cy="244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1BA3BD8-EE59-490B-BC4D-05176F9AD981}"/>
              </a:ext>
            </a:extLst>
          </p:cNvPr>
          <p:cNvSpPr/>
          <p:nvPr/>
        </p:nvSpPr>
        <p:spPr>
          <a:xfrm>
            <a:off x="5844741" y="5398658"/>
            <a:ext cx="1293472" cy="1388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AD92A72-D72C-45C0-8F37-86EA530A4B8C}"/>
              </a:ext>
            </a:extLst>
          </p:cNvPr>
          <p:cNvSpPr txBox="1"/>
          <p:nvPr/>
        </p:nvSpPr>
        <p:spPr>
          <a:xfrm>
            <a:off x="7389473" y="5826352"/>
            <a:ext cx="4692912" cy="830997"/>
          </a:xfrm>
          <a:prstGeom prst="rect">
            <a:avLst/>
          </a:prstGeom>
          <a:solidFill>
            <a:schemeClr val="bg1"/>
          </a:solidFill>
          <a:ln>
            <a:solidFill>
              <a:srgbClr val="7030A0"/>
            </a:solidFill>
          </a:ln>
        </p:spPr>
        <p:txBody>
          <a:bodyPr wrap="square" rtlCol="0">
            <a:spAutoFit/>
          </a:bodyPr>
          <a:lstStyle/>
          <a:p>
            <a:r>
              <a:rPr lang="en-US" sz="1200" dirty="0"/>
              <a:t>Boundary Mode allows the user to process DIC measurements based on set reference points at the “zero-load”, tension tip, and compression tip of the stress-strain curve. This mode is useful for fully-reversed cyclic experiments. </a:t>
            </a:r>
            <a:r>
              <a:rPr lang="en-US" sz="1200" b="1" dirty="0"/>
              <a:t>This modes is under development.</a:t>
            </a:r>
            <a:endParaRPr lang="en-US" sz="1200" dirty="0"/>
          </a:p>
        </p:txBody>
      </p:sp>
      <p:cxnSp>
        <p:nvCxnSpPr>
          <p:cNvPr id="31" name="Straight Arrow Connector 30">
            <a:extLst>
              <a:ext uri="{FF2B5EF4-FFF2-40B4-BE49-F238E27FC236}">
                <a16:creationId xmlns:a16="http://schemas.microsoft.com/office/drawing/2014/main" id="{5BA6270E-32EF-4286-94F7-9F5215A7444A}"/>
              </a:ext>
            </a:extLst>
          </p:cNvPr>
          <p:cNvCxnSpPr>
            <a:cxnSpLocks/>
            <a:stCxn id="29" idx="3"/>
            <a:endCxn id="30" idx="1"/>
          </p:cNvCxnSpPr>
          <p:nvPr/>
        </p:nvCxnSpPr>
        <p:spPr>
          <a:xfrm>
            <a:off x="7138213" y="5468076"/>
            <a:ext cx="251260" cy="77377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155A7AC5-BFD6-451F-886B-2E2A55D59D6B}"/>
              </a:ext>
            </a:extLst>
          </p:cNvPr>
          <p:cNvSpPr txBox="1">
            <a:spLocks/>
          </p:cNvSpPr>
          <p:nvPr/>
        </p:nvSpPr>
        <p:spPr>
          <a:xfrm>
            <a:off x="838200" y="1278385"/>
            <a:ext cx="10942468"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process real-time: section allows users to process and plot new DIC measurements in real-time through GUI</a:t>
            </a:r>
          </a:p>
        </p:txBody>
      </p:sp>
    </p:spTree>
    <p:extLst>
      <p:ext uri="{BB962C8B-B14F-4D97-AF65-F5344CB8AC3E}">
        <p14:creationId xmlns:p14="http://schemas.microsoft.com/office/powerpoint/2010/main" val="3384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Setup</a:t>
            </a:r>
          </a:p>
        </p:txBody>
      </p:sp>
      <p:sp>
        <p:nvSpPr>
          <p:cNvPr id="3" name="Content Placeholder 2">
            <a:extLst>
              <a:ext uri="{FF2B5EF4-FFF2-40B4-BE49-F238E27FC236}">
                <a16:creationId xmlns:a16="http://schemas.microsoft.com/office/drawing/2014/main" id="{DE91B030-F9D9-48AF-B90F-AA97A80927D2}"/>
              </a:ext>
            </a:extLst>
          </p:cNvPr>
          <p:cNvSpPr>
            <a:spLocks noGrp="1"/>
          </p:cNvSpPr>
          <p:nvPr>
            <p:ph idx="1"/>
          </p:nvPr>
        </p:nvSpPr>
        <p:spPr>
          <a:xfrm>
            <a:off x="838200" y="1278385"/>
            <a:ext cx="10515600" cy="320750"/>
          </a:xfrm>
        </p:spPr>
        <p:txBody>
          <a:bodyPr>
            <a:normAutofit/>
          </a:bodyPr>
          <a:lstStyle/>
          <a:p>
            <a:r>
              <a:rPr lang="en-US" sz="1200" dirty="0"/>
              <a:t>Download or clone git repository from GitHub: https://github.com/daltonshadle/CHESS_RealTimeDIC </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EEB50ED-8E23-40BA-A555-E946D3A4971A}"/>
              </a:ext>
            </a:extLst>
          </p:cNvPr>
          <p:cNvPicPr>
            <a:picLocks noChangeAspect="1"/>
          </p:cNvPicPr>
          <p:nvPr/>
        </p:nvPicPr>
        <p:blipFill>
          <a:blip r:embed="rId2"/>
          <a:stretch>
            <a:fillRect/>
          </a:stretch>
        </p:blipFill>
        <p:spPr>
          <a:xfrm>
            <a:off x="4305669" y="1577297"/>
            <a:ext cx="7292591" cy="2324403"/>
          </a:xfrm>
          <a:prstGeom prst="rect">
            <a:avLst/>
          </a:prstGeom>
        </p:spPr>
      </p:pic>
      <p:sp>
        <p:nvSpPr>
          <p:cNvPr id="11" name="Content Placeholder 2">
            <a:extLst>
              <a:ext uri="{FF2B5EF4-FFF2-40B4-BE49-F238E27FC236}">
                <a16:creationId xmlns:a16="http://schemas.microsoft.com/office/drawing/2014/main" id="{C03B4A01-5EAC-4E12-B5A9-88840AD1692C}"/>
              </a:ext>
            </a:extLst>
          </p:cNvPr>
          <p:cNvSpPr txBox="1">
            <a:spLocks/>
          </p:cNvSpPr>
          <p:nvPr/>
        </p:nvSpPr>
        <p:spPr>
          <a:xfrm>
            <a:off x="838200" y="4228531"/>
            <a:ext cx="10515600" cy="3207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Open project in MATLAB environment. The project is sectioned into individual cells to run, similar to traditional MATLAB scripting. Run each section sequentially.</a:t>
            </a:r>
          </a:p>
        </p:txBody>
      </p:sp>
      <p:pic>
        <p:nvPicPr>
          <p:cNvPr id="13" name="Picture 12">
            <a:extLst>
              <a:ext uri="{FF2B5EF4-FFF2-40B4-BE49-F238E27FC236}">
                <a16:creationId xmlns:a16="http://schemas.microsoft.com/office/drawing/2014/main" id="{B256F5DF-1670-4831-AF18-836EE064D4E9}"/>
              </a:ext>
            </a:extLst>
          </p:cNvPr>
          <p:cNvPicPr>
            <a:picLocks noChangeAspect="1"/>
          </p:cNvPicPr>
          <p:nvPr/>
        </p:nvPicPr>
        <p:blipFill rotWithShape="1">
          <a:blip r:embed="rId3"/>
          <a:srcRect r="22014"/>
          <a:stretch/>
        </p:blipFill>
        <p:spPr>
          <a:xfrm>
            <a:off x="4305669" y="4506057"/>
            <a:ext cx="7292591" cy="2147116"/>
          </a:xfrm>
          <a:prstGeom prst="rect">
            <a:avLst/>
          </a:prstGeom>
        </p:spPr>
      </p:pic>
    </p:spTree>
    <p:extLst>
      <p:ext uri="{BB962C8B-B14F-4D97-AF65-F5344CB8AC3E}">
        <p14:creationId xmlns:p14="http://schemas.microsoft.com/office/powerpoint/2010/main" val="324735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Initial Parameters</a:t>
            </a:r>
          </a:p>
        </p:txBody>
      </p:sp>
      <p:sp>
        <p:nvSpPr>
          <p:cNvPr id="3" name="Content Placeholder 2">
            <a:extLst>
              <a:ext uri="{FF2B5EF4-FFF2-40B4-BE49-F238E27FC236}">
                <a16:creationId xmlns:a16="http://schemas.microsoft.com/office/drawing/2014/main" id="{DE91B030-F9D9-48AF-B90F-AA97A80927D2}"/>
              </a:ext>
            </a:extLst>
          </p:cNvPr>
          <p:cNvSpPr>
            <a:spLocks noGrp="1"/>
          </p:cNvSpPr>
          <p:nvPr>
            <p:ph idx="1"/>
          </p:nvPr>
        </p:nvSpPr>
        <p:spPr>
          <a:xfrm>
            <a:off x="838200" y="1278385"/>
            <a:ext cx="10515600" cy="320750"/>
          </a:xfrm>
        </p:spPr>
        <p:txBody>
          <a:bodyPr>
            <a:normAutofit/>
          </a:bodyPr>
          <a:lstStyle/>
          <a:p>
            <a:r>
              <a:rPr lang="en-US" sz="1600" dirty="0"/>
              <a:t>user input parameters: section allows users to define DIC parameters for processing</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2"/>
          <a:srcRect t="6954" b="-1"/>
          <a:stretch/>
        </p:blipFill>
        <p:spPr>
          <a:xfrm>
            <a:off x="908663" y="1714544"/>
            <a:ext cx="6419850" cy="257019"/>
          </a:xfrm>
          <a:prstGeom prst="rect">
            <a:avLst/>
          </a:prstGeom>
        </p:spPr>
      </p:pic>
      <p:pic>
        <p:nvPicPr>
          <p:cNvPr id="12" name="Picture 11">
            <a:extLst>
              <a:ext uri="{FF2B5EF4-FFF2-40B4-BE49-F238E27FC236}">
                <a16:creationId xmlns:a16="http://schemas.microsoft.com/office/drawing/2014/main" id="{9F2F37FA-4B20-487D-BDC0-4E694FD87A93}"/>
              </a:ext>
            </a:extLst>
          </p:cNvPr>
          <p:cNvPicPr>
            <a:picLocks noChangeAspect="1"/>
          </p:cNvPicPr>
          <p:nvPr/>
        </p:nvPicPr>
        <p:blipFill>
          <a:blip r:embed="rId3"/>
          <a:stretch>
            <a:fillRect/>
          </a:stretch>
        </p:blipFill>
        <p:spPr>
          <a:xfrm>
            <a:off x="908663" y="2086972"/>
            <a:ext cx="6305550" cy="2571750"/>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55938" y="2618913"/>
            <a:ext cx="1429305" cy="19530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187ADD-3C60-4F22-B18A-90C216FC2424}"/>
              </a:ext>
            </a:extLst>
          </p:cNvPr>
          <p:cNvSpPr/>
          <p:nvPr/>
        </p:nvSpPr>
        <p:spPr>
          <a:xfrm>
            <a:off x="1455938" y="2814221"/>
            <a:ext cx="2262622" cy="1953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97B28B-07BC-43E4-9632-5B8D3A3C9FF7}"/>
              </a:ext>
            </a:extLst>
          </p:cNvPr>
          <p:cNvSpPr/>
          <p:nvPr/>
        </p:nvSpPr>
        <p:spPr>
          <a:xfrm>
            <a:off x="1455938" y="3009529"/>
            <a:ext cx="2262622" cy="1953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59A5C9D-D1E5-4CB4-B601-597AC2C0C6BA}"/>
              </a:ext>
            </a:extLst>
          </p:cNvPr>
          <p:cNvSpPr/>
          <p:nvPr/>
        </p:nvSpPr>
        <p:spPr>
          <a:xfrm>
            <a:off x="1455938" y="3204837"/>
            <a:ext cx="3029702" cy="19530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2D8FB6-F0F4-4C24-903C-254CCB3EE233}"/>
              </a:ext>
            </a:extLst>
          </p:cNvPr>
          <p:cNvSpPr/>
          <p:nvPr/>
        </p:nvSpPr>
        <p:spPr>
          <a:xfrm>
            <a:off x="1455938" y="3736471"/>
            <a:ext cx="1429305" cy="19530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F4D0B6D-395F-4E4F-A294-6AA6BD91056D}"/>
              </a:ext>
            </a:extLst>
          </p:cNvPr>
          <p:cNvSpPr/>
          <p:nvPr/>
        </p:nvSpPr>
        <p:spPr>
          <a:xfrm>
            <a:off x="1455937" y="3931779"/>
            <a:ext cx="1653023" cy="195308"/>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D42015B-8EEE-4679-8104-79A46847966F}"/>
              </a:ext>
            </a:extLst>
          </p:cNvPr>
          <p:cNvSpPr/>
          <p:nvPr/>
        </p:nvSpPr>
        <p:spPr>
          <a:xfrm>
            <a:off x="1461017" y="4465540"/>
            <a:ext cx="2044183" cy="19530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2885243" y="2078523"/>
            <a:ext cx="2628350" cy="63804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8FF153A-6488-41E9-AA26-E074EB930797}"/>
              </a:ext>
            </a:extLst>
          </p:cNvPr>
          <p:cNvCxnSpPr>
            <a:cxnSpLocks/>
            <a:stCxn id="16" idx="3"/>
            <a:endCxn id="61" idx="1"/>
          </p:cNvCxnSpPr>
          <p:nvPr/>
        </p:nvCxnSpPr>
        <p:spPr>
          <a:xfrm flipV="1">
            <a:off x="3718560" y="2603989"/>
            <a:ext cx="1795034" cy="3078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026509E-3E81-49B9-8BBF-07AD6556A276}"/>
              </a:ext>
            </a:extLst>
          </p:cNvPr>
          <p:cNvCxnSpPr>
            <a:cxnSpLocks/>
            <a:stCxn id="18" idx="3"/>
            <a:endCxn id="63" idx="1"/>
          </p:cNvCxnSpPr>
          <p:nvPr/>
        </p:nvCxnSpPr>
        <p:spPr>
          <a:xfrm>
            <a:off x="3718560" y="3107183"/>
            <a:ext cx="1795034" cy="12785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E00919E-9BA4-4F0D-9949-005E425EB39E}"/>
              </a:ext>
            </a:extLst>
          </p:cNvPr>
          <p:cNvCxnSpPr>
            <a:cxnSpLocks/>
            <a:stCxn id="20" idx="3"/>
            <a:endCxn id="65" idx="1"/>
          </p:cNvCxnSpPr>
          <p:nvPr/>
        </p:nvCxnSpPr>
        <p:spPr>
          <a:xfrm>
            <a:off x="4485640" y="3302491"/>
            <a:ext cx="1027953" cy="45631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7B03400-E11D-458B-8F86-51D8BF5FC1F9}"/>
              </a:ext>
            </a:extLst>
          </p:cNvPr>
          <p:cNvCxnSpPr>
            <a:cxnSpLocks/>
            <a:stCxn id="22" idx="3"/>
            <a:endCxn id="67" idx="1"/>
          </p:cNvCxnSpPr>
          <p:nvPr/>
        </p:nvCxnSpPr>
        <p:spPr>
          <a:xfrm>
            <a:off x="2885243" y="3834125"/>
            <a:ext cx="2628351" cy="3790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2B06A69-9D5C-4BD6-B3AB-4C32D0C6063B}"/>
              </a:ext>
            </a:extLst>
          </p:cNvPr>
          <p:cNvCxnSpPr>
            <a:cxnSpLocks/>
            <a:stCxn id="24" idx="3"/>
            <a:endCxn id="69" idx="1"/>
          </p:cNvCxnSpPr>
          <p:nvPr/>
        </p:nvCxnSpPr>
        <p:spPr>
          <a:xfrm>
            <a:off x="3108960" y="4029433"/>
            <a:ext cx="2404634" cy="5733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54A099-B957-49D4-9A3B-AD977749D843}"/>
              </a:ext>
            </a:extLst>
          </p:cNvPr>
          <p:cNvCxnSpPr>
            <a:cxnSpLocks/>
            <a:stCxn id="26" idx="3"/>
            <a:endCxn id="71" idx="1"/>
          </p:cNvCxnSpPr>
          <p:nvPr/>
        </p:nvCxnSpPr>
        <p:spPr>
          <a:xfrm>
            <a:off x="3505200" y="4563194"/>
            <a:ext cx="2008394" cy="44785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513593" y="1847690"/>
            <a:ext cx="6123963" cy="461665"/>
          </a:xfrm>
          <a:prstGeom prst="rect">
            <a:avLst/>
          </a:prstGeom>
          <a:solidFill>
            <a:schemeClr val="bg1"/>
          </a:solidFill>
          <a:ln>
            <a:solidFill>
              <a:srgbClr val="C00000"/>
            </a:solidFill>
          </a:ln>
        </p:spPr>
        <p:txBody>
          <a:bodyPr wrap="square" rtlCol="0">
            <a:spAutoFit/>
          </a:bodyPr>
          <a:lstStyle/>
          <a:p>
            <a:r>
              <a:rPr lang="en-US" sz="1200" dirty="0"/>
              <a:t>Pixel spacing between control points. Small spacing = better resolution, slower processing. Larger spacing = lower resolution, faster processing. Usual range = [20-100].</a:t>
            </a:r>
          </a:p>
        </p:txBody>
      </p:sp>
      <p:sp>
        <p:nvSpPr>
          <p:cNvPr id="61" name="TextBox 60">
            <a:extLst>
              <a:ext uri="{FF2B5EF4-FFF2-40B4-BE49-F238E27FC236}">
                <a16:creationId xmlns:a16="http://schemas.microsoft.com/office/drawing/2014/main" id="{DD685824-6911-46BB-9AB3-F33282B7E5E7}"/>
              </a:ext>
            </a:extLst>
          </p:cNvPr>
          <p:cNvSpPr txBox="1"/>
          <p:nvPr/>
        </p:nvSpPr>
        <p:spPr>
          <a:xfrm>
            <a:off x="5513594" y="2373156"/>
            <a:ext cx="6123962" cy="461665"/>
          </a:xfrm>
          <a:prstGeom prst="rect">
            <a:avLst/>
          </a:prstGeom>
          <a:solidFill>
            <a:schemeClr val="bg1"/>
          </a:solidFill>
          <a:ln>
            <a:solidFill>
              <a:srgbClr val="FF0000"/>
            </a:solidFill>
          </a:ln>
        </p:spPr>
        <p:txBody>
          <a:bodyPr wrap="square" rtlCol="0">
            <a:spAutoFit/>
          </a:bodyPr>
          <a:lstStyle/>
          <a:p>
            <a:r>
              <a:rPr lang="en-US" sz="1200" dirty="0"/>
              <a:t>Fixed correlation area dimensions in pixels. This variable describes the subregion at each control point in which correlation is searched over. Usual range = [40-200, 40-200].</a:t>
            </a:r>
          </a:p>
        </p:txBody>
      </p:sp>
      <p:sp>
        <p:nvSpPr>
          <p:cNvPr id="63" name="TextBox 62">
            <a:extLst>
              <a:ext uri="{FF2B5EF4-FFF2-40B4-BE49-F238E27FC236}">
                <a16:creationId xmlns:a16="http://schemas.microsoft.com/office/drawing/2014/main" id="{2CE2F471-D784-48E6-BE7A-448F6D3DCC4A}"/>
              </a:ext>
            </a:extLst>
          </p:cNvPr>
          <p:cNvSpPr txBox="1"/>
          <p:nvPr/>
        </p:nvSpPr>
        <p:spPr>
          <a:xfrm>
            <a:off x="5513594" y="2911875"/>
            <a:ext cx="6123962" cy="646331"/>
          </a:xfrm>
          <a:prstGeom prst="rect">
            <a:avLst/>
          </a:prstGeom>
          <a:solidFill>
            <a:schemeClr val="bg1"/>
          </a:solidFill>
          <a:ln>
            <a:solidFill>
              <a:srgbClr val="FFC000"/>
            </a:solidFill>
          </a:ln>
        </p:spPr>
        <p:txBody>
          <a:bodyPr wrap="square" rtlCol="0">
            <a:spAutoFit/>
          </a:bodyPr>
          <a:lstStyle/>
          <a:p>
            <a:r>
              <a:rPr lang="en-US" sz="1200" dirty="0"/>
              <a:t>Moving correlation area dimensions in pixels. This variable describes the subregion inside each fixed correlation area in which correlation patterns are matched. Usual range = [20-180, 20-180]. Note: These dimensions must be smaller than </a:t>
            </a:r>
            <a:r>
              <a:rPr lang="en-US" sz="1200" dirty="0" err="1"/>
              <a:t>fixed_corr_dimen</a:t>
            </a:r>
            <a:r>
              <a:rPr lang="en-US" sz="1200" dirty="0"/>
              <a:t>.</a:t>
            </a:r>
          </a:p>
        </p:txBody>
      </p:sp>
      <p:sp>
        <p:nvSpPr>
          <p:cNvPr id="65" name="TextBox 64">
            <a:extLst>
              <a:ext uri="{FF2B5EF4-FFF2-40B4-BE49-F238E27FC236}">
                <a16:creationId xmlns:a16="http://schemas.microsoft.com/office/drawing/2014/main" id="{93476B2F-6AE8-4592-BB01-FDEECD2B1CA1}"/>
              </a:ext>
            </a:extLst>
          </p:cNvPr>
          <p:cNvSpPr txBox="1"/>
          <p:nvPr/>
        </p:nvSpPr>
        <p:spPr>
          <a:xfrm>
            <a:off x="5513593" y="3620303"/>
            <a:ext cx="6123961" cy="276999"/>
          </a:xfrm>
          <a:prstGeom prst="rect">
            <a:avLst/>
          </a:prstGeom>
          <a:solidFill>
            <a:schemeClr val="bg1"/>
          </a:solidFill>
          <a:ln>
            <a:solidFill>
              <a:srgbClr val="92D050"/>
            </a:solidFill>
          </a:ln>
        </p:spPr>
        <p:txBody>
          <a:bodyPr wrap="square" rtlCol="0">
            <a:spAutoFit/>
          </a:bodyPr>
          <a:lstStyle/>
          <a:p>
            <a:r>
              <a:rPr lang="en-US" sz="1200" dirty="0"/>
              <a:t>Name of stress and strain output file for re-plotting.</a:t>
            </a:r>
          </a:p>
        </p:txBody>
      </p:sp>
      <p:sp>
        <p:nvSpPr>
          <p:cNvPr id="67" name="TextBox 66">
            <a:extLst>
              <a:ext uri="{FF2B5EF4-FFF2-40B4-BE49-F238E27FC236}">
                <a16:creationId xmlns:a16="http://schemas.microsoft.com/office/drawing/2014/main" id="{776E0A81-BFE4-4200-A7FD-6571C00861F2}"/>
              </a:ext>
            </a:extLst>
          </p:cNvPr>
          <p:cNvSpPr txBox="1"/>
          <p:nvPr/>
        </p:nvSpPr>
        <p:spPr>
          <a:xfrm>
            <a:off x="5513594" y="4074645"/>
            <a:ext cx="6123960" cy="276999"/>
          </a:xfrm>
          <a:prstGeom prst="rect">
            <a:avLst/>
          </a:prstGeom>
          <a:solidFill>
            <a:schemeClr val="bg1"/>
          </a:solidFill>
          <a:ln>
            <a:solidFill>
              <a:srgbClr val="00B050"/>
            </a:solidFill>
          </a:ln>
        </p:spPr>
        <p:txBody>
          <a:bodyPr wrap="square" rtlCol="0">
            <a:spAutoFit/>
          </a:bodyPr>
          <a:lstStyle/>
          <a:p>
            <a:r>
              <a:rPr lang="en-US" sz="1200" dirty="0"/>
              <a:t>Sample width dimension in millimeters. Used for stress calculation.</a:t>
            </a:r>
          </a:p>
        </p:txBody>
      </p:sp>
      <p:sp>
        <p:nvSpPr>
          <p:cNvPr id="69" name="TextBox 68">
            <a:extLst>
              <a:ext uri="{FF2B5EF4-FFF2-40B4-BE49-F238E27FC236}">
                <a16:creationId xmlns:a16="http://schemas.microsoft.com/office/drawing/2014/main" id="{D0DDBAB5-908C-48BC-9B4B-DC7BE1A18999}"/>
              </a:ext>
            </a:extLst>
          </p:cNvPr>
          <p:cNvSpPr txBox="1"/>
          <p:nvPr/>
        </p:nvSpPr>
        <p:spPr>
          <a:xfrm>
            <a:off x="5513594" y="4464275"/>
            <a:ext cx="6123960" cy="276999"/>
          </a:xfrm>
          <a:prstGeom prst="rect">
            <a:avLst/>
          </a:prstGeom>
          <a:solidFill>
            <a:schemeClr val="bg1"/>
          </a:solidFill>
          <a:ln>
            <a:solidFill>
              <a:srgbClr val="00B0F0"/>
            </a:solidFill>
          </a:ln>
        </p:spPr>
        <p:txBody>
          <a:bodyPr wrap="square" rtlCol="0">
            <a:spAutoFit/>
          </a:bodyPr>
          <a:lstStyle/>
          <a:p>
            <a:r>
              <a:rPr lang="en-US" sz="1200" dirty="0"/>
              <a:t>Sample thickness dimension in millimeters. Used for stress calculation.</a:t>
            </a:r>
          </a:p>
        </p:txBody>
      </p:sp>
      <p:sp>
        <p:nvSpPr>
          <p:cNvPr id="71" name="TextBox 70">
            <a:extLst>
              <a:ext uri="{FF2B5EF4-FFF2-40B4-BE49-F238E27FC236}">
                <a16:creationId xmlns:a16="http://schemas.microsoft.com/office/drawing/2014/main" id="{454F37D2-C1CA-4E4B-BE04-69B5C6CDFF96}"/>
              </a:ext>
            </a:extLst>
          </p:cNvPr>
          <p:cNvSpPr txBox="1"/>
          <p:nvPr/>
        </p:nvSpPr>
        <p:spPr>
          <a:xfrm>
            <a:off x="5513594" y="4872544"/>
            <a:ext cx="6123960" cy="276999"/>
          </a:xfrm>
          <a:prstGeom prst="rect">
            <a:avLst/>
          </a:prstGeom>
          <a:solidFill>
            <a:schemeClr val="bg1"/>
          </a:solidFill>
          <a:ln>
            <a:solidFill>
              <a:srgbClr val="0070C0"/>
            </a:solidFill>
          </a:ln>
        </p:spPr>
        <p:txBody>
          <a:bodyPr wrap="square" rtlCol="0">
            <a:spAutoFit/>
          </a:bodyPr>
          <a:lstStyle/>
          <a:p>
            <a:r>
              <a:rPr lang="en-US" sz="1200" dirty="0"/>
              <a:t>Bool variable for indicating whether to save or not. True = save, False = no save.</a:t>
            </a:r>
          </a:p>
        </p:txBody>
      </p:sp>
    </p:spTree>
    <p:extLst>
      <p:ext uri="{BB962C8B-B14F-4D97-AF65-F5344CB8AC3E}">
        <p14:creationId xmlns:p14="http://schemas.microsoft.com/office/powerpoint/2010/main" val="2052492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6A95EA7-C823-4874-A5EA-55061EC510D3}"/>
              </a:ext>
            </a:extLst>
          </p:cNvPr>
          <p:cNvPicPr>
            <a:picLocks noChangeAspect="1"/>
          </p:cNvPicPr>
          <p:nvPr/>
        </p:nvPicPr>
        <p:blipFill>
          <a:blip r:embed="rId2"/>
          <a:stretch>
            <a:fillRect/>
          </a:stretch>
        </p:blipFill>
        <p:spPr>
          <a:xfrm>
            <a:off x="908663" y="2029294"/>
            <a:ext cx="6353175" cy="3810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err="1"/>
              <a:t>DIC.par</a:t>
            </a:r>
            <a:r>
              <a:rPr lang="en-US" dirty="0"/>
              <a:t> Directory</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3"/>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0"/>
            <a:ext cx="3350954" cy="224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4823670" y="2170425"/>
            <a:ext cx="908535" cy="12751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732205" y="1939592"/>
            <a:ext cx="6123963" cy="461665"/>
          </a:xfrm>
          <a:prstGeom prst="rect">
            <a:avLst/>
          </a:prstGeom>
          <a:solidFill>
            <a:schemeClr val="bg1"/>
          </a:solidFill>
          <a:ln>
            <a:solidFill>
              <a:srgbClr val="C00000"/>
            </a:solidFill>
          </a:ln>
        </p:spPr>
        <p:txBody>
          <a:bodyPr wrap="square" rtlCol="0">
            <a:spAutoFit/>
          </a:bodyPr>
          <a:lstStyle/>
          <a:p>
            <a:r>
              <a:rPr lang="en-US" sz="1200" dirty="0"/>
              <a:t>Function opens and processes </a:t>
            </a:r>
            <a:r>
              <a:rPr lang="en-US" sz="1200" dirty="0" err="1"/>
              <a:t>dic.par</a:t>
            </a:r>
            <a:r>
              <a:rPr lang="en-US" sz="1200" dirty="0"/>
              <a:t> instrument file. Gathers directory and matrix of instrument information.</a:t>
            </a:r>
          </a:p>
        </p:txBody>
      </p:sp>
      <p:pic>
        <p:nvPicPr>
          <p:cNvPr id="17" name="Picture 16">
            <a:extLst>
              <a:ext uri="{FF2B5EF4-FFF2-40B4-BE49-F238E27FC236}">
                <a16:creationId xmlns:a16="http://schemas.microsoft.com/office/drawing/2014/main" id="{8865823C-93B1-404A-A196-AD3BE0283A9C}"/>
              </a:ext>
            </a:extLst>
          </p:cNvPr>
          <p:cNvPicPr>
            <a:picLocks noChangeAspect="1"/>
          </p:cNvPicPr>
          <p:nvPr/>
        </p:nvPicPr>
        <p:blipFill>
          <a:blip r:embed="rId4"/>
          <a:stretch>
            <a:fillRect/>
          </a:stretch>
        </p:blipFill>
        <p:spPr>
          <a:xfrm>
            <a:off x="2520018" y="2627847"/>
            <a:ext cx="7122371" cy="4003029"/>
          </a:xfrm>
          <a:prstGeom prst="rect">
            <a:avLst/>
          </a:prstGeom>
        </p:spPr>
      </p:pic>
      <p:sp>
        <p:nvSpPr>
          <p:cNvPr id="21" name="Rectangle 20">
            <a:extLst>
              <a:ext uri="{FF2B5EF4-FFF2-40B4-BE49-F238E27FC236}">
                <a16:creationId xmlns:a16="http://schemas.microsoft.com/office/drawing/2014/main" id="{CF3130A4-9A35-4C0D-953D-5F7012FE068D}"/>
              </a:ext>
            </a:extLst>
          </p:cNvPr>
          <p:cNvSpPr/>
          <p:nvPr/>
        </p:nvSpPr>
        <p:spPr>
          <a:xfrm>
            <a:off x="2985260" y="3355741"/>
            <a:ext cx="949178" cy="105686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58301F-2FFF-4A2F-B7BC-992E9F0401D5}"/>
              </a:ext>
            </a:extLst>
          </p:cNvPr>
          <p:cNvSpPr/>
          <p:nvPr/>
        </p:nvSpPr>
        <p:spPr>
          <a:xfrm>
            <a:off x="3355772" y="6082017"/>
            <a:ext cx="4702519" cy="2614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A50413-9D7C-4F01-9D72-B09C882F8BA2}"/>
              </a:ext>
            </a:extLst>
          </p:cNvPr>
          <p:cNvSpPr/>
          <p:nvPr/>
        </p:nvSpPr>
        <p:spPr>
          <a:xfrm>
            <a:off x="8101013" y="6305374"/>
            <a:ext cx="695325" cy="2614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3D213A2-5641-48DF-9005-0066A8DA89F1}"/>
              </a:ext>
            </a:extLst>
          </p:cNvPr>
          <p:cNvSpPr txBox="1"/>
          <p:nvPr/>
        </p:nvSpPr>
        <p:spPr>
          <a:xfrm>
            <a:off x="3736936" y="3056196"/>
            <a:ext cx="395004" cy="584775"/>
          </a:xfrm>
          <a:prstGeom prst="rect">
            <a:avLst/>
          </a:prstGeom>
          <a:solidFill>
            <a:schemeClr val="bg1"/>
          </a:solidFill>
          <a:ln>
            <a:solidFill>
              <a:srgbClr val="00B050"/>
            </a:solidFill>
          </a:ln>
        </p:spPr>
        <p:txBody>
          <a:bodyPr wrap="square" rtlCol="0">
            <a:spAutoFit/>
          </a:bodyPr>
          <a:lstStyle/>
          <a:p>
            <a:pPr algn="ctr"/>
            <a:r>
              <a:rPr lang="en-US" sz="3200" dirty="0"/>
              <a:t>1</a:t>
            </a:r>
          </a:p>
        </p:txBody>
      </p:sp>
      <p:sp>
        <p:nvSpPr>
          <p:cNvPr id="30" name="TextBox 29">
            <a:extLst>
              <a:ext uri="{FF2B5EF4-FFF2-40B4-BE49-F238E27FC236}">
                <a16:creationId xmlns:a16="http://schemas.microsoft.com/office/drawing/2014/main" id="{FF68CB36-FC83-4296-B634-0232705930DF}"/>
              </a:ext>
            </a:extLst>
          </p:cNvPr>
          <p:cNvSpPr txBox="1"/>
          <p:nvPr/>
        </p:nvSpPr>
        <p:spPr>
          <a:xfrm>
            <a:off x="7131011" y="5610013"/>
            <a:ext cx="395004" cy="584775"/>
          </a:xfrm>
          <a:prstGeom prst="rect">
            <a:avLst/>
          </a:prstGeom>
          <a:solidFill>
            <a:schemeClr val="bg1"/>
          </a:solidFill>
          <a:ln>
            <a:solidFill>
              <a:srgbClr val="00B0F0"/>
            </a:solidFill>
          </a:ln>
        </p:spPr>
        <p:txBody>
          <a:bodyPr wrap="square" rtlCol="0">
            <a:spAutoFit/>
          </a:bodyPr>
          <a:lstStyle/>
          <a:p>
            <a:pPr algn="ctr"/>
            <a:r>
              <a:rPr lang="en-US" sz="3200" dirty="0"/>
              <a:t>2</a:t>
            </a:r>
          </a:p>
        </p:txBody>
      </p:sp>
      <p:sp>
        <p:nvSpPr>
          <p:cNvPr id="31" name="TextBox 30">
            <a:extLst>
              <a:ext uri="{FF2B5EF4-FFF2-40B4-BE49-F238E27FC236}">
                <a16:creationId xmlns:a16="http://schemas.microsoft.com/office/drawing/2014/main" id="{49DFE612-CE44-430A-9792-67408C211841}"/>
              </a:ext>
            </a:extLst>
          </p:cNvPr>
          <p:cNvSpPr txBox="1"/>
          <p:nvPr/>
        </p:nvSpPr>
        <p:spPr>
          <a:xfrm>
            <a:off x="8652838" y="5817747"/>
            <a:ext cx="395004" cy="584775"/>
          </a:xfrm>
          <a:prstGeom prst="rect">
            <a:avLst/>
          </a:prstGeom>
          <a:solidFill>
            <a:schemeClr val="bg1"/>
          </a:solidFill>
          <a:ln>
            <a:solidFill>
              <a:srgbClr val="002060"/>
            </a:solidFill>
          </a:ln>
        </p:spPr>
        <p:txBody>
          <a:bodyPr wrap="square" rtlCol="0">
            <a:spAutoFit/>
          </a:bodyPr>
          <a:lstStyle/>
          <a:p>
            <a:pPr algn="ctr"/>
            <a:r>
              <a:rPr lang="en-US" sz="3200" dirty="0"/>
              <a:t>3</a:t>
            </a:r>
          </a:p>
        </p:txBody>
      </p:sp>
      <p:sp>
        <p:nvSpPr>
          <p:cNvPr id="52" name="Content Placeholder 2">
            <a:extLst>
              <a:ext uri="{FF2B5EF4-FFF2-40B4-BE49-F238E27FC236}">
                <a16:creationId xmlns:a16="http://schemas.microsoft.com/office/drawing/2014/main" id="{06C7DBE9-B763-41A6-A7D0-72CDFB8E6287}"/>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select the </a:t>
            </a:r>
            <a:r>
              <a:rPr lang="en-US" sz="1600" dirty="0" err="1"/>
              <a:t>dic.par</a:t>
            </a:r>
            <a:r>
              <a:rPr lang="en-US" sz="1600" dirty="0"/>
              <a:t>: section allows users to open and process </a:t>
            </a:r>
            <a:r>
              <a:rPr lang="en-US" sz="1600" dirty="0" err="1"/>
              <a:t>dic.par</a:t>
            </a:r>
            <a:r>
              <a:rPr lang="en-US" sz="1600" dirty="0"/>
              <a:t> instrument file.</a:t>
            </a:r>
          </a:p>
        </p:txBody>
      </p:sp>
    </p:spTree>
    <p:extLst>
      <p:ext uri="{BB962C8B-B14F-4D97-AF65-F5344CB8AC3E}">
        <p14:creationId xmlns:p14="http://schemas.microsoft.com/office/powerpoint/2010/main" val="198695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B53E059-C66D-43AF-AA7C-BB80A1C7B8CB}"/>
              </a:ext>
            </a:extLst>
          </p:cNvPr>
          <p:cNvPicPr>
            <a:picLocks noChangeAspect="1"/>
          </p:cNvPicPr>
          <p:nvPr/>
        </p:nvPicPr>
        <p:blipFill>
          <a:blip r:embed="rId2"/>
          <a:stretch>
            <a:fillRect/>
          </a:stretch>
        </p:blipFill>
        <p:spPr>
          <a:xfrm>
            <a:off x="2627991" y="2613391"/>
            <a:ext cx="6419850" cy="4004731"/>
          </a:xfrm>
          <a:prstGeom prst="rect">
            <a:avLst/>
          </a:prstGeom>
        </p:spPr>
      </p:pic>
      <p:pic>
        <p:nvPicPr>
          <p:cNvPr id="7" name="Picture 6">
            <a:extLst>
              <a:ext uri="{FF2B5EF4-FFF2-40B4-BE49-F238E27FC236}">
                <a16:creationId xmlns:a16="http://schemas.microsoft.com/office/drawing/2014/main" id="{41621821-364F-4DA1-9FCC-37C84208CF09}"/>
              </a:ext>
            </a:extLst>
          </p:cNvPr>
          <p:cNvPicPr>
            <a:picLocks noChangeAspect="1"/>
          </p:cNvPicPr>
          <p:nvPr/>
        </p:nvPicPr>
        <p:blipFill>
          <a:blip r:embed="rId3"/>
          <a:stretch>
            <a:fillRect/>
          </a:stretch>
        </p:blipFill>
        <p:spPr>
          <a:xfrm>
            <a:off x="908663" y="2019646"/>
            <a:ext cx="6324600" cy="3810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Image Directory</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4"/>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0"/>
            <a:ext cx="4067024" cy="2247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5539740" y="1841782"/>
            <a:ext cx="446120" cy="45615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985860" y="1703282"/>
            <a:ext cx="6123963" cy="276999"/>
          </a:xfrm>
          <a:prstGeom prst="rect">
            <a:avLst/>
          </a:prstGeom>
          <a:solidFill>
            <a:schemeClr val="bg1"/>
          </a:solidFill>
          <a:ln>
            <a:solidFill>
              <a:srgbClr val="C00000"/>
            </a:solidFill>
          </a:ln>
        </p:spPr>
        <p:txBody>
          <a:bodyPr wrap="square" rtlCol="0">
            <a:spAutoFit/>
          </a:bodyPr>
          <a:lstStyle/>
          <a:p>
            <a:r>
              <a:rPr lang="en-US" sz="1200" dirty="0"/>
              <a:t>Function opens and processes first image. Gathers directory and structure for images.</a:t>
            </a:r>
          </a:p>
        </p:txBody>
      </p:sp>
      <p:sp>
        <p:nvSpPr>
          <p:cNvPr id="21" name="Rectangle 20">
            <a:extLst>
              <a:ext uri="{FF2B5EF4-FFF2-40B4-BE49-F238E27FC236}">
                <a16:creationId xmlns:a16="http://schemas.microsoft.com/office/drawing/2014/main" id="{CF3130A4-9A35-4C0D-953D-5F7012FE068D}"/>
              </a:ext>
            </a:extLst>
          </p:cNvPr>
          <p:cNvSpPr/>
          <p:nvPr/>
        </p:nvSpPr>
        <p:spPr>
          <a:xfrm>
            <a:off x="2985260" y="3214658"/>
            <a:ext cx="949178" cy="105686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58301F-2FFF-4A2F-B7BC-992E9F0401D5}"/>
              </a:ext>
            </a:extLst>
          </p:cNvPr>
          <p:cNvSpPr/>
          <p:nvPr/>
        </p:nvSpPr>
        <p:spPr>
          <a:xfrm>
            <a:off x="3330606" y="6146076"/>
            <a:ext cx="4278210" cy="2614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A50413-9D7C-4F01-9D72-B09C882F8BA2}"/>
              </a:ext>
            </a:extLst>
          </p:cNvPr>
          <p:cNvSpPr/>
          <p:nvPr/>
        </p:nvSpPr>
        <p:spPr>
          <a:xfrm>
            <a:off x="7633003" y="6341006"/>
            <a:ext cx="695325" cy="2614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3D213A2-5641-48DF-9005-0066A8DA89F1}"/>
              </a:ext>
            </a:extLst>
          </p:cNvPr>
          <p:cNvSpPr txBox="1"/>
          <p:nvPr/>
        </p:nvSpPr>
        <p:spPr>
          <a:xfrm>
            <a:off x="3736936" y="2915113"/>
            <a:ext cx="395004" cy="584775"/>
          </a:xfrm>
          <a:prstGeom prst="rect">
            <a:avLst/>
          </a:prstGeom>
          <a:solidFill>
            <a:schemeClr val="bg1"/>
          </a:solidFill>
          <a:ln>
            <a:solidFill>
              <a:srgbClr val="00B050"/>
            </a:solidFill>
          </a:ln>
        </p:spPr>
        <p:txBody>
          <a:bodyPr wrap="square" rtlCol="0">
            <a:spAutoFit/>
          </a:bodyPr>
          <a:lstStyle/>
          <a:p>
            <a:pPr algn="ctr"/>
            <a:r>
              <a:rPr lang="en-US" sz="3200" dirty="0"/>
              <a:t>1</a:t>
            </a:r>
          </a:p>
        </p:txBody>
      </p:sp>
      <p:sp>
        <p:nvSpPr>
          <p:cNvPr id="30" name="TextBox 29">
            <a:extLst>
              <a:ext uri="{FF2B5EF4-FFF2-40B4-BE49-F238E27FC236}">
                <a16:creationId xmlns:a16="http://schemas.microsoft.com/office/drawing/2014/main" id="{FF68CB36-FC83-4296-B634-0232705930DF}"/>
              </a:ext>
            </a:extLst>
          </p:cNvPr>
          <p:cNvSpPr txBox="1"/>
          <p:nvPr/>
        </p:nvSpPr>
        <p:spPr>
          <a:xfrm>
            <a:off x="7328513" y="5592620"/>
            <a:ext cx="395004" cy="584775"/>
          </a:xfrm>
          <a:prstGeom prst="rect">
            <a:avLst/>
          </a:prstGeom>
          <a:solidFill>
            <a:schemeClr val="bg1"/>
          </a:solidFill>
          <a:ln>
            <a:solidFill>
              <a:srgbClr val="00B0F0"/>
            </a:solidFill>
          </a:ln>
        </p:spPr>
        <p:txBody>
          <a:bodyPr wrap="square" rtlCol="0">
            <a:spAutoFit/>
          </a:bodyPr>
          <a:lstStyle/>
          <a:p>
            <a:pPr algn="ctr"/>
            <a:r>
              <a:rPr lang="en-US" sz="3200" dirty="0"/>
              <a:t>2</a:t>
            </a:r>
          </a:p>
        </p:txBody>
      </p:sp>
      <p:sp>
        <p:nvSpPr>
          <p:cNvPr id="31" name="TextBox 30">
            <a:extLst>
              <a:ext uri="{FF2B5EF4-FFF2-40B4-BE49-F238E27FC236}">
                <a16:creationId xmlns:a16="http://schemas.microsoft.com/office/drawing/2014/main" id="{49DFE612-CE44-430A-9792-67408C211841}"/>
              </a:ext>
            </a:extLst>
          </p:cNvPr>
          <p:cNvSpPr txBox="1"/>
          <p:nvPr/>
        </p:nvSpPr>
        <p:spPr>
          <a:xfrm>
            <a:off x="8188177" y="5822758"/>
            <a:ext cx="395004" cy="584775"/>
          </a:xfrm>
          <a:prstGeom prst="rect">
            <a:avLst/>
          </a:prstGeom>
          <a:solidFill>
            <a:schemeClr val="bg1"/>
          </a:solidFill>
          <a:ln>
            <a:solidFill>
              <a:srgbClr val="002060"/>
            </a:solidFill>
          </a:ln>
        </p:spPr>
        <p:txBody>
          <a:bodyPr wrap="square" rtlCol="0">
            <a:spAutoFit/>
          </a:bodyPr>
          <a:lstStyle/>
          <a:p>
            <a:pPr algn="ctr"/>
            <a:r>
              <a:rPr lang="en-US" sz="3200" dirty="0"/>
              <a:t>3</a:t>
            </a:r>
          </a:p>
        </p:txBody>
      </p:sp>
      <p:sp>
        <p:nvSpPr>
          <p:cNvPr id="26" name="Content Placeholder 2">
            <a:extLst>
              <a:ext uri="{FF2B5EF4-FFF2-40B4-BE49-F238E27FC236}">
                <a16:creationId xmlns:a16="http://schemas.microsoft.com/office/drawing/2014/main" id="{3045BED2-0597-43FC-9055-B9D61951262A}"/>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select the reference image: section allows users to define reference image for DIC processing</a:t>
            </a:r>
          </a:p>
        </p:txBody>
      </p:sp>
    </p:spTree>
    <p:extLst>
      <p:ext uri="{BB962C8B-B14F-4D97-AF65-F5344CB8AC3E}">
        <p14:creationId xmlns:p14="http://schemas.microsoft.com/office/powerpoint/2010/main" val="340974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2CCF0A-A03E-44AD-B0B4-C2DD3FA14148}"/>
              </a:ext>
            </a:extLst>
          </p:cNvPr>
          <p:cNvPicPr>
            <a:picLocks noChangeAspect="1"/>
          </p:cNvPicPr>
          <p:nvPr/>
        </p:nvPicPr>
        <p:blipFill>
          <a:blip r:embed="rId2"/>
          <a:stretch>
            <a:fillRect/>
          </a:stretch>
        </p:blipFill>
        <p:spPr>
          <a:xfrm>
            <a:off x="250502" y="2613390"/>
            <a:ext cx="7653757" cy="4145785"/>
          </a:xfrm>
          <a:prstGeom prst="rect">
            <a:avLst/>
          </a:prstGeom>
        </p:spPr>
      </p:pic>
      <p:pic>
        <p:nvPicPr>
          <p:cNvPr id="6" name="Picture 5">
            <a:extLst>
              <a:ext uri="{FF2B5EF4-FFF2-40B4-BE49-F238E27FC236}">
                <a16:creationId xmlns:a16="http://schemas.microsoft.com/office/drawing/2014/main" id="{F4F71AC7-5942-452A-A844-6DE98226FC2F}"/>
              </a:ext>
            </a:extLst>
          </p:cNvPr>
          <p:cNvPicPr>
            <a:picLocks noChangeAspect="1"/>
          </p:cNvPicPr>
          <p:nvPr/>
        </p:nvPicPr>
        <p:blipFill>
          <a:blip r:embed="rId3"/>
          <a:stretch>
            <a:fillRect/>
          </a:stretch>
        </p:blipFill>
        <p:spPr>
          <a:xfrm>
            <a:off x="908663" y="2011086"/>
            <a:ext cx="6296025" cy="5715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Control Point Grid Pattern (Start)</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4"/>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1"/>
            <a:ext cx="4013684" cy="2172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5486400" y="1841782"/>
            <a:ext cx="499460" cy="4524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985860" y="1703282"/>
            <a:ext cx="6123963" cy="276999"/>
          </a:xfrm>
          <a:prstGeom prst="rect">
            <a:avLst/>
          </a:prstGeom>
          <a:solidFill>
            <a:schemeClr val="bg1"/>
          </a:solidFill>
          <a:ln>
            <a:solidFill>
              <a:srgbClr val="C00000"/>
            </a:solidFill>
          </a:ln>
        </p:spPr>
        <p:txBody>
          <a:bodyPr wrap="square" rtlCol="0">
            <a:spAutoFit/>
          </a:bodyPr>
          <a:lstStyle/>
          <a:p>
            <a:r>
              <a:rPr lang="en-US" sz="1200" dirty="0"/>
              <a:t>Function opens and processes first image. Gathers directory and structure for images.</a:t>
            </a:r>
          </a:p>
        </p:txBody>
      </p:sp>
      <p:sp>
        <p:nvSpPr>
          <p:cNvPr id="21" name="Rectangle 20">
            <a:extLst>
              <a:ext uri="{FF2B5EF4-FFF2-40B4-BE49-F238E27FC236}">
                <a16:creationId xmlns:a16="http://schemas.microsoft.com/office/drawing/2014/main" id="{CF3130A4-9A35-4C0D-953D-5F7012FE068D}"/>
              </a:ext>
            </a:extLst>
          </p:cNvPr>
          <p:cNvSpPr/>
          <p:nvPr/>
        </p:nvSpPr>
        <p:spPr>
          <a:xfrm>
            <a:off x="981512" y="3214657"/>
            <a:ext cx="4169328" cy="331197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58301F-2FFF-4A2F-B7BC-992E9F0401D5}"/>
              </a:ext>
            </a:extLst>
          </p:cNvPr>
          <p:cNvSpPr/>
          <p:nvPr/>
        </p:nvSpPr>
        <p:spPr>
          <a:xfrm>
            <a:off x="5911216" y="3291778"/>
            <a:ext cx="1293472" cy="2035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A50413-9D7C-4F01-9D72-B09C882F8BA2}"/>
              </a:ext>
            </a:extLst>
          </p:cNvPr>
          <p:cNvSpPr/>
          <p:nvPr/>
        </p:nvSpPr>
        <p:spPr>
          <a:xfrm>
            <a:off x="5911216" y="3511951"/>
            <a:ext cx="1293472" cy="203504"/>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3D213A2-5641-48DF-9005-0066A8DA89F1}"/>
              </a:ext>
            </a:extLst>
          </p:cNvPr>
          <p:cNvSpPr txBox="1"/>
          <p:nvPr/>
        </p:nvSpPr>
        <p:spPr>
          <a:xfrm>
            <a:off x="3972141" y="2982116"/>
            <a:ext cx="1320658" cy="276999"/>
          </a:xfrm>
          <a:prstGeom prst="rect">
            <a:avLst/>
          </a:prstGeom>
          <a:solidFill>
            <a:schemeClr val="bg1"/>
          </a:solidFill>
          <a:ln>
            <a:solidFill>
              <a:srgbClr val="00B050"/>
            </a:solidFill>
          </a:ln>
        </p:spPr>
        <p:txBody>
          <a:bodyPr wrap="square" rtlCol="0">
            <a:spAutoFit/>
          </a:bodyPr>
          <a:lstStyle/>
          <a:p>
            <a:pPr algn="ctr"/>
            <a:r>
              <a:rPr lang="en-US" sz="1200" dirty="0"/>
              <a:t>First image</a:t>
            </a:r>
          </a:p>
        </p:txBody>
      </p:sp>
      <p:sp>
        <p:nvSpPr>
          <p:cNvPr id="30" name="TextBox 29">
            <a:extLst>
              <a:ext uri="{FF2B5EF4-FFF2-40B4-BE49-F238E27FC236}">
                <a16:creationId xmlns:a16="http://schemas.microsoft.com/office/drawing/2014/main" id="{FF68CB36-FC83-4296-B634-0232705930DF}"/>
              </a:ext>
            </a:extLst>
          </p:cNvPr>
          <p:cNvSpPr txBox="1"/>
          <p:nvPr/>
        </p:nvSpPr>
        <p:spPr>
          <a:xfrm>
            <a:off x="7328512" y="2582586"/>
            <a:ext cx="4692912" cy="461665"/>
          </a:xfrm>
          <a:prstGeom prst="rect">
            <a:avLst/>
          </a:prstGeom>
          <a:solidFill>
            <a:schemeClr val="bg1"/>
          </a:solidFill>
          <a:ln>
            <a:solidFill>
              <a:srgbClr val="00B0F0"/>
            </a:solidFill>
          </a:ln>
        </p:spPr>
        <p:txBody>
          <a:bodyPr wrap="square" rtlCol="0">
            <a:spAutoFit/>
          </a:bodyPr>
          <a:lstStyle/>
          <a:p>
            <a:r>
              <a:rPr lang="en-US" sz="1200" dirty="0"/>
              <a:t>Load Grid allows the user to load a grid pattern in from previously saved data.</a:t>
            </a:r>
          </a:p>
        </p:txBody>
      </p:sp>
      <p:sp>
        <p:nvSpPr>
          <p:cNvPr id="31" name="TextBox 30">
            <a:extLst>
              <a:ext uri="{FF2B5EF4-FFF2-40B4-BE49-F238E27FC236}">
                <a16:creationId xmlns:a16="http://schemas.microsoft.com/office/drawing/2014/main" id="{49DFE612-CE44-430A-9792-67408C211841}"/>
              </a:ext>
            </a:extLst>
          </p:cNvPr>
          <p:cNvSpPr txBox="1"/>
          <p:nvPr/>
        </p:nvSpPr>
        <p:spPr>
          <a:xfrm>
            <a:off x="7328512" y="3766118"/>
            <a:ext cx="4692912" cy="461665"/>
          </a:xfrm>
          <a:prstGeom prst="rect">
            <a:avLst/>
          </a:prstGeom>
          <a:solidFill>
            <a:schemeClr val="bg1"/>
          </a:solidFill>
          <a:ln>
            <a:solidFill>
              <a:srgbClr val="002060"/>
            </a:solidFill>
          </a:ln>
        </p:spPr>
        <p:txBody>
          <a:bodyPr wrap="square" rtlCol="0">
            <a:spAutoFit/>
          </a:bodyPr>
          <a:lstStyle/>
          <a:p>
            <a:r>
              <a:rPr lang="en-US" sz="1200" dirty="0"/>
              <a:t>Create Grid allows the user to draw a grid pattern perimeter to automatically draw based on grid spacing.</a:t>
            </a:r>
          </a:p>
        </p:txBody>
      </p:sp>
      <p:cxnSp>
        <p:nvCxnSpPr>
          <p:cNvPr id="22" name="Straight Arrow Connector 21">
            <a:extLst>
              <a:ext uri="{FF2B5EF4-FFF2-40B4-BE49-F238E27FC236}">
                <a16:creationId xmlns:a16="http://schemas.microsoft.com/office/drawing/2014/main" id="{00E491CF-ACB8-4438-B3E0-189147FE81E8}"/>
              </a:ext>
            </a:extLst>
          </p:cNvPr>
          <p:cNvCxnSpPr>
            <a:cxnSpLocks/>
            <a:stCxn id="23" idx="0"/>
          </p:cNvCxnSpPr>
          <p:nvPr/>
        </p:nvCxnSpPr>
        <p:spPr>
          <a:xfrm flipV="1">
            <a:off x="6557952" y="2813418"/>
            <a:ext cx="770560" cy="47836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4A1DA27-ABAD-40AC-944A-7ADB40596C23}"/>
              </a:ext>
            </a:extLst>
          </p:cNvPr>
          <p:cNvCxnSpPr>
            <a:cxnSpLocks/>
            <a:stCxn id="25" idx="2"/>
            <a:endCxn id="31" idx="1"/>
          </p:cNvCxnSpPr>
          <p:nvPr/>
        </p:nvCxnSpPr>
        <p:spPr>
          <a:xfrm>
            <a:off x="6557952" y="3715455"/>
            <a:ext cx="770560" cy="28149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11856A7-6CE2-4406-8812-D78818999D83}"/>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generate grid: section allows users to define the control point grid pattern for </a:t>
            </a:r>
            <a:r>
              <a:rPr lang="en-US" sz="1600" dirty="0" err="1"/>
              <a:t>CPcorr</a:t>
            </a:r>
            <a:endParaRPr lang="en-US" sz="1600" dirty="0"/>
          </a:p>
        </p:txBody>
      </p:sp>
    </p:spTree>
    <p:extLst>
      <p:ext uri="{BB962C8B-B14F-4D97-AF65-F5344CB8AC3E}">
        <p14:creationId xmlns:p14="http://schemas.microsoft.com/office/powerpoint/2010/main" val="52302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B54880-3AE6-4456-B14E-AEF2C8179618}"/>
              </a:ext>
            </a:extLst>
          </p:cNvPr>
          <p:cNvPicPr>
            <a:picLocks noChangeAspect="1"/>
          </p:cNvPicPr>
          <p:nvPr/>
        </p:nvPicPr>
        <p:blipFill>
          <a:blip r:embed="rId2"/>
          <a:stretch>
            <a:fillRect/>
          </a:stretch>
        </p:blipFill>
        <p:spPr>
          <a:xfrm>
            <a:off x="250501" y="2622108"/>
            <a:ext cx="7653757" cy="4145785"/>
          </a:xfrm>
          <a:prstGeom prst="rect">
            <a:avLst/>
          </a:prstGeom>
        </p:spPr>
      </p:pic>
      <p:pic>
        <p:nvPicPr>
          <p:cNvPr id="6" name="Picture 5">
            <a:extLst>
              <a:ext uri="{FF2B5EF4-FFF2-40B4-BE49-F238E27FC236}">
                <a16:creationId xmlns:a16="http://schemas.microsoft.com/office/drawing/2014/main" id="{F4F71AC7-5942-452A-A844-6DE98226FC2F}"/>
              </a:ext>
            </a:extLst>
          </p:cNvPr>
          <p:cNvPicPr>
            <a:picLocks noChangeAspect="1"/>
          </p:cNvPicPr>
          <p:nvPr/>
        </p:nvPicPr>
        <p:blipFill>
          <a:blip r:embed="rId3"/>
          <a:stretch>
            <a:fillRect/>
          </a:stretch>
        </p:blipFill>
        <p:spPr>
          <a:xfrm>
            <a:off x="908663" y="2011086"/>
            <a:ext cx="6296025" cy="5715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Control Point Grid Pattern (Create Grid)</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4"/>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1"/>
            <a:ext cx="4013684" cy="2172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5486400" y="1841782"/>
            <a:ext cx="499460" cy="4524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985860" y="1703282"/>
            <a:ext cx="6123963" cy="276999"/>
          </a:xfrm>
          <a:prstGeom prst="rect">
            <a:avLst/>
          </a:prstGeom>
          <a:solidFill>
            <a:schemeClr val="bg1"/>
          </a:solidFill>
          <a:ln>
            <a:solidFill>
              <a:srgbClr val="C00000"/>
            </a:solidFill>
          </a:ln>
        </p:spPr>
        <p:txBody>
          <a:bodyPr wrap="square" rtlCol="0">
            <a:spAutoFit/>
          </a:bodyPr>
          <a:lstStyle/>
          <a:p>
            <a:r>
              <a:rPr lang="en-US" sz="1200" dirty="0"/>
              <a:t>Function opens and processes first image. Gathers directory and structure for images.</a:t>
            </a:r>
          </a:p>
        </p:txBody>
      </p:sp>
      <p:sp>
        <p:nvSpPr>
          <p:cNvPr id="30" name="TextBox 29">
            <a:extLst>
              <a:ext uri="{FF2B5EF4-FFF2-40B4-BE49-F238E27FC236}">
                <a16:creationId xmlns:a16="http://schemas.microsoft.com/office/drawing/2014/main" id="{FF68CB36-FC83-4296-B634-0232705930DF}"/>
              </a:ext>
            </a:extLst>
          </p:cNvPr>
          <p:cNvSpPr txBox="1"/>
          <p:nvPr/>
        </p:nvSpPr>
        <p:spPr>
          <a:xfrm>
            <a:off x="4118588" y="3909628"/>
            <a:ext cx="4692912" cy="461665"/>
          </a:xfrm>
          <a:prstGeom prst="rect">
            <a:avLst/>
          </a:prstGeom>
          <a:solidFill>
            <a:schemeClr val="bg1"/>
          </a:solidFill>
          <a:ln>
            <a:solidFill>
              <a:srgbClr val="00B0F0"/>
            </a:solidFill>
          </a:ln>
        </p:spPr>
        <p:txBody>
          <a:bodyPr wrap="square" rtlCol="0">
            <a:spAutoFit/>
          </a:bodyPr>
          <a:lstStyle/>
          <a:p>
            <a:r>
              <a:rPr lang="en-US" sz="1200" dirty="0"/>
              <a:t>Moving the cursor and right-clicking on positions sets the lower-left and upper right bounds of a rectangular region of interest.</a:t>
            </a:r>
          </a:p>
        </p:txBody>
      </p:sp>
      <p:cxnSp>
        <p:nvCxnSpPr>
          <p:cNvPr id="22" name="Straight Arrow Connector 21">
            <a:extLst>
              <a:ext uri="{FF2B5EF4-FFF2-40B4-BE49-F238E27FC236}">
                <a16:creationId xmlns:a16="http://schemas.microsoft.com/office/drawing/2014/main" id="{00E491CF-ACB8-4438-B3E0-189147FE81E8}"/>
              </a:ext>
            </a:extLst>
          </p:cNvPr>
          <p:cNvCxnSpPr>
            <a:cxnSpLocks/>
            <a:endCxn id="30" idx="1"/>
          </p:cNvCxnSpPr>
          <p:nvPr/>
        </p:nvCxnSpPr>
        <p:spPr>
          <a:xfrm flipV="1">
            <a:off x="2967027" y="4140461"/>
            <a:ext cx="1151561" cy="37961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C513B544-B63B-4650-9184-742E96126986}"/>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generate grid: section allows users to define the control point grid pattern for </a:t>
            </a:r>
            <a:r>
              <a:rPr lang="en-US" sz="1600" dirty="0" err="1"/>
              <a:t>CPcorr</a:t>
            </a:r>
            <a:endParaRPr lang="en-US" sz="1600" dirty="0"/>
          </a:p>
        </p:txBody>
      </p:sp>
    </p:spTree>
    <p:extLst>
      <p:ext uri="{BB962C8B-B14F-4D97-AF65-F5344CB8AC3E}">
        <p14:creationId xmlns:p14="http://schemas.microsoft.com/office/powerpoint/2010/main" val="207898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5EFEC0-D799-4D81-9C1E-E5CA96315FBB}"/>
              </a:ext>
            </a:extLst>
          </p:cNvPr>
          <p:cNvPicPr>
            <a:picLocks noChangeAspect="1"/>
          </p:cNvPicPr>
          <p:nvPr/>
        </p:nvPicPr>
        <p:blipFill>
          <a:blip r:embed="rId2"/>
          <a:stretch>
            <a:fillRect/>
          </a:stretch>
        </p:blipFill>
        <p:spPr>
          <a:xfrm>
            <a:off x="250501" y="2628024"/>
            <a:ext cx="7653757" cy="4145785"/>
          </a:xfrm>
          <a:prstGeom prst="rect">
            <a:avLst/>
          </a:prstGeom>
        </p:spPr>
      </p:pic>
      <p:pic>
        <p:nvPicPr>
          <p:cNvPr id="6" name="Picture 5">
            <a:extLst>
              <a:ext uri="{FF2B5EF4-FFF2-40B4-BE49-F238E27FC236}">
                <a16:creationId xmlns:a16="http://schemas.microsoft.com/office/drawing/2014/main" id="{F4F71AC7-5942-452A-A844-6DE98226FC2F}"/>
              </a:ext>
            </a:extLst>
          </p:cNvPr>
          <p:cNvPicPr>
            <a:picLocks noChangeAspect="1"/>
          </p:cNvPicPr>
          <p:nvPr/>
        </p:nvPicPr>
        <p:blipFill>
          <a:blip r:embed="rId3"/>
          <a:stretch>
            <a:fillRect/>
          </a:stretch>
        </p:blipFill>
        <p:spPr>
          <a:xfrm>
            <a:off x="908663" y="2011086"/>
            <a:ext cx="6296025" cy="5715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Control Point Grid Pattern (Create Grid)</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4"/>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1"/>
            <a:ext cx="4013684" cy="2172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5486400" y="1841782"/>
            <a:ext cx="499460" cy="4524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985860" y="1703282"/>
            <a:ext cx="6123963" cy="276999"/>
          </a:xfrm>
          <a:prstGeom prst="rect">
            <a:avLst/>
          </a:prstGeom>
          <a:solidFill>
            <a:schemeClr val="bg1"/>
          </a:solidFill>
          <a:ln>
            <a:solidFill>
              <a:srgbClr val="C00000"/>
            </a:solidFill>
          </a:ln>
        </p:spPr>
        <p:txBody>
          <a:bodyPr wrap="square" rtlCol="0">
            <a:spAutoFit/>
          </a:bodyPr>
          <a:lstStyle/>
          <a:p>
            <a:r>
              <a:rPr lang="en-US" sz="1200" dirty="0"/>
              <a:t>Function opens and processes first image. Gathers directory and structure for images.</a:t>
            </a:r>
          </a:p>
        </p:txBody>
      </p:sp>
      <p:sp>
        <p:nvSpPr>
          <p:cNvPr id="17" name="Rectangle 16">
            <a:extLst>
              <a:ext uri="{FF2B5EF4-FFF2-40B4-BE49-F238E27FC236}">
                <a16:creationId xmlns:a16="http://schemas.microsoft.com/office/drawing/2014/main" id="{3AD138FF-9001-4EAE-98BC-86C99FE66608}"/>
              </a:ext>
            </a:extLst>
          </p:cNvPr>
          <p:cNvSpPr/>
          <p:nvPr/>
        </p:nvSpPr>
        <p:spPr>
          <a:xfrm>
            <a:off x="5911217" y="3709644"/>
            <a:ext cx="1293472" cy="18539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501E6F2-566E-4CB0-AF73-2D2D38B26670}"/>
              </a:ext>
            </a:extLst>
          </p:cNvPr>
          <p:cNvSpPr/>
          <p:nvPr/>
        </p:nvSpPr>
        <p:spPr>
          <a:xfrm>
            <a:off x="5911217" y="3929817"/>
            <a:ext cx="1293472" cy="163552"/>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7314FE4-E906-45BC-A938-55CE77E9EDA6}"/>
              </a:ext>
            </a:extLst>
          </p:cNvPr>
          <p:cNvSpPr txBox="1"/>
          <p:nvPr/>
        </p:nvSpPr>
        <p:spPr>
          <a:xfrm>
            <a:off x="7416911" y="2478630"/>
            <a:ext cx="4692912" cy="461665"/>
          </a:xfrm>
          <a:prstGeom prst="rect">
            <a:avLst/>
          </a:prstGeom>
          <a:solidFill>
            <a:schemeClr val="bg1"/>
          </a:solidFill>
          <a:ln>
            <a:solidFill>
              <a:srgbClr val="00B0F0"/>
            </a:solidFill>
          </a:ln>
        </p:spPr>
        <p:txBody>
          <a:bodyPr wrap="square" rtlCol="0">
            <a:spAutoFit/>
          </a:bodyPr>
          <a:lstStyle/>
          <a:p>
            <a:r>
              <a:rPr lang="en-US" sz="1200" dirty="0"/>
              <a:t>Save Grid allows the user to save the current grid pattern to current working directory of the project as gridx.dat and gridy.dat.</a:t>
            </a:r>
          </a:p>
        </p:txBody>
      </p:sp>
      <p:sp>
        <p:nvSpPr>
          <p:cNvPr id="20" name="TextBox 19">
            <a:extLst>
              <a:ext uri="{FF2B5EF4-FFF2-40B4-BE49-F238E27FC236}">
                <a16:creationId xmlns:a16="http://schemas.microsoft.com/office/drawing/2014/main" id="{5DD410B7-94E4-41E3-BFBE-C31D7D26049F}"/>
              </a:ext>
            </a:extLst>
          </p:cNvPr>
          <p:cNvSpPr txBox="1"/>
          <p:nvPr/>
        </p:nvSpPr>
        <p:spPr>
          <a:xfrm>
            <a:off x="7416911" y="3061233"/>
            <a:ext cx="4692912" cy="830997"/>
          </a:xfrm>
          <a:prstGeom prst="rect">
            <a:avLst/>
          </a:prstGeom>
          <a:solidFill>
            <a:schemeClr val="bg1"/>
          </a:solidFill>
          <a:ln>
            <a:solidFill>
              <a:srgbClr val="002060"/>
            </a:solidFill>
          </a:ln>
        </p:spPr>
        <p:txBody>
          <a:bodyPr wrap="square" rtlCol="0">
            <a:spAutoFit/>
          </a:bodyPr>
          <a:lstStyle/>
          <a:p>
            <a:r>
              <a:rPr lang="en-US" sz="1200" dirty="0"/>
              <a:t>Show All Rectangles allows the user to toggle between seeing one control point sub-region group and seeing all control point sub-region groups. This is useful for defining sub-region size and overall area of interest.</a:t>
            </a:r>
          </a:p>
        </p:txBody>
      </p:sp>
      <p:cxnSp>
        <p:nvCxnSpPr>
          <p:cNvPr id="21" name="Straight Arrow Connector 20">
            <a:extLst>
              <a:ext uri="{FF2B5EF4-FFF2-40B4-BE49-F238E27FC236}">
                <a16:creationId xmlns:a16="http://schemas.microsoft.com/office/drawing/2014/main" id="{3CD1882E-626D-417C-A63F-D9613677D764}"/>
              </a:ext>
            </a:extLst>
          </p:cNvPr>
          <p:cNvCxnSpPr>
            <a:cxnSpLocks/>
            <a:stCxn id="17" idx="0"/>
            <a:endCxn id="19" idx="1"/>
          </p:cNvCxnSpPr>
          <p:nvPr/>
        </p:nvCxnSpPr>
        <p:spPr>
          <a:xfrm flipV="1">
            <a:off x="6557953" y="2709463"/>
            <a:ext cx="858958" cy="100018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7910DA-AB7F-4D7C-A33D-A27547EE0FC3}"/>
              </a:ext>
            </a:extLst>
          </p:cNvPr>
          <p:cNvCxnSpPr>
            <a:cxnSpLocks/>
            <a:stCxn id="18" idx="3"/>
            <a:endCxn id="20" idx="1"/>
          </p:cNvCxnSpPr>
          <p:nvPr/>
        </p:nvCxnSpPr>
        <p:spPr>
          <a:xfrm flipV="1">
            <a:off x="7204689" y="3476732"/>
            <a:ext cx="212222" cy="53486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855AD9D-4DEF-43F5-96A3-9915D5D4FCBC}"/>
              </a:ext>
            </a:extLst>
          </p:cNvPr>
          <p:cNvSpPr/>
          <p:nvPr/>
        </p:nvSpPr>
        <p:spPr>
          <a:xfrm>
            <a:off x="2399811" y="4498983"/>
            <a:ext cx="1293472" cy="34924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0DF0DB8-2E48-46A7-AC9B-A03F5471C436}"/>
              </a:ext>
            </a:extLst>
          </p:cNvPr>
          <p:cNvSpPr txBox="1"/>
          <p:nvPr/>
        </p:nvSpPr>
        <p:spPr>
          <a:xfrm>
            <a:off x="381740" y="5898926"/>
            <a:ext cx="4934682" cy="646331"/>
          </a:xfrm>
          <a:prstGeom prst="rect">
            <a:avLst/>
          </a:prstGeom>
          <a:solidFill>
            <a:schemeClr val="bg1"/>
          </a:solidFill>
          <a:ln>
            <a:solidFill>
              <a:srgbClr val="FFC000"/>
            </a:solidFill>
          </a:ln>
        </p:spPr>
        <p:txBody>
          <a:bodyPr wrap="square" rtlCol="0">
            <a:spAutoFit/>
          </a:bodyPr>
          <a:lstStyle/>
          <a:p>
            <a:r>
              <a:rPr lang="en-US" sz="1200" dirty="0"/>
              <a:t>Automatically generated grid pattern. Red points represent the central location of the control point sub-regions. Green outlines the fixed correlation sub-region, blue outlines the moving correlation sub-region.</a:t>
            </a:r>
          </a:p>
        </p:txBody>
      </p:sp>
      <p:cxnSp>
        <p:nvCxnSpPr>
          <p:cNvPr id="29" name="Straight Arrow Connector 28">
            <a:extLst>
              <a:ext uri="{FF2B5EF4-FFF2-40B4-BE49-F238E27FC236}">
                <a16:creationId xmlns:a16="http://schemas.microsoft.com/office/drawing/2014/main" id="{9C000E87-7A9C-456E-BDEA-78FF693C3A7F}"/>
              </a:ext>
            </a:extLst>
          </p:cNvPr>
          <p:cNvCxnSpPr>
            <a:cxnSpLocks/>
            <a:stCxn id="24" idx="2"/>
            <a:endCxn id="26" idx="0"/>
          </p:cNvCxnSpPr>
          <p:nvPr/>
        </p:nvCxnSpPr>
        <p:spPr>
          <a:xfrm flipH="1">
            <a:off x="2849081" y="4848225"/>
            <a:ext cx="197466" cy="105070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BBDA1FBB-072E-4D3A-AF86-27791CDD05BF}"/>
              </a:ext>
            </a:extLst>
          </p:cNvPr>
          <p:cNvSpPr/>
          <p:nvPr/>
        </p:nvSpPr>
        <p:spPr>
          <a:xfrm>
            <a:off x="5911216" y="4113345"/>
            <a:ext cx="1293472" cy="18539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6150894-7473-4159-8442-7E6E416432AE}"/>
              </a:ext>
            </a:extLst>
          </p:cNvPr>
          <p:cNvSpPr txBox="1"/>
          <p:nvPr/>
        </p:nvSpPr>
        <p:spPr>
          <a:xfrm>
            <a:off x="7416911" y="4011593"/>
            <a:ext cx="4692912" cy="461665"/>
          </a:xfrm>
          <a:prstGeom prst="rect">
            <a:avLst/>
          </a:prstGeom>
          <a:solidFill>
            <a:schemeClr val="bg1"/>
          </a:solidFill>
          <a:ln>
            <a:solidFill>
              <a:srgbClr val="00B050"/>
            </a:solidFill>
          </a:ln>
        </p:spPr>
        <p:txBody>
          <a:bodyPr wrap="square" rtlCol="0">
            <a:spAutoFit/>
          </a:bodyPr>
          <a:lstStyle/>
          <a:p>
            <a:r>
              <a:rPr lang="en-US" sz="1200" dirty="0"/>
              <a:t>Close allows the user to quit from the window and save grid pattern for processing.</a:t>
            </a:r>
          </a:p>
        </p:txBody>
      </p:sp>
      <p:cxnSp>
        <p:nvCxnSpPr>
          <p:cNvPr id="43" name="Straight Arrow Connector 42">
            <a:extLst>
              <a:ext uri="{FF2B5EF4-FFF2-40B4-BE49-F238E27FC236}">
                <a16:creationId xmlns:a16="http://schemas.microsoft.com/office/drawing/2014/main" id="{A5428543-45AB-4020-AD2F-4F538EDF48C7}"/>
              </a:ext>
            </a:extLst>
          </p:cNvPr>
          <p:cNvCxnSpPr>
            <a:cxnSpLocks/>
            <a:stCxn id="41" idx="3"/>
            <a:endCxn id="42" idx="1"/>
          </p:cNvCxnSpPr>
          <p:nvPr/>
        </p:nvCxnSpPr>
        <p:spPr>
          <a:xfrm>
            <a:off x="7204688" y="4206043"/>
            <a:ext cx="212223" cy="363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F3101DDE-0032-43B3-A7C8-11370B976004}"/>
              </a:ext>
            </a:extLst>
          </p:cNvPr>
          <p:cNvSpPr/>
          <p:nvPr/>
        </p:nvSpPr>
        <p:spPr>
          <a:xfrm>
            <a:off x="5316422" y="4607840"/>
            <a:ext cx="2501698" cy="1050701"/>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36BFAA9D-8450-4846-AD36-7D7DA5AB94F6}"/>
              </a:ext>
            </a:extLst>
          </p:cNvPr>
          <p:cNvSpPr txBox="1"/>
          <p:nvPr/>
        </p:nvSpPr>
        <p:spPr>
          <a:xfrm>
            <a:off x="7416911" y="5991258"/>
            <a:ext cx="4692912" cy="646331"/>
          </a:xfrm>
          <a:prstGeom prst="rect">
            <a:avLst/>
          </a:prstGeom>
          <a:solidFill>
            <a:schemeClr val="bg1"/>
          </a:solidFill>
          <a:ln>
            <a:solidFill>
              <a:srgbClr val="92D050"/>
            </a:solidFill>
          </a:ln>
        </p:spPr>
        <p:txBody>
          <a:bodyPr wrap="square" rtlCol="0">
            <a:spAutoFit/>
          </a:bodyPr>
          <a:lstStyle/>
          <a:p>
            <a:r>
              <a:rPr lang="en-US" sz="1200" dirty="0"/>
              <a:t>Sub-region dimension sliders allow the user to change and update the dimensions of the control point sub-regions in real time. The final dimensions when the window is closed are used for processing.</a:t>
            </a:r>
          </a:p>
        </p:txBody>
      </p:sp>
      <p:cxnSp>
        <p:nvCxnSpPr>
          <p:cNvPr id="53" name="Straight Arrow Connector 52">
            <a:extLst>
              <a:ext uri="{FF2B5EF4-FFF2-40B4-BE49-F238E27FC236}">
                <a16:creationId xmlns:a16="http://schemas.microsoft.com/office/drawing/2014/main" id="{2981295F-9661-4B98-BD49-6ABEEB536A97}"/>
              </a:ext>
            </a:extLst>
          </p:cNvPr>
          <p:cNvCxnSpPr>
            <a:cxnSpLocks/>
            <a:stCxn id="51" idx="2"/>
            <a:endCxn id="52" idx="1"/>
          </p:cNvCxnSpPr>
          <p:nvPr/>
        </p:nvCxnSpPr>
        <p:spPr>
          <a:xfrm>
            <a:off x="6567271" y="5658541"/>
            <a:ext cx="849640" cy="65588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60" name="Content Placeholder 2">
            <a:extLst>
              <a:ext uri="{FF2B5EF4-FFF2-40B4-BE49-F238E27FC236}">
                <a16:creationId xmlns:a16="http://schemas.microsoft.com/office/drawing/2014/main" id="{D1D8BC2F-11B3-4808-8C06-AEE752451AA8}"/>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generate grid: section allows users to define the control point grid pattern for </a:t>
            </a:r>
            <a:r>
              <a:rPr lang="en-US" sz="1600" dirty="0" err="1"/>
              <a:t>CPcorr</a:t>
            </a:r>
            <a:endParaRPr lang="en-US" sz="1600" dirty="0"/>
          </a:p>
        </p:txBody>
      </p:sp>
    </p:spTree>
    <p:extLst>
      <p:ext uri="{BB962C8B-B14F-4D97-AF65-F5344CB8AC3E}">
        <p14:creationId xmlns:p14="http://schemas.microsoft.com/office/powerpoint/2010/main" val="247456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CE29BF-1E57-4178-BCC0-A005C31AB9DF}"/>
              </a:ext>
            </a:extLst>
          </p:cNvPr>
          <p:cNvPicPr>
            <a:picLocks noChangeAspect="1"/>
          </p:cNvPicPr>
          <p:nvPr/>
        </p:nvPicPr>
        <p:blipFill>
          <a:blip r:embed="rId2"/>
          <a:stretch>
            <a:fillRect/>
          </a:stretch>
        </p:blipFill>
        <p:spPr>
          <a:xfrm>
            <a:off x="2947987" y="2753059"/>
            <a:ext cx="6296025" cy="3942559"/>
          </a:xfrm>
          <a:prstGeom prst="rect">
            <a:avLst/>
          </a:prstGeom>
        </p:spPr>
      </p:pic>
      <p:pic>
        <p:nvPicPr>
          <p:cNvPr id="6" name="Picture 5">
            <a:extLst>
              <a:ext uri="{FF2B5EF4-FFF2-40B4-BE49-F238E27FC236}">
                <a16:creationId xmlns:a16="http://schemas.microsoft.com/office/drawing/2014/main" id="{F4F71AC7-5942-452A-A844-6DE98226FC2F}"/>
              </a:ext>
            </a:extLst>
          </p:cNvPr>
          <p:cNvPicPr>
            <a:picLocks noChangeAspect="1"/>
          </p:cNvPicPr>
          <p:nvPr/>
        </p:nvPicPr>
        <p:blipFill>
          <a:blip r:embed="rId3"/>
          <a:stretch>
            <a:fillRect/>
          </a:stretch>
        </p:blipFill>
        <p:spPr>
          <a:xfrm>
            <a:off x="908663" y="2011086"/>
            <a:ext cx="6296025" cy="571500"/>
          </a:xfrm>
          <a:prstGeom prst="rect">
            <a:avLst/>
          </a:prstGeom>
        </p:spPr>
      </p:pic>
      <p:sp>
        <p:nvSpPr>
          <p:cNvPr id="2" name="Title 1">
            <a:extLst>
              <a:ext uri="{FF2B5EF4-FFF2-40B4-BE49-F238E27FC236}">
                <a16:creationId xmlns:a16="http://schemas.microsoft.com/office/drawing/2014/main" id="{0CFD3354-5832-49AA-B383-829372C467A6}"/>
              </a:ext>
            </a:extLst>
          </p:cNvPr>
          <p:cNvSpPr>
            <a:spLocks noGrp="1"/>
          </p:cNvSpPr>
          <p:nvPr>
            <p:ph type="title"/>
          </p:nvPr>
        </p:nvSpPr>
        <p:spPr>
          <a:xfrm>
            <a:off x="838200" y="98795"/>
            <a:ext cx="10515600" cy="975403"/>
          </a:xfrm>
        </p:spPr>
        <p:txBody>
          <a:bodyPr/>
          <a:lstStyle/>
          <a:p>
            <a:r>
              <a:rPr lang="en-US" dirty="0"/>
              <a:t>Control Point Grid Pattern (Load Grid)</a:t>
            </a:r>
          </a:p>
        </p:txBody>
      </p:sp>
      <p:cxnSp>
        <p:nvCxnSpPr>
          <p:cNvPr id="5" name="Straight Connector 4">
            <a:extLst>
              <a:ext uri="{FF2B5EF4-FFF2-40B4-BE49-F238E27FC236}">
                <a16:creationId xmlns:a16="http://schemas.microsoft.com/office/drawing/2014/main" id="{53C11D16-8C83-47D3-AEB2-33710A4945B1}"/>
              </a:ext>
            </a:extLst>
          </p:cNvPr>
          <p:cNvCxnSpPr/>
          <p:nvPr/>
        </p:nvCxnSpPr>
        <p:spPr>
          <a:xfrm>
            <a:off x="381740" y="1162975"/>
            <a:ext cx="1139892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3B945F5-8960-4215-BD2A-9791332E39CA}"/>
              </a:ext>
            </a:extLst>
          </p:cNvPr>
          <p:cNvPicPr>
            <a:picLocks noChangeAspect="1"/>
          </p:cNvPicPr>
          <p:nvPr/>
        </p:nvPicPr>
        <p:blipFill rotWithShape="1">
          <a:blip r:embed="rId4"/>
          <a:srcRect t="6954" b="-1"/>
          <a:stretch/>
        </p:blipFill>
        <p:spPr>
          <a:xfrm>
            <a:off x="908663" y="1714544"/>
            <a:ext cx="6419850" cy="257019"/>
          </a:xfrm>
          <a:prstGeom prst="rect">
            <a:avLst/>
          </a:prstGeom>
        </p:spPr>
      </p:pic>
      <p:sp>
        <p:nvSpPr>
          <p:cNvPr id="14" name="Rectangle 13">
            <a:extLst>
              <a:ext uri="{FF2B5EF4-FFF2-40B4-BE49-F238E27FC236}">
                <a16:creationId xmlns:a16="http://schemas.microsoft.com/office/drawing/2014/main" id="{1B65E14C-334F-4F80-99A5-28AFF9C94A45}"/>
              </a:ext>
            </a:extLst>
          </p:cNvPr>
          <p:cNvSpPr/>
          <p:nvPr/>
        </p:nvSpPr>
        <p:spPr>
          <a:xfrm>
            <a:off x="1472716" y="2185581"/>
            <a:ext cx="4013684" cy="21722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F9B90B7E-9E18-45E7-9AAB-D2DC63530960}"/>
              </a:ext>
            </a:extLst>
          </p:cNvPr>
          <p:cNvCxnSpPr>
            <a:cxnSpLocks/>
            <a:stCxn id="14" idx="3"/>
            <a:endCxn id="57" idx="1"/>
          </p:cNvCxnSpPr>
          <p:nvPr/>
        </p:nvCxnSpPr>
        <p:spPr>
          <a:xfrm flipV="1">
            <a:off x="5486400" y="1841782"/>
            <a:ext cx="499460" cy="45241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106DFEA-E2BF-448C-A14E-669B73D07659}"/>
              </a:ext>
            </a:extLst>
          </p:cNvPr>
          <p:cNvSpPr txBox="1"/>
          <p:nvPr/>
        </p:nvSpPr>
        <p:spPr>
          <a:xfrm>
            <a:off x="5985860" y="1703282"/>
            <a:ext cx="6123963" cy="276999"/>
          </a:xfrm>
          <a:prstGeom prst="rect">
            <a:avLst/>
          </a:prstGeom>
          <a:solidFill>
            <a:schemeClr val="bg1"/>
          </a:solidFill>
          <a:ln>
            <a:solidFill>
              <a:srgbClr val="C00000"/>
            </a:solidFill>
          </a:ln>
        </p:spPr>
        <p:txBody>
          <a:bodyPr wrap="square" rtlCol="0">
            <a:spAutoFit/>
          </a:bodyPr>
          <a:lstStyle/>
          <a:p>
            <a:r>
              <a:rPr lang="en-US" sz="1200" dirty="0"/>
              <a:t>Function opens and processes first image. Gathers directory and structure for images.</a:t>
            </a:r>
          </a:p>
        </p:txBody>
      </p:sp>
      <p:sp>
        <p:nvSpPr>
          <p:cNvPr id="8" name="Rectangle 7">
            <a:extLst>
              <a:ext uri="{FF2B5EF4-FFF2-40B4-BE49-F238E27FC236}">
                <a16:creationId xmlns:a16="http://schemas.microsoft.com/office/drawing/2014/main" id="{76241389-7B2E-4182-94FA-6E85D665CBCA}"/>
              </a:ext>
            </a:extLst>
          </p:cNvPr>
          <p:cNvSpPr/>
          <p:nvPr/>
        </p:nvSpPr>
        <p:spPr>
          <a:xfrm>
            <a:off x="3382116" y="3573779"/>
            <a:ext cx="4100724" cy="47406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E654E8-364A-4A2C-9241-BECFFA814ECE}"/>
              </a:ext>
            </a:extLst>
          </p:cNvPr>
          <p:cNvSpPr/>
          <p:nvPr/>
        </p:nvSpPr>
        <p:spPr>
          <a:xfrm>
            <a:off x="3736936" y="6198709"/>
            <a:ext cx="4100723" cy="261457"/>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4E2932-A737-4B29-85AB-22CF1D7D56D7}"/>
              </a:ext>
            </a:extLst>
          </p:cNvPr>
          <p:cNvSpPr/>
          <p:nvPr/>
        </p:nvSpPr>
        <p:spPr>
          <a:xfrm>
            <a:off x="7851015" y="6434161"/>
            <a:ext cx="695325" cy="26145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152BED-89C9-4C2D-844F-18957E14E4D0}"/>
              </a:ext>
            </a:extLst>
          </p:cNvPr>
          <p:cNvSpPr txBox="1"/>
          <p:nvPr/>
        </p:nvSpPr>
        <p:spPr>
          <a:xfrm>
            <a:off x="6809684" y="3126718"/>
            <a:ext cx="395004" cy="584775"/>
          </a:xfrm>
          <a:prstGeom prst="rect">
            <a:avLst/>
          </a:prstGeom>
          <a:solidFill>
            <a:schemeClr val="bg1"/>
          </a:solidFill>
          <a:ln>
            <a:solidFill>
              <a:srgbClr val="00B050"/>
            </a:solidFill>
          </a:ln>
        </p:spPr>
        <p:txBody>
          <a:bodyPr wrap="square" rtlCol="0">
            <a:spAutoFit/>
          </a:bodyPr>
          <a:lstStyle/>
          <a:p>
            <a:pPr algn="ctr"/>
            <a:r>
              <a:rPr lang="en-US" sz="3200" dirty="0"/>
              <a:t>1</a:t>
            </a:r>
          </a:p>
        </p:txBody>
      </p:sp>
      <p:sp>
        <p:nvSpPr>
          <p:cNvPr id="15" name="TextBox 14">
            <a:extLst>
              <a:ext uri="{FF2B5EF4-FFF2-40B4-BE49-F238E27FC236}">
                <a16:creationId xmlns:a16="http://schemas.microsoft.com/office/drawing/2014/main" id="{AAD9F9DF-7797-4879-8EDE-AF2D9B7696E0}"/>
              </a:ext>
            </a:extLst>
          </p:cNvPr>
          <p:cNvSpPr txBox="1"/>
          <p:nvPr/>
        </p:nvSpPr>
        <p:spPr>
          <a:xfrm>
            <a:off x="6910100" y="5726705"/>
            <a:ext cx="395283" cy="584775"/>
          </a:xfrm>
          <a:prstGeom prst="rect">
            <a:avLst/>
          </a:prstGeom>
          <a:solidFill>
            <a:schemeClr val="bg1"/>
          </a:solidFill>
          <a:ln>
            <a:solidFill>
              <a:srgbClr val="00B0F0"/>
            </a:solidFill>
          </a:ln>
        </p:spPr>
        <p:txBody>
          <a:bodyPr wrap="square" rtlCol="0">
            <a:spAutoFit/>
          </a:bodyPr>
          <a:lstStyle/>
          <a:p>
            <a:pPr algn="ctr"/>
            <a:r>
              <a:rPr lang="en-US" sz="3200" dirty="0"/>
              <a:t>2</a:t>
            </a:r>
          </a:p>
        </p:txBody>
      </p:sp>
      <p:sp>
        <p:nvSpPr>
          <p:cNvPr id="16" name="TextBox 15">
            <a:extLst>
              <a:ext uri="{FF2B5EF4-FFF2-40B4-BE49-F238E27FC236}">
                <a16:creationId xmlns:a16="http://schemas.microsoft.com/office/drawing/2014/main" id="{6DF197AB-F8C4-46E0-BE6E-FE2B1759F152}"/>
              </a:ext>
            </a:extLst>
          </p:cNvPr>
          <p:cNvSpPr txBox="1"/>
          <p:nvPr/>
        </p:nvSpPr>
        <p:spPr>
          <a:xfrm>
            <a:off x="8402840" y="5946534"/>
            <a:ext cx="395004" cy="584775"/>
          </a:xfrm>
          <a:prstGeom prst="rect">
            <a:avLst/>
          </a:prstGeom>
          <a:solidFill>
            <a:schemeClr val="bg1"/>
          </a:solidFill>
          <a:ln>
            <a:solidFill>
              <a:srgbClr val="002060"/>
            </a:solidFill>
          </a:ln>
        </p:spPr>
        <p:txBody>
          <a:bodyPr wrap="square" rtlCol="0">
            <a:spAutoFit/>
          </a:bodyPr>
          <a:lstStyle/>
          <a:p>
            <a:pPr algn="ctr"/>
            <a:r>
              <a:rPr lang="en-US" sz="3200" dirty="0"/>
              <a:t>3</a:t>
            </a:r>
          </a:p>
        </p:txBody>
      </p:sp>
      <p:sp>
        <p:nvSpPr>
          <p:cNvPr id="19" name="Content Placeholder 2">
            <a:extLst>
              <a:ext uri="{FF2B5EF4-FFF2-40B4-BE49-F238E27FC236}">
                <a16:creationId xmlns:a16="http://schemas.microsoft.com/office/drawing/2014/main" id="{62398F93-F362-4B45-8CE7-F93067D15B6F}"/>
              </a:ext>
            </a:extLst>
          </p:cNvPr>
          <p:cNvSpPr txBox="1">
            <a:spLocks/>
          </p:cNvSpPr>
          <p:nvPr/>
        </p:nvSpPr>
        <p:spPr>
          <a:xfrm>
            <a:off x="838200" y="1278385"/>
            <a:ext cx="10515600" cy="320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generate grid: section allows users to define the control point grid pattern for </a:t>
            </a:r>
            <a:r>
              <a:rPr lang="en-US" sz="1600" dirty="0" err="1"/>
              <a:t>CPcorr</a:t>
            </a:r>
            <a:endParaRPr lang="en-US" sz="1600" dirty="0"/>
          </a:p>
        </p:txBody>
      </p:sp>
    </p:spTree>
    <p:extLst>
      <p:ext uri="{BB962C8B-B14F-4D97-AF65-F5344CB8AC3E}">
        <p14:creationId xmlns:p14="http://schemas.microsoft.com/office/powerpoint/2010/main" val="218562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1081</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CHESS_RealTimeDIC</vt:lpstr>
      <vt:lpstr>Setup</vt:lpstr>
      <vt:lpstr>Initial Parameters</vt:lpstr>
      <vt:lpstr>DIC.par Directory</vt:lpstr>
      <vt:lpstr>Image Directory</vt:lpstr>
      <vt:lpstr>Control Point Grid Pattern (Start)</vt:lpstr>
      <vt:lpstr>Control Point Grid Pattern (Create Grid)</vt:lpstr>
      <vt:lpstr>Control Point Grid Pattern (Create Grid)</vt:lpstr>
      <vt:lpstr>Control Point Grid Pattern (Load Grid)</vt:lpstr>
      <vt:lpstr>Process Previously Measured Data</vt:lpstr>
      <vt:lpstr>Plot Previously Measured Data</vt:lpstr>
      <vt:lpstr>Real-time Continuous Update</vt:lpstr>
      <vt:lpstr>Real-time Continuous Update (Cycling)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CHESS_RealTimeDIC</dc:title>
  <dc:creator>Dalton James Shadle</dc:creator>
  <cp:lastModifiedBy>Dalton James Shadle</cp:lastModifiedBy>
  <cp:revision>16</cp:revision>
  <dcterms:created xsi:type="dcterms:W3CDTF">2020-10-09T13:15:06Z</dcterms:created>
  <dcterms:modified xsi:type="dcterms:W3CDTF">2020-10-09T16:33:23Z</dcterms:modified>
</cp:coreProperties>
</file>