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D60093"/>
    <a:srgbClr val="F5CB2E"/>
    <a:srgbClr val="E3B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0" autoAdjust="0"/>
    <p:restoredTop sz="94660" autoAdjust="0"/>
  </p:normalViewPr>
  <p:slideViewPr>
    <p:cSldViewPr>
      <p:cViewPr>
        <p:scale>
          <a:sx n="80" d="100"/>
          <a:sy n="80" d="100"/>
        </p:scale>
        <p:origin x="60" y="-9576"/>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4/27/22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93142" y="3520671"/>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Faculty Advisor: Professor Steve Morris</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A Geospatial Analysis of Conflict in Afghanistan</a:t>
            </a:r>
          </a:p>
          <a:p>
            <a:pPr defTabSz="2259013">
              <a:lnSpc>
                <a:spcPct val="100000"/>
              </a:lnSpc>
              <a:spcBef>
                <a:spcPts val="0"/>
              </a:spcBef>
            </a:pPr>
            <a:r>
              <a:rPr lang="en-US" sz="5900" b="0" dirty="0"/>
              <a:t>Dalton Shaver</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299067" y="10377187"/>
            <a:ext cx="10368933" cy="4481813"/>
            <a:chOff x="423635" y="9829006"/>
            <a:chExt cx="10368933" cy="4481813"/>
          </a:xfrm>
        </p:grpSpPr>
        <p:sp>
          <p:nvSpPr>
            <p:cNvPr id="1031" name="Text Box 15"/>
            <p:cNvSpPr txBox="1">
              <a:spLocks noChangeArrowheads="1"/>
            </p:cNvSpPr>
            <p:nvPr/>
          </p:nvSpPr>
          <p:spPr bwMode="auto">
            <a:xfrm>
              <a:off x="423635" y="9829006"/>
              <a:ext cx="10368933"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8" name="TextBox 27"/>
            <p:cNvSpPr txBox="1"/>
            <p:nvPr/>
          </p:nvSpPr>
          <p:spPr>
            <a:xfrm>
              <a:off x="423635" y="10835765"/>
              <a:ext cx="10368933" cy="3475054"/>
            </a:xfrm>
            <a:prstGeom prst="rect">
              <a:avLst/>
            </a:prstGeom>
            <a:noFill/>
          </p:spPr>
          <p:txBody>
            <a:bodyPr wrap="square" rtlCol="0">
              <a:spAutoFit/>
            </a:bodyPr>
            <a:lstStyle/>
            <a:p>
              <a:pPr marL="0" marR="0" algn="l">
                <a:lnSpc>
                  <a:spcPct val="107000"/>
                </a:lnSpc>
                <a:spcBef>
                  <a:spcPts val="0"/>
                </a:spcBef>
                <a:spcAft>
                  <a:spcPts val="200"/>
                </a:spcAft>
              </a:pPr>
              <a:r>
                <a:rPr lang="en-US" sz="2300" b="0" dirty="0">
                  <a:solidFill>
                    <a:srgbClr val="000000"/>
                  </a:solidFill>
                  <a:latin typeface="+mn-lt"/>
                  <a:cs typeface="Calibri" panose="020F0502020204030204" pitchFamily="34" charset="0"/>
                </a:rPr>
                <a:t>Operation Enduring Freedom began on October 7, 2001 following the September 11, 2001 attacks. The United States and other NATO forces staged a swift invasion and takeover of the Taliban-ruled government in Afghanistan. The United States created, funded, and trained the Afghan National Army in an attempt to form a security force that would stabilize the country. Both the Taliban and al-Qaeda groups increasingly conducted guerrilla warfare up until NATO’s formal withdrawal in 2014. Beginning in early 2015, the Taliban began staging large offensives against the Government of Afghanistan to seize major cities. The intensity of the war had significantly increased between all warring parties until the reinstatement of Taliban rule on August 15, 2021. </a:t>
              </a:r>
            </a:p>
          </p:txBody>
        </p:sp>
      </p:grpSp>
      <p:grpSp>
        <p:nvGrpSpPr>
          <p:cNvPr id="12" name="Group 11"/>
          <p:cNvGrpSpPr/>
          <p:nvPr/>
        </p:nvGrpSpPr>
        <p:grpSpPr>
          <a:xfrm>
            <a:off x="292393" y="3799109"/>
            <a:ext cx="43332806" cy="6375280"/>
            <a:chOff x="292392" y="3833847"/>
            <a:chExt cx="43332806" cy="6375280"/>
          </a:xfrm>
        </p:grpSpPr>
        <p:sp>
          <p:nvSpPr>
            <p:cNvPr id="48" name="TextBox 47"/>
            <p:cNvSpPr txBox="1"/>
            <p:nvPr/>
          </p:nvSpPr>
          <p:spPr>
            <a:xfrm>
              <a:off x="390070" y="4840606"/>
              <a:ext cx="10277929" cy="5368521"/>
            </a:xfrm>
            <a:prstGeom prst="rect">
              <a:avLst/>
            </a:prstGeom>
            <a:noFill/>
          </p:spPr>
          <p:txBody>
            <a:bodyPr wrap="square" rtlCol="0">
              <a:spAutoFit/>
            </a:bodyPr>
            <a:lstStyle/>
            <a:p>
              <a:pPr marL="0" marR="0" algn="l">
                <a:lnSpc>
                  <a:spcPct val="107000"/>
                </a:lnSpc>
                <a:spcBef>
                  <a:spcPts val="0"/>
                </a:spcBef>
                <a:spcAft>
                  <a:spcPts val="200"/>
                </a:spcAft>
              </a:pPr>
              <a:r>
                <a:rPr lang="en-US" sz="2300" b="0" dirty="0">
                  <a:solidFill>
                    <a:srgbClr val="000000"/>
                  </a:solidFill>
                  <a:effectLst/>
                  <a:latin typeface="+mn-lt"/>
                  <a:ea typeface="Times New Roman" panose="02020603050405020304" pitchFamily="18" charset="0"/>
                  <a:cs typeface="Calibri" panose="020F0502020204030204" pitchFamily="34" charset="0"/>
                </a:rPr>
                <a:t>The purpose of this analysis was to determine the spatial distribution of high concentrations of conflict in Afghanistan following the 2001 invasion by NATO coalition forces. The United States government and military, as well as NATO allies and international organizations, rely on accurate data analysis and multisource intelligence to make important decisions regarding policy-making and defense strategy. In my analysis, I use spatial autocorrelation and density clustering methods to find patterns of spatial distribution in the data. I also calculated the distance of each individual event and its proximity to the nearest provincial capital and the nearest national highway. Exploratory Spatial Data Analysis techniques show that there is a clear positive autocorrelation present within the spatial distribution of conflict events. A Density-Based Spatial Clustering of Applications with Noise (DBSCAN) model produces very similar results to the “hotspots” the Local Moran’s </a:t>
              </a:r>
              <a:r>
                <a:rPr lang="en-US" sz="2300" b="0" i="1" dirty="0">
                  <a:solidFill>
                    <a:srgbClr val="000000"/>
                  </a:solidFill>
                  <a:effectLst/>
                  <a:latin typeface="+mn-lt"/>
                  <a:ea typeface="Times New Roman" panose="02020603050405020304" pitchFamily="18" charset="0"/>
                  <a:cs typeface="Calibri" panose="020F0502020204030204" pitchFamily="34" charset="0"/>
                </a:rPr>
                <a:t>I</a:t>
              </a:r>
              <a:r>
                <a:rPr lang="en-US" sz="2300" b="0" dirty="0">
                  <a:solidFill>
                    <a:srgbClr val="000000"/>
                  </a:solidFill>
                  <a:effectLst/>
                  <a:latin typeface="+mn-lt"/>
                  <a:ea typeface="Times New Roman" panose="02020603050405020304" pitchFamily="18" charset="0"/>
                  <a:cs typeface="Calibri" panose="020F0502020204030204" pitchFamily="34" charset="0"/>
                </a:rPr>
                <a:t> test produced. Furthermore, my analysis shows that conflict was more likely to occur closer to provincial capitals and major infrastructure rather in rural regions.  </a:t>
              </a:r>
              <a:endParaRPr lang="en-US" sz="2300" b="0" dirty="0">
                <a:effectLst/>
                <a:latin typeface="+mn-lt"/>
                <a:ea typeface="Calibri" panose="020F0502020204030204" pitchFamily="34" charset="0"/>
                <a:cs typeface="Arial" panose="020B0604020202020204" pitchFamily="34" charset="0"/>
              </a:endParaRPr>
            </a:p>
          </p:txBody>
        </p:sp>
        <p:grpSp>
          <p:nvGrpSpPr>
            <p:cNvPr id="10" name="Group 9"/>
            <p:cNvGrpSpPr/>
            <p:nvPr/>
          </p:nvGrpSpPr>
          <p:grpSpPr>
            <a:xfrm>
              <a:off x="292392" y="3833847"/>
              <a:ext cx="43332806" cy="984726"/>
              <a:chOff x="292392" y="3833847"/>
              <a:chExt cx="43332806" cy="984726"/>
            </a:xfrm>
          </p:grpSpPr>
          <p:sp>
            <p:nvSpPr>
              <p:cNvPr id="1030" name="Text Box 12"/>
              <p:cNvSpPr txBox="1">
                <a:spLocks noChangeArrowheads="1"/>
              </p:cNvSpPr>
              <p:nvPr/>
            </p:nvSpPr>
            <p:spPr bwMode="auto">
              <a:xfrm>
                <a:off x="292392" y="3833847"/>
                <a:ext cx="10375607"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ABSTRACT</a:t>
                </a:r>
              </a:p>
            </p:txBody>
          </p:sp>
          <p:sp>
            <p:nvSpPr>
              <p:cNvPr id="26" name="Text Box 18"/>
              <p:cNvSpPr txBox="1">
                <a:spLocks noChangeArrowheads="1"/>
              </p:cNvSpPr>
              <p:nvPr/>
            </p:nvSpPr>
            <p:spPr bwMode="auto">
              <a:xfrm>
                <a:off x="33246758" y="3833847"/>
                <a:ext cx="1037844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grpSp>
      </p:grpSp>
      <p:sp>
        <p:nvSpPr>
          <p:cNvPr id="50" name="TextBox 49"/>
          <p:cNvSpPr txBox="1"/>
          <p:nvPr/>
        </p:nvSpPr>
        <p:spPr>
          <a:xfrm>
            <a:off x="33246759" y="4783835"/>
            <a:ext cx="10378440" cy="15618122"/>
          </a:xfrm>
          <a:prstGeom prst="rect">
            <a:avLst/>
          </a:prstGeom>
          <a:noFill/>
        </p:spPr>
        <p:txBody>
          <a:bodyPr wrap="square" rtlCol="0">
            <a:spAutoFit/>
          </a:bodyPr>
          <a:lstStyle/>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1 </a:t>
            </a:r>
            <a:r>
              <a:rPr lang="en-US" sz="2300" b="0" dirty="0">
                <a:solidFill>
                  <a:srgbClr val="000000"/>
                </a:solidFill>
                <a:latin typeface="+mn-lt"/>
                <a:cs typeface="Calibri" panose="020F0502020204030204" pitchFamily="34" charset="0"/>
              </a:rPr>
              <a:t>reveals that conflict events are concentrated in the southern and eastern regions of Afghanistan. Small clusters are also present within the northern and western parts of the country.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2 </a:t>
            </a:r>
            <a:r>
              <a:rPr lang="en-US" sz="2300" b="0" dirty="0">
                <a:solidFill>
                  <a:srgbClr val="000000"/>
                </a:solidFill>
                <a:latin typeface="+mn-lt"/>
                <a:cs typeface="Calibri" panose="020F0502020204030204" pitchFamily="34" charset="0"/>
              </a:rPr>
              <a:t>examines the spatial lag of all 328 districts. The value in each district represents the local average standardized count of conflict events in its locale. It is clear that regions with similarly high or low values are closer together, implying positive autocorrelation.</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3 </a:t>
            </a:r>
            <a:r>
              <a:rPr lang="en-US" sz="2300" b="0" dirty="0">
                <a:solidFill>
                  <a:srgbClr val="000000"/>
                </a:solidFill>
                <a:latin typeface="+mn-lt"/>
                <a:cs typeface="Calibri" panose="020F0502020204030204" pitchFamily="34" charset="0"/>
              </a:rPr>
              <a:t>shows how similar each district is compared to its neighbors. Multiple clusters of similar values appear in the southern and eastern regions of the country.</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4 </a:t>
            </a:r>
            <a:r>
              <a:rPr lang="en-US" sz="2300" b="0" dirty="0">
                <a:solidFill>
                  <a:srgbClr val="000000"/>
                </a:solidFill>
                <a:latin typeface="+mn-lt"/>
                <a:cs typeface="Calibri" panose="020F0502020204030204" pitchFamily="34" charset="0"/>
              </a:rPr>
              <a:t>shows nine of the total 13 clusters predicted intersect a national highway. Conflict is less likely to occur where there is a lack of major infrastructure, most notably in central Afghanistan.</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5 </a:t>
            </a:r>
            <a:r>
              <a:rPr lang="en-US" sz="2300" b="0" dirty="0">
                <a:solidFill>
                  <a:srgbClr val="000000"/>
                </a:solidFill>
                <a:latin typeface="+mn-lt"/>
                <a:cs typeface="Calibri" panose="020F0502020204030204" pitchFamily="34" charset="0"/>
              </a:rPr>
              <a:t>captures multiple clusters not recognized in the DBSCAN model. Most hotspots (HH) of conflict are seen in southern and eastern Afghanistan, with three additional hotspots present in the north. The map shows 61 districts are designated as having high concentrations of conflict.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6 </a:t>
            </a:r>
            <a:r>
              <a:rPr lang="en-US" sz="2300" b="0" dirty="0">
                <a:solidFill>
                  <a:srgbClr val="000000"/>
                </a:solidFill>
                <a:latin typeface="+mn-lt"/>
                <a:cs typeface="Calibri" panose="020F0502020204030204" pitchFamily="34" charset="0"/>
              </a:rPr>
              <a:t>displays 64 districts that are statistically significant (α = 0.05) based on Local Moran’s </a:t>
            </a:r>
            <a:r>
              <a:rPr lang="en-US" sz="2300" b="0" i="1" dirty="0">
                <a:solidFill>
                  <a:srgbClr val="000000"/>
                </a:solidFill>
                <a:latin typeface="+mn-lt"/>
                <a:cs typeface="Calibri" panose="020F0502020204030204" pitchFamily="34" charset="0"/>
              </a:rPr>
              <a:t>I</a:t>
            </a:r>
            <a:r>
              <a:rPr lang="en-US" sz="2300" b="0" dirty="0">
                <a:solidFill>
                  <a:srgbClr val="000000"/>
                </a:solidFill>
                <a:latin typeface="+mn-lt"/>
                <a:cs typeface="Calibri" panose="020F0502020204030204" pitchFamily="34" charset="0"/>
              </a:rPr>
              <a:t> values. 19.5% of districts in Afghanistan present a higher spatial concentration of conflict than what could be randomly generated.</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7 </a:t>
            </a:r>
            <a:r>
              <a:rPr lang="en-US" sz="2300" b="0" dirty="0">
                <a:solidFill>
                  <a:srgbClr val="000000"/>
                </a:solidFill>
                <a:latin typeface="+mn-lt"/>
                <a:cs typeface="Calibri" panose="020F0502020204030204" pitchFamily="34" charset="0"/>
              </a:rPr>
              <a:t>shows positive spatial autocorrelation throughout the country. Districts with similar values of conflict events tend to be closer to each other. Most districts lie in Quadrant 3, indicating there are significantly more </a:t>
            </a:r>
            <a:r>
              <a:rPr lang="en-US" sz="2300" b="0" dirty="0" err="1">
                <a:solidFill>
                  <a:srgbClr val="000000"/>
                </a:solidFill>
                <a:latin typeface="+mn-lt"/>
                <a:cs typeface="Calibri" panose="020F0502020204030204" pitchFamily="34" charset="0"/>
              </a:rPr>
              <a:t>coldspots</a:t>
            </a:r>
            <a:r>
              <a:rPr lang="en-US" sz="2300" b="0" dirty="0">
                <a:solidFill>
                  <a:srgbClr val="000000"/>
                </a:solidFill>
                <a:latin typeface="+mn-lt"/>
                <a:cs typeface="Calibri" panose="020F0502020204030204" pitchFamily="34" charset="0"/>
              </a:rPr>
              <a:t> than hotspots of conflict.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8 </a:t>
            </a:r>
            <a:r>
              <a:rPr lang="en-US" sz="2300" b="0" dirty="0">
                <a:solidFill>
                  <a:srgbClr val="000000"/>
                </a:solidFill>
                <a:latin typeface="+mn-lt"/>
                <a:cs typeface="Calibri" panose="020F0502020204030204" pitchFamily="34" charset="0"/>
              </a:rPr>
              <a:t>shows that conflict events tend to be in the surrounding outskirts of provincial capitals. This could potentially be the result of surrounding roads and villages holding more tactical significance over city centers.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9 </a:t>
            </a:r>
            <a:r>
              <a:rPr lang="en-US" sz="2300" b="0" dirty="0">
                <a:solidFill>
                  <a:srgbClr val="000000"/>
                </a:solidFill>
                <a:latin typeface="+mn-lt"/>
                <a:cs typeface="Calibri" panose="020F0502020204030204" pitchFamily="34" charset="0"/>
              </a:rPr>
              <a:t>shows that conflict events are more likely to occur close to National Highway infrastructure.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10 </a:t>
            </a:r>
            <a:r>
              <a:rPr lang="en-US" sz="2300" b="0" dirty="0">
                <a:solidFill>
                  <a:srgbClr val="000000"/>
                </a:solidFill>
                <a:latin typeface="+mn-lt"/>
                <a:cs typeface="Calibri" panose="020F0502020204030204" pitchFamily="34" charset="0"/>
              </a:rPr>
              <a:t>indicates a moderate increase in conflict each year from 2001 to 2017. Conflict significantly increased by 89% from 2017 to 2019.</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Figure 11 </a:t>
            </a:r>
            <a:r>
              <a:rPr lang="en-US" sz="2300" b="0" dirty="0">
                <a:solidFill>
                  <a:srgbClr val="000000"/>
                </a:solidFill>
                <a:latin typeface="+mn-lt"/>
                <a:cs typeface="Calibri" panose="020F0502020204030204" pitchFamily="34" charset="0"/>
              </a:rPr>
              <a:t>shows that </a:t>
            </a:r>
            <a:r>
              <a:rPr lang="en-US" sz="2300" b="0" dirty="0" err="1">
                <a:solidFill>
                  <a:srgbClr val="000000"/>
                </a:solidFill>
                <a:latin typeface="+mn-lt"/>
                <a:cs typeface="Calibri" panose="020F0502020204030204" pitchFamily="34" charset="0"/>
              </a:rPr>
              <a:t>Hilmand</a:t>
            </a:r>
            <a:r>
              <a:rPr lang="en-US" sz="2300" b="0" dirty="0">
                <a:solidFill>
                  <a:srgbClr val="000000"/>
                </a:solidFill>
                <a:latin typeface="+mn-lt"/>
                <a:cs typeface="Calibri" panose="020F0502020204030204" pitchFamily="34" charset="0"/>
              </a:rPr>
              <a:t> is the most dangerous province of Afghanistan with the highest event-to-casualty ratio. </a:t>
            </a:r>
            <a:r>
              <a:rPr lang="en-US" sz="2300" b="0" dirty="0" err="1">
                <a:solidFill>
                  <a:srgbClr val="000000"/>
                </a:solidFill>
                <a:latin typeface="+mn-lt"/>
                <a:cs typeface="Calibri" panose="020F0502020204030204" pitchFamily="34" charset="0"/>
              </a:rPr>
              <a:t>Ghazni</a:t>
            </a:r>
            <a:r>
              <a:rPr lang="en-US" sz="2300" b="0" dirty="0">
                <a:solidFill>
                  <a:srgbClr val="000000"/>
                </a:solidFill>
                <a:latin typeface="+mn-lt"/>
                <a:cs typeface="Calibri" panose="020F0502020204030204" pitchFamily="34" charset="0"/>
              </a:rPr>
              <a:t>, Kandahar, and Nangarhar are also provinces featuring a high concentration of conflict.   </a:t>
            </a:r>
          </a:p>
          <a:p>
            <a:pPr algn="l">
              <a:lnSpc>
                <a:spcPct val="107000"/>
              </a:lnSpc>
              <a:spcBef>
                <a:spcPts val="0"/>
              </a:spcBef>
              <a:spcAft>
                <a:spcPts val="1000"/>
              </a:spcAft>
            </a:pPr>
            <a:r>
              <a:rPr lang="en-US" sz="2300" dirty="0">
                <a:solidFill>
                  <a:srgbClr val="000000"/>
                </a:solidFill>
                <a:latin typeface="+mn-lt"/>
                <a:cs typeface="Calibri" panose="020F0502020204030204" pitchFamily="34" charset="0"/>
              </a:rPr>
              <a:t>Table 1 </a:t>
            </a:r>
            <a:r>
              <a:rPr lang="en-US" sz="2300" b="0" dirty="0">
                <a:solidFill>
                  <a:srgbClr val="000000"/>
                </a:solidFill>
                <a:latin typeface="+mn-lt"/>
                <a:cs typeface="Calibri" panose="020F0502020204030204" pitchFamily="34" charset="0"/>
              </a:rPr>
              <a:t>signifies there is an extremely high correlation between the number of events and the number of casualties in a province. We can assume that the results of a global spatial autocorrelation analysis of casualties would produce similar results as seen in this analysis.</a:t>
            </a:r>
          </a:p>
          <a:p>
            <a:pPr algn="l">
              <a:lnSpc>
                <a:spcPct val="100000"/>
              </a:lnSpc>
              <a:spcBef>
                <a:spcPts val="0"/>
              </a:spcBef>
            </a:pPr>
            <a:endParaRPr lang="en-US" sz="2300" b="0" dirty="0">
              <a:latin typeface="+mn-lt"/>
            </a:endParaRPr>
          </a:p>
        </p:txBody>
      </p:sp>
      <p:grpSp>
        <p:nvGrpSpPr>
          <p:cNvPr id="11" name="Group 10"/>
          <p:cNvGrpSpPr/>
          <p:nvPr/>
        </p:nvGrpSpPr>
        <p:grpSpPr>
          <a:xfrm>
            <a:off x="33246759" y="20005437"/>
            <a:ext cx="10387510" cy="4112483"/>
            <a:chOff x="33122690" y="22901486"/>
            <a:chExt cx="10387510" cy="4112483"/>
          </a:xfrm>
        </p:grpSpPr>
        <p:sp>
          <p:nvSpPr>
            <p:cNvPr id="1032" name="Text Box 18"/>
            <p:cNvSpPr txBox="1">
              <a:spLocks noChangeArrowheads="1"/>
            </p:cNvSpPr>
            <p:nvPr/>
          </p:nvSpPr>
          <p:spPr bwMode="auto">
            <a:xfrm>
              <a:off x="33122690" y="22901486"/>
              <a:ext cx="1037844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CONCLUSIONS</a:t>
              </a:r>
            </a:p>
          </p:txBody>
        </p:sp>
        <p:sp>
          <p:nvSpPr>
            <p:cNvPr id="8" name="TextBox 7"/>
            <p:cNvSpPr txBox="1"/>
            <p:nvPr/>
          </p:nvSpPr>
          <p:spPr>
            <a:xfrm>
              <a:off x="33122690" y="23917609"/>
              <a:ext cx="10387510" cy="3096360"/>
            </a:xfrm>
            <a:prstGeom prst="rect">
              <a:avLst/>
            </a:prstGeom>
            <a:noFill/>
          </p:spPr>
          <p:txBody>
            <a:bodyPr wrap="square" rtlCol="0">
              <a:spAutoFit/>
            </a:bodyPr>
            <a:lstStyle/>
            <a:p>
              <a:pPr marL="0" marR="0" algn="l">
                <a:lnSpc>
                  <a:spcPct val="107000"/>
                </a:lnSpc>
                <a:spcBef>
                  <a:spcPts val="0"/>
                </a:spcBef>
                <a:spcAft>
                  <a:spcPts val="200"/>
                </a:spcAft>
              </a:pPr>
              <a:r>
                <a:rPr lang="en-US" sz="2300" b="0" dirty="0">
                  <a:solidFill>
                    <a:srgbClr val="000000"/>
                  </a:solidFill>
                  <a:effectLst/>
                  <a:latin typeface="+mn-lt"/>
                  <a:ea typeface="Times New Roman" panose="02020603050405020304" pitchFamily="18" charset="0"/>
                  <a:cs typeface="Calibri" panose="020F0502020204030204" pitchFamily="34" charset="0"/>
                </a:rPr>
                <a:t>This analysis aimed to provide insights into the spatial distribution of conflict events over 18 years of war in Afghanistan. The global and local spatial autocorrelation proved to be positive using the Moran’s </a:t>
              </a:r>
              <a:r>
                <a:rPr lang="en-US" sz="2300" b="0" i="1" dirty="0">
                  <a:solidFill>
                    <a:srgbClr val="000000"/>
                  </a:solidFill>
                  <a:effectLst/>
                  <a:latin typeface="+mn-lt"/>
                  <a:ea typeface="Times New Roman" panose="02020603050405020304" pitchFamily="18" charset="0"/>
                  <a:cs typeface="Calibri" panose="020F0502020204030204" pitchFamily="34" charset="0"/>
                </a:rPr>
                <a:t>I</a:t>
              </a:r>
              <a:r>
                <a:rPr lang="en-US" sz="2300" b="0" dirty="0">
                  <a:solidFill>
                    <a:srgbClr val="000000"/>
                  </a:solidFill>
                  <a:effectLst/>
                  <a:latin typeface="+mn-lt"/>
                  <a:ea typeface="Times New Roman" panose="02020603050405020304" pitchFamily="18" charset="0"/>
                  <a:cs typeface="Calibri" panose="020F0502020204030204" pitchFamily="34" charset="0"/>
                </a:rPr>
                <a:t> statistic, showing districts with similar amounts of conflict are more likely to be clustered together. A greater number of hotspots were found in southern and eastern Afghanistan, particularly close to national highways. Further research in analyzing the spatial distribution of casualties and the specific involvement of belligerents would provide more effective insight into where and how war was conducted in Afghanistan since 2001.</a:t>
              </a:r>
              <a:endParaRPr lang="en-US" sz="2300" b="0" dirty="0">
                <a:effectLst/>
                <a:latin typeface="+mn-lt"/>
                <a:ea typeface="Calibri" panose="020F0502020204030204" pitchFamily="34" charset="0"/>
                <a:cs typeface="Arial" panose="020B0604020202020204" pitchFamily="34" charset="0"/>
              </a:endParaRPr>
            </a:p>
          </p:txBody>
        </p:sp>
      </p:grpSp>
      <p:grpSp>
        <p:nvGrpSpPr>
          <p:cNvPr id="14" name="Group 13"/>
          <p:cNvGrpSpPr/>
          <p:nvPr/>
        </p:nvGrpSpPr>
        <p:grpSpPr>
          <a:xfrm>
            <a:off x="289560" y="14983930"/>
            <a:ext cx="10378441" cy="11686070"/>
            <a:chOff x="328858" y="23410386"/>
            <a:chExt cx="10378441" cy="11686070"/>
          </a:xfrm>
        </p:grpSpPr>
        <p:sp>
          <p:nvSpPr>
            <p:cNvPr id="27" name="Text Box 18"/>
            <p:cNvSpPr txBox="1">
              <a:spLocks noChangeArrowheads="1"/>
            </p:cNvSpPr>
            <p:nvPr/>
          </p:nvSpPr>
          <p:spPr bwMode="auto">
            <a:xfrm>
              <a:off x="328858" y="23410386"/>
              <a:ext cx="1037844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 name="TextBox 1"/>
            <p:cNvSpPr txBox="1"/>
            <p:nvPr/>
          </p:nvSpPr>
          <p:spPr>
            <a:xfrm>
              <a:off x="417905" y="24388525"/>
              <a:ext cx="10289394" cy="10707931"/>
            </a:xfrm>
            <a:prstGeom prst="rect">
              <a:avLst/>
            </a:prstGeom>
            <a:noFill/>
          </p:spPr>
          <p:txBody>
            <a:bodyPr wrap="square" rtlCol="0">
              <a:spAutoFit/>
            </a:bodyPr>
            <a:lstStyle/>
            <a:p>
              <a:pPr algn="l">
                <a:lnSpc>
                  <a:spcPct val="107000"/>
                </a:lnSpc>
                <a:spcBef>
                  <a:spcPts val="0"/>
                </a:spcBef>
                <a:spcAft>
                  <a:spcPts val="1400"/>
                </a:spcAft>
              </a:pPr>
              <a:r>
                <a:rPr lang="en-US" sz="2300" b="0" dirty="0">
                  <a:solidFill>
                    <a:srgbClr val="000000"/>
                  </a:solidFill>
                  <a:effectLst/>
                  <a:latin typeface="+mn-lt"/>
                  <a:ea typeface="Times New Roman" panose="02020603050405020304" pitchFamily="18" charset="0"/>
                  <a:cs typeface="Calibri" panose="020F0502020204030204" pitchFamily="34" charset="0"/>
                </a:rPr>
                <a:t>The main dataset is Uppsala University’s Georeferenced Event Dataset which contains information on each conflict event. The key variables used are Province, District, Year, Latitude, Longitude, and estimated Casualties. After cleaning, the dataset featured 31,658 observations consisting of events between 2001 and 2019. The two additional sources include a list of provincial capitals obtained from The World Bank Afghanistan Dashboard and the Afghanistan Road Network shapefile containing all marked roads, retrieved from World Food Program’s </a:t>
              </a:r>
              <a:r>
                <a:rPr lang="en-US" sz="2300" b="0" dirty="0" err="1">
                  <a:solidFill>
                    <a:srgbClr val="000000"/>
                  </a:solidFill>
                  <a:effectLst/>
                  <a:latin typeface="+mn-lt"/>
                  <a:ea typeface="Times New Roman" panose="02020603050405020304" pitchFamily="18" charset="0"/>
                  <a:cs typeface="Calibri" panose="020F0502020204030204" pitchFamily="34" charset="0"/>
                </a:rPr>
                <a:t>GeoNode</a:t>
              </a:r>
              <a:r>
                <a:rPr lang="en-US" sz="2300" b="0" dirty="0">
                  <a:solidFill>
                    <a:srgbClr val="000000"/>
                  </a:solidFill>
                  <a:effectLst/>
                  <a:latin typeface="+mn-lt"/>
                  <a:ea typeface="Times New Roman" panose="02020603050405020304" pitchFamily="18" charset="0"/>
                  <a:cs typeface="Calibri" panose="020F0502020204030204" pitchFamily="34" charset="0"/>
                </a:rPr>
                <a:t>. The shapefiles for both regions and districts were retrieved from The University of Texas Online Library. </a:t>
              </a:r>
              <a:endParaRPr lang="en-US" sz="2300" dirty="0">
                <a:solidFill>
                  <a:srgbClr val="000000"/>
                </a:solidFill>
                <a:effectLst/>
                <a:latin typeface="+mn-lt"/>
                <a:ea typeface="Times New Roman" panose="02020603050405020304" pitchFamily="18" charset="0"/>
                <a:cs typeface="Calibri" panose="020F050202020403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Histograms</a:t>
              </a:r>
              <a:r>
                <a:rPr lang="en-US" sz="2300" b="0" dirty="0">
                  <a:solidFill>
                    <a:srgbClr val="000000"/>
                  </a:solidFill>
                  <a:effectLst/>
                  <a:latin typeface="+mn-lt"/>
                  <a:ea typeface="Times New Roman" panose="02020603050405020304" pitchFamily="18" charset="0"/>
                  <a:cs typeface="Calibri" panose="020F0502020204030204" pitchFamily="34" charset="0"/>
                </a:rPr>
                <a:t> were used to examine the distribution of the calculated distance between each conflict event and the nearest provincial capital, as well as the distance between each event and the nearest highway, much of which forms Afghanistan’s Ring Road.</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Multiple Bar Chart </a:t>
              </a:r>
              <a:r>
                <a:rPr lang="en-US" sz="2300" b="0" dirty="0">
                  <a:solidFill>
                    <a:srgbClr val="000000"/>
                  </a:solidFill>
                  <a:effectLst/>
                  <a:latin typeface="+mn-lt"/>
                  <a:ea typeface="Times New Roman" panose="02020603050405020304" pitchFamily="18" charset="0"/>
                  <a:cs typeface="Calibri" panose="020F0502020204030204" pitchFamily="34" charset="0"/>
                </a:rPr>
                <a:t>was used to examine the relationship between the relative frequencies of events and casualties by province.</a:t>
              </a:r>
            </a:p>
            <a:p>
              <a:pPr marL="0" marR="0" algn="l">
                <a:lnSpc>
                  <a:spcPct val="107000"/>
                </a:lnSpc>
                <a:spcBef>
                  <a:spcPts val="0"/>
                </a:spcBef>
                <a:spcAft>
                  <a:spcPts val="600"/>
                </a:spcAft>
              </a:pPr>
              <a:r>
                <a:rPr lang="en-US" sz="2300" dirty="0">
                  <a:solidFill>
                    <a:srgbClr val="000000"/>
                  </a:solidFill>
                  <a:latin typeface="+mn-lt"/>
                  <a:ea typeface="Calibri" panose="020F0502020204030204" pitchFamily="34" charset="0"/>
                  <a:cs typeface="Calibri" panose="020F0502020204030204" pitchFamily="34" charset="0"/>
                </a:rPr>
                <a:t>Single Bar Chart </a:t>
              </a:r>
              <a:r>
                <a:rPr lang="en-US" sz="2300" b="0" dirty="0">
                  <a:solidFill>
                    <a:srgbClr val="000000"/>
                  </a:solidFill>
                  <a:latin typeface="+mn-lt"/>
                  <a:ea typeface="Calibri" panose="020F0502020204030204" pitchFamily="34" charset="0"/>
                  <a:cs typeface="Calibri" panose="020F0502020204030204" pitchFamily="34" charset="0"/>
                </a:rPr>
                <a:t>was used to assess the distribution of events for years 2001-2019.</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Simple Linear Regression Model </a:t>
              </a:r>
              <a:r>
                <a:rPr lang="en-US" sz="2300" b="0" dirty="0">
                  <a:solidFill>
                    <a:srgbClr val="000000"/>
                  </a:solidFill>
                  <a:effectLst/>
                  <a:latin typeface="+mn-lt"/>
                  <a:ea typeface="Times New Roman" panose="02020603050405020304" pitchFamily="18" charset="0"/>
                  <a:cs typeface="Calibri" panose="020F0502020204030204" pitchFamily="34" charset="0"/>
                </a:rPr>
                <a:t>was used to determine the correlation between the number of casualties and conflict events in each province.</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DBSCAN Model </a:t>
              </a:r>
              <a:r>
                <a:rPr lang="en-US" sz="2300" b="0" dirty="0">
                  <a:solidFill>
                    <a:srgbClr val="000000"/>
                  </a:solidFill>
                  <a:effectLst/>
                  <a:latin typeface="+mn-lt"/>
                  <a:ea typeface="Times New Roman" panose="02020603050405020304" pitchFamily="18" charset="0"/>
                  <a:cs typeface="Calibri" panose="020F0502020204030204" pitchFamily="34" charset="0"/>
                </a:rPr>
                <a:t>was used to detect clusters of conflict events based on the density of latitude/longitude points.</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Moran Plot </a:t>
              </a:r>
              <a:r>
                <a:rPr lang="en-US" sz="2300" b="0" dirty="0">
                  <a:solidFill>
                    <a:srgbClr val="000000"/>
                  </a:solidFill>
                  <a:effectLst/>
                  <a:latin typeface="+mn-lt"/>
                  <a:ea typeface="Times New Roman" panose="02020603050405020304" pitchFamily="18" charset="0"/>
                  <a:cs typeface="Calibri" panose="020F0502020204030204" pitchFamily="34" charset="0"/>
                </a:rPr>
                <a:t>displays the correlation between the number of events per district and the number of spatially lagged events per district.</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Moran’s </a:t>
              </a:r>
              <a:r>
                <a:rPr lang="en-US" sz="2300" i="1" dirty="0">
                  <a:solidFill>
                    <a:srgbClr val="000000"/>
                  </a:solidFill>
                  <a:effectLst/>
                  <a:latin typeface="+mn-lt"/>
                  <a:ea typeface="Times New Roman" panose="02020603050405020304" pitchFamily="18" charset="0"/>
                  <a:cs typeface="Calibri" panose="020F0502020204030204" pitchFamily="34" charset="0"/>
                </a:rPr>
                <a:t>I</a:t>
              </a:r>
              <a:r>
                <a:rPr lang="en-US" sz="2300" dirty="0">
                  <a:solidFill>
                    <a:srgbClr val="000000"/>
                  </a:solidFill>
                  <a:effectLst/>
                  <a:latin typeface="+mn-lt"/>
                  <a:ea typeface="Times New Roman" panose="02020603050405020304" pitchFamily="18" charset="0"/>
                  <a:cs typeface="Calibri" panose="020F0502020204030204" pitchFamily="34" charset="0"/>
                </a:rPr>
                <a:t> Tests </a:t>
              </a:r>
              <a:r>
                <a:rPr lang="en-US" sz="2300" b="0" dirty="0">
                  <a:solidFill>
                    <a:srgbClr val="000000"/>
                  </a:solidFill>
                  <a:effectLst/>
                  <a:latin typeface="+mn-lt"/>
                  <a:ea typeface="Times New Roman" panose="02020603050405020304" pitchFamily="18" charset="0"/>
                  <a:cs typeface="Calibri" panose="020F0502020204030204" pitchFamily="34" charset="0"/>
                </a:rPr>
                <a:t>were used to determine both the global and local spatial autocorrelation of conflict events in Afghanistan.</a:t>
              </a:r>
              <a:endParaRPr lang="en-US" sz="2300" b="0" dirty="0">
                <a:effectLst/>
                <a:latin typeface="+mn-lt"/>
                <a:ea typeface="Calibri" panose="020F0502020204030204" pitchFamily="34" charset="0"/>
                <a:cs typeface="Arial" panose="020B0604020202020204" pitchFamily="34" charset="0"/>
              </a:endParaRPr>
            </a:p>
            <a:p>
              <a:pPr marL="0" marR="0" algn="l">
                <a:lnSpc>
                  <a:spcPct val="107000"/>
                </a:lnSpc>
                <a:spcBef>
                  <a:spcPts val="0"/>
                </a:spcBef>
                <a:spcAft>
                  <a:spcPts val="600"/>
                </a:spcAft>
              </a:pPr>
              <a:r>
                <a:rPr lang="en-US" sz="2300" dirty="0">
                  <a:solidFill>
                    <a:srgbClr val="000000"/>
                  </a:solidFill>
                  <a:effectLst/>
                  <a:latin typeface="+mn-lt"/>
                  <a:ea typeface="Times New Roman" panose="02020603050405020304" pitchFamily="18" charset="0"/>
                  <a:cs typeface="Calibri" panose="020F0502020204030204" pitchFamily="34" charset="0"/>
                </a:rPr>
                <a:t>Choropleth Maps </a:t>
              </a:r>
              <a:r>
                <a:rPr lang="en-US" sz="2300" b="0" dirty="0">
                  <a:solidFill>
                    <a:srgbClr val="000000"/>
                  </a:solidFill>
                  <a:effectLst/>
                  <a:latin typeface="+mn-lt"/>
                  <a:ea typeface="Times New Roman" panose="02020603050405020304" pitchFamily="18" charset="0"/>
                  <a:cs typeface="Calibri" panose="020F0502020204030204" pitchFamily="34" charset="0"/>
                </a:rPr>
                <a:t>were used to visualize quantiles, related quadrants, and statistical significance derived from Moran’s </a:t>
              </a:r>
              <a:r>
                <a:rPr lang="en-US" sz="2300" b="0" i="1" dirty="0">
                  <a:solidFill>
                    <a:srgbClr val="000000"/>
                  </a:solidFill>
                  <a:effectLst/>
                  <a:latin typeface="+mn-lt"/>
                  <a:ea typeface="Times New Roman" panose="02020603050405020304" pitchFamily="18" charset="0"/>
                  <a:cs typeface="Calibri" panose="020F0502020204030204" pitchFamily="34" charset="0"/>
                </a:rPr>
                <a:t>I</a:t>
              </a:r>
              <a:r>
                <a:rPr lang="en-US" sz="2300" b="0" dirty="0">
                  <a:solidFill>
                    <a:srgbClr val="000000"/>
                  </a:solidFill>
                  <a:effectLst/>
                  <a:latin typeface="+mn-lt"/>
                  <a:ea typeface="Times New Roman" panose="02020603050405020304" pitchFamily="18" charset="0"/>
                  <a:cs typeface="Calibri" panose="020F0502020204030204" pitchFamily="34" charset="0"/>
                </a:rPr>
                <a:t> Tests. </a:t>
              </a:r>
            </a:p>
            <a:p>
              <a:pPr marL="0" marR="0" algn="l">
                <a:lnSpc>
                  <a:spcPct val="107000"/>
                </a:lnSpc>
                <a:spcBef>
                  <a:spcPts val="0"/>
                </a:spcBef>
                <a:spcAft>
                  <a:spcPts val="1200"/>
                </a:spcAft>
              </a:pPr>
              <a:endParaRPr lang="en-US" sz="2300" b="0" dirty="0">
                <a:effectLst/>
                <a:latin typeface="+mn-lt"/>
                <a:ea typeface="Calibri" panose="020F0502020204030204" pitchFamily="34" charset="0"/>
                <a:cs typeface="Arial" panose="020B0604020202020204" pitchFamily="34" charset="0"/>
              </a:endParaRP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descr="A picture containing text, clipart&#10;&#10;Description automatically generated">
            <a:extLst>
              <a:ext uri="{FF2B5EF4-FFF2-40B4-BE49-F238E27FC236}">
                <a16:creationId xmlns:a16="http://schemas.microsoft.com/office/drawing/2014/main" id="{54D9B1B9-81D5-4977-9BFA-CA52271F1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63982" y="798031"/>
            <a:ext cx="7925568" cy="2303368"/>
          </a:xfrm>
          <a:prstGeom prst="rect">
            <a:avLst/>
          </a:prstGeom>
        </p:spPr>
      </p:pic>
      <p:pic>
        <p:nvPicPr>
          <p:cNvPr id="22" name="Picture 21">
            <a:extLst>
              <a:ext uri="{FF2B5EF4-FFF2-40B4-BE49-F238E27FC236}">
                <a16:creationId xmlns:a16="http://schemas.microsoft.com/office/drawing/2014/main" id="{5BB20E32-2A54-4803-BE09-A6AF106DD647}"/>
              </a:ext>
            </a:extLst>
          </p:cNvPr>
          <p:cNvPicPr>
            <a:picLocks noChangeAspect="1"/>
          </p:cNvPicPr>
          <p:nvPr/>
        </p:nvPicPr>
        <p:blipFill>
          <a:blip r:embed="rId5"/>
          <a:stretch>
            <a:fillRect/>
          </a:stretch>
        </p:blipFill>
        <p:spPr>
          <a:xfrm>
            <a:off x="11342349" y="4092539"/>
            <a:ext cx="10515600" cy="7142395"/>
          </a:xfrm>
          <a:prstGeom prst="rect">
            <a:avLst/>
          </a:prstGeom>
        </p:spPr>
      </p:pic>
      <p:pic>
        <p:nvPicPr>
          <p:cNvPr id="31" name="Picture 30">
            <a:extLst>
              <a:ext uri="{FF2B5EF4-FFF2-40B4-BE49-F238E27FC236}">
                <a16:creationId xmlns:a16="http://schemas.microsoft.com/office/drawing/2014/main" id="{E592D10D-1047-4CBD-8645-DC1097E34B0E}"/>
              </a:ext>
            </a:extLst>
          </p:cNvPr>
          <p:cNvPicPr>
            <a:picLocks noChangeAspect="1"/>
          </p:cNvPicPr>
          <p:nvPr/>
        </p:nvPicPr>
        <p:blipFill>
          <a:blip r:embed="rId6"/>
          <a:stretch>
            <a:fillRect/>
          </a:stretch>
        </p:blipFill>
        <p:spPr>
          <a:xfrm>
            <a:off x="22056564" y="11229566"/>
            <a:ext cx="10515600" cy="7142395"/>
          </a:xfrm>
          <a:prstGeom prst="rect">
            <a:avLst/>
          </a:prstGeom>
        </p:spPr>
      </p:pic>
      <p:pic>
        <p:nvPicPr>
          <p:cNvPr id="33" name="Picture 32">
            <a:extLst>
              <a:ext uri="{FF2B5EF4-FFF2-40B4-BE49-F238E27FC236}">
                <a16:creationId xmlns:a16="http://schemas.microsoft.com/office/drawing/2014/main" id="{2F1EE4EF-3387-42DF-B903-DF79081C527B}"/>
              </a:ext>
            </a:extLst>
          </p:cNvPr>
          <p:cNvPicPr>
            <a:picLocks noChangeAspect="1"/>
          </p:cNvPicPr>
          <p:nvPr/>
        </p:nvPicPr>
        <p:blipFill>
          <a:blip r:embed="rId7"/>
          <a:stretch>
            <a:fillRect/>
          </a:stretch>
        </p:blipFill>
        <p:spPr>
          <a:xfrm>
            <a:off x="11430000" y="18703356"/>
            <a:ext cx="10515600" cy="7020664"/>
          </a:xfrm>
          <a:prstGeom prst="rect">
            <a:avLst/>
          </a:prstGeom>
        </p:spPr>
      </p:pic>
      <p:pic>
        <p:nvPicPr>
          <p:cNvPr id="35" name="Picture 34">
            <a:extLst>
              <a:ext uri="{FF2B5EF4-FFF2-40B4-BE49-F238E27FC236}">
                <a16:creationId xmlns:a16="http://schemas.microsoft.com/office/drawing/2014/main" id="{D2C74B58-0291-48F2-BFE6-1B5234CCB91F}"/>
              </a:ext>
            </a:extLst>
          </p:cNvPr>
          <p:cNvPicPr>
            <a:picLocks noChangeAspect="1"/>
          </p:cNvPicPr>
          <p:nvPr/>
        </p:nvPicPr>
        <p:blipFill>
          <a:blip r:embed="rId8"/>
          <a:stretch>
            <a:fillRect/>
          </a:stretch>
        </p:blipFill>
        <p:spPr>
          <a:xfrm>
            <a:off x="22100778" y="18935072"/>
            <a:ext cx="10515600" cy="7020664"/>
          </a:xfrm>
          <a:prstGeom prst="rect">
            <a:avLst/>
          </a:prstGeom>
        </p:spPr>
      </p:pic>
      <p:pic>
        <p:nvPicPr>
          <p:cNvPr id="52" name="Picture 51">
            <a:extLst>
              <a:ext uri="{FF2B5EF4-FFF2-40B4-BE49-F238E27FC236}">
                <a16:creationId xmlns:a16="http://schemas.microsoft.com/office/drawing/2014/main" id="{197DF0C8-DC77-4CB1-9EF2-46CBF61E3F86}"/>
              </a:ext>
            </a:extLst>
          </p:cNvPr>
          <p:cNvPicPr>
            <a:picLocks noChangeAspect="1"/>
          </p:cNvPicPr>
          <p:nvPr/>
        </p:nvPicPr>
        <p:blipFill>
          <a:blip r:embed="rId9"/>
          <a:stretch>
            <a:fillRect/>
          </a:stretch>
        </p:blipFill>
        <p:spPr>
          <a:xfrm>
            <a:off x="1216805" y="26539055"/>
            <a:ext cx="9144000" cy="6208426"/>
          </a:xfrm>
          <a:prstGeom prst="rect">
            <a:avLst/>
          </a:prstGeom>
        </p:spPr>
      </p:pic>
      <p:pic>
        <p:nvPicPr>
          <p:cNvPr id="5" name="Picture 4">
            <a:extLst>
              <a:ext uri="{FF2B5EF4-FFF2-40B4-BE49-F238E27FC236}">
                <a16:creationId xmlns:a16="http://schemas.microsoft.com/office/drawing/2014/main" id="{4CE45B6B-C6BA-4D80-B922-76682F272BBB}"/>
              </a:ext>
            </a:extLst>
          </p:cNvPr>
          <p:cNvPicPr>
            <a:picLocks noChangeAspect="1"/>
          </p:cNvPicPr>
          <p:nvPr/>
        </p:nvPicPr>
        <p:blipFill>
          <a:blip r:embed="rId10"/>
          <a:stretch>
            <a:fillRect/>
          </a:stretch>
        </p:blipFill>
        <p:spPr>
          <a:xfrm>
            <a:off x="22098000" y="4095157"/>
            <a:ext cx="10515600" cy="7142395"/>
          </a:xfrm>
          <a:prstGeom prst="rect">
            <a:avLst/>
          </a:prstGeom>
        </p:spPr>
      </p:pic>
      <p:pic>
        <p:nvPicPr>
          <p:cNvPr id="7" name="Picture 6">
            <a:extLst>
              <a:ext uri="{FF2B5EF4-FFF2-40B4-BE49-F238E27FC236}">
                <a16:creationId xmlns:a16="http://schemas.microsoft.com/office/drawing/2014/main" id="{9BB14105-C594-4B97-BC36-B4C928D940DD}"/>
              </a:ext>
            </a:extLst>
          </p:cNvPr>
          <p:cNvPicPr>
            <a:picLocks noChangeAspect="1"/>
          </p:cNvPicPr>
          <p:nvPr/>
        </p:nvPicPr>
        <p:blipFill>
          <a:blip r:embed="rId11"/>
          <a:stretch>
            <a:fillRect/>
          </a:stretch>
        </p:blipFill>
        <p:spPr>
          <a:xfrm>
            <a:off x="11319037" y="11229565"/>
            <a:ext cx="10515600" cy="7142395"/>
          </a:xfrm>
          <a:prstGeom prst="rect">
            <a:avLst/>
          </a:prstGeom>
        </p:spPr>
      </p:pic>
      <p:pic>
        <p:nvPicPr>
          <p:cNvPr id="20" name="Picture 19">
            <a:extLst>
              <a:ext uri="{FF2B5EF4-FFF2-40B4-BE49-F238E27FC236}">
                <a16:creationId xmlns:a16="http://schemas.microsoft.com/office/drawing/2014/main" id="{6015D910-9ADC-42BD-A490-3AD9AB937D4E}"/>
              </a:ext>
            </a:extLst>
          </p:cNvPr>
          <p:cNvPicPr>
            <a:picLocks noChangeAspect="1"/>
          </p:cNvPicPr>
          <p:nvPr/>
        </p:nvPicPr>
        <p:blipFill>
          <a:blip r:embed="rId12"/>
          <a:stretch>
            <a:fillRect/>
          </a:stretch>
        </p:blipFill>
        <p:spPr>
          <a:xfrm>
            <a:off x="11231880" y="26825484"/>
            <a:ext cx="7132320" cy="5708154"/>
          </a:xfrm>
          <a:prstGeom prst="rect">
            <a:avLst/>
          </a:prstGeom>
        </p:spPr>
      </p:pic>
      <p:pic>
        <p:nvPicPr>
          <p:cNvPr id="23" name="Picture 22">
            <a:extLst>
              <a:ext uri="{FF2B5EF4-FFF2-40B4-BE49-F238E27FC236}">
                <a16:creationId xmlns:a16="http://schemas.microsoft.com/office/drawing/2014/main" id="{3FD013D6-2BF1-4AD2-8AC2-FB96C01DC24C}"/>
              </a:ext>
            </a:extLst>
          </p:cNvPr>
          <p:cNvPicPr>
            <a:picLocks noChangeAspect="1"/>
          </p:cNvPicPr>
          <p:nvPr/>
        </p:nvPicPr>
        <p:blipFill>
          <a:blip r:embed="rId13"/>
          <a:stretch>
            <a:fillRect/>
          </a:stretch>
        </p:blipFill>
        <p:spPr>
          <a:xfrm>
            <a:off x="18291789" y="26807458"/>
            <a:ext cx="7132320" cy="5671621"/>
          </a:xfrm>
          <a:prstGeom prst="rect">
            <a:avLst/>
          </a:prstGeom>
        </p:spPr>
      </p:pic>
      <p:pic>
        <p:nvPicPr>
          <p:cNvPr id="25" name="Picture 24">
            <a:extLst>
              <a:ext uri="{FF2B5EF4-FFF2-40B4-BE49-F238E27FC236}">
                <a16:creationId xmlns:a16="http://schemas.microsoft.com/office/drawing/2014/main" id="{C8D69306-EB5B-42C6-8045-C3B1CD3CF4DF}"/>
              </a:ext>
            </a:extLst>
          </p:cNvPr>
          <p:cNvPicPr>
            <a:picLocks noChangeAspect="1"/>
          </p:cNvPicPr>
          <p:nvPr/>
        </p:nvPicPr>
        <p:blipFill>
          <a:blip r:embed="rId14"/>
          <a:stretch>
            <a:fillRect/>
          </a:stretch>
        </p:blipFill>
        <p:spPr>
          <a:xfrm>
            <a:off x="25390600" y="26806634"/>
            <a:ext cx="7132320" cy="5735864"/>
          </a:xfrm>
          <a:prstGeom prst="rect">
            <a:avLst/>
          </a:prstGeom>
        </p:spPr>
      </p:pic>
      <p:sp>
        <p:nvSpPr>
          <p:cNvPr id="30" name="TextBox 29">
            <a:extLst>
              <a:ext uri="{FF2B5EF4-FFF2-40B4-BE49-F238E27FC236}">
                <a16:creationId xmlns:a16="http://schemas.microsoft.com/office/drawing/2014/main" id="{237BB715-A1CD-4CD8-865A-693001406C33}"/>
              </a:ext>
            </a:extLst>
          </p:cNvPr>
          <p:cNvSpPr txBox="1"/>
          <p:nvPr/>
        </p:nvSpPr>
        <p:spPr>
          <a:xfrm>
            <a:off x="34265814" y="25273236"/>
            <a:ext cx="8340331" cy="635815"/>
          </a:xfrm>
          <a:prstGeom prst="rect">
            <a:avLst/>
          </a:prstGeom>
          <a:noFill/>
          <a:ln>
            <a:solidFill>
              <a:schemeClr val="tx1">
                <a:lumMod val="75000"/>
                <a:lumOff val="25000"/>
              </a:schemeClr>
            </a:solidFill>
          </a:ln>
        </p:spPr>
        <p:txBody>
          <a:bodyPr wrap="square" rtlCol="0">
            <a:spAutoFit/>
          </a:bodyPr>
          <a:lstStyle/>
          <a:p>
            <a:pPr>
              <a:lnSpc>
                <a:spcPct val="100000"/>
              </a:lnSpc>
              <a:spcBef>
                <a:spcPts val="1200"/>
              </a:spcBef>
            </a:pPr>
            <a:r>
              <a:rPr lang="en-US" sz="1600" b="0" dirty="0">
                <a:latin typeface="Calibri" panose="020F0502020204030204" pitchFamily="34" charset="0"/>
                <a:cs typeface="Calibri" panose="020F0502020204030204" pitchFamily="34" charset="0"/>
              </a:rPr>
              <a:t>Table 1: Simple Linear Regression Model of Events and Casualties</a:t>
            </a:r>
          </a:p>
          <a:p>
            <a:r>
              <a:rPr lang="en-US" sz="1600" b="0" dirty="0">
                <a:latin typeface="Calibri" panose="020F0502020204030204" pitchFamily="34" charset="0"/>
                <a:cs typeface="Calibri" panose="020F0502020204030204" pitchFamily="34" charset="0"/>
              </a:rPr>
              <a:t>r </a:t>
            </a:r>
            <a:r>
              <a:rPr lang="en-US" sz="1600" b="0">
                <a:latin typeface="Calibri" panose="020F0502020204030204" pitchFamily="34" charset="0"/>
                <a:cs typeface="Calibri" panose="020F0502020204030204" pitchFamily="34" charset="0"/>
              </a:rPr>
              <a:t>= 0.974      R</a:t>
            </a:r>
            <a:r>
              <a:rPr lang="en-US" sz="1600" b="0" baseline="30000">
                <a:latin typeface="Calibri" panose="020F0502020204030204" pitchFamily="34" charset="0"/>
                <a:cs typeface="Calibri" panose="020F0502020204030204" pitchFamily="34" charset="0"/>
              </a:rPr>
              <a:t>2</a:t>
            </a:r>
            <a:r>
              <a:rPr lang="en-US" sz="1600" b="0">
                <a:latin typeface="Calibri" panose="020F0502020204030204" pitchFamily="34" charset="0"/>
                <a:cs typeface="Calibri" panose="020F0502020204030204" pitchFamily="34" charset="0"/>
              </a:rPr>
              <a:t> = 0.948      p-value </a:t>
            </a:r>
            <a:r>
              <a:rPr lang="en-US" sz="1600" b="0" dirty="0">
                <a:latin typeface="Calibri" panose="020F0502020204030204" pitchFamily="34" charset="0"/>
                <a:cs typeface="Calibri" panose="020F0502020204030204" pitchFamily="34" charset="0"/>
              </a:rPr>
              <a:t>= 3.984e-22</a:t>
            </a:r>
          </a:p>
        </p:txBody>
      </p:sp>
      <p:sp>
        <p:nvSpPr>
          <p:cNvPr id="34" name="TextBox 33">
            <a:extLst>
              <a:ext uri="{FF2B5EF4-FFF2-40B4-BE49-F238E27FC236}">
                <a16:creationId xmlns:a16="http://schemas.microsoft.com/office/drawing/2014/main" id="{A81F09B2-356A-4EC7-95B5-1BC4FB4F783C}"/>
              </a:ext>
            </a:extLst>
          </p:cNvPr>
          <p:cNvSpPr txBox="1"/>
          <p:nvPr/>
        </p:nvSpPr>
        <p:spPr>
          <a:xfrm>
            <a:off x="16078200" y="27668956"/>
            <a:ext cx="1828800" cy="266483"/>
          </a:xfrm>
          <a:prstGeom prst="rect">
            <a:avLst/>
          </a:prstGeom>
          <a:noFill/>
        </p:spPr>
        <p:txBody>
          <a:bodyPr wrap="square" rtlCol="0">
            <a:spAutoFit/>
          </a:bodyPr>
          <a:lstStyle/>
          <a:p>
            <a:r>
              <a:rPr lang="el-GR" sz="1600" b="0" i="0" dirty="0">
                <a:effectLst/>
                <a:latin typeface="Calibri" panose="020F0502020204030204" pitchFamily="34" charset="0"/>
                <a:cs typeface="Calibri" panose="020F0502020204030204" pitchFamily="34" charset="0"/>
              </a:rPr>
              <a:t>μ</a:t>
            </a:r>
            <a:r>
              <a:rPr lang="en-US" sz="1600" b="0" i="0" dirty="0">
                <a:effectLst/>
                <a:latin typeface="Calibri" panose="020F0502020204030204" pitchFamily="34" charset="0"/>
                <a:cs typeface="Calibri" panose="020F0502020204030204" pitchFamily="34" charset="0"/>
              </a:rPr>
              <a:t> = 42.4 km</a:t>
            </a:r>
          </a:p>
        </p:txBody>
      </p:sp>
      <p:sp>
        <p:nvSpPr>
          <p:cNvPr id="51" name="TextBox 50">
            <a:extLst>
              <a:ext uri="{FF2B5EF4-FFF2-40B4-BE49-F238E27FC236}">
                <a16:creationId xmlns:a16="http://schemas.microsoft.com/office/drawing/2014/main" id="{7B4976CF-757A-4BF0-B70C-3337C54BA769}"/>
              </a:ext>
            </a:extLst>
          </p:cNvPr>
          <p:cNvSpPr txBox="1"/>
          <p:nvPr/>
        </p:nvSpPr>
        <p:spPr>
          <a:xfrm>
            <a:off x="23241000" y="27607497"/>
            <a:ext cx="1828800" cy="266483"/>
          </a:xfrm>
          <a:prstGeom prst="rect">
            <a:avLst/>
          </a:prstGeom>
          <a:noFill/>
        </p:spPr>
        <p:txBody>
          <a:bodyPr wrap="square" rtlCol="0">
            <a:spAutoFit/>
          </a:bodyPr>
          <a:lstStyle/>
          <a:p>
            <a:r>
              <a:rPr lang="el-GR" sz="1600" b="0" i="0" dirty="0">
                <a:effectLst/>
                <a:latin typeface="Calibri" panose="020F0502020204030204" pitchFamily="34" charset="0"/>
                <a:cs typeface="Calibri" panose="020F0502020204030204" pitchFamily="34" charset="0"/>
              </a:rPr>
              <a:t>μ</a:t>
            </a:r>
            <a:r>
              <a:rPr lang="en-US" sz="1600" b="0" i="0" dirty="0">
                <a:effectLst/>
                <a:latin typeface="Calibri" panose="020F0502020204030204" pitchFamily="34" charset="0"/>
                <a:cs typeface="Calibri" panose="020F0502020204030204" pitchFamily="34" charset="0"/>
              </a:rPr>
              <a:t> = 27.1 km</a:t>
            </a:r>
          </a:p>
        </p:txBody>
      </p:sp>
      <p:sp>
        <p:nvSpPr>
          <p:cNvPr id="53" name="TextBox 52">
            <a:extLst>
              <a:ext uri="{FF2B5EF4-FFF2-40B4-BE49-F238E27FC236}">
                <a16:creationId xmlns:a16="http://schemas.microsoft.com/office/drawing/2014/main" id="{ED7D1737-6FD1-406B-AC28-B00AC4EBFC32}"/>
              </a:ext>
            </a:extLst>
          </p:cNvPr>
          <p:cNvSpPr txBox="1"/>
          <p:nvPr/>
        </p:nvSpPr>
        <p:spPr>
          <a:xfrm>
            <a:off x="6541749" y="27027466"/>
            <a:ext cx="1828800" cy="580031"/>
          </a:xfrm>
          <a:prstGeom prst="rect">
            <a:avLst/>
          </a:prstGeom>
          <a:noFill/>
        </p:spPr>
        <p:txBody>
          <a:bodyPr wrap="square" rtlCol="0">
            <a:spAutoFit/>
          </a:bodyPr>
          <a:lstStyle/>
          <a:p>
            <a:r>
              <a:rPr lang="en-US" sz="1600" b="0" dirty="0">
                <a:latin typeface="Calibri" panose="020F0502020204030204" pitchFamily="34" charset="0"/>
                <a:cs typeface="Calibri" panose="020F0502020204030204" pitchFamily="34" charset="0"/>
              </a:rPr>
              <a:t>p-value = 0.001</a:t>
            </a:r>
          </a:p>
          <a:p>
            <a:r>
              <a:rPr lang="en-US" sz="1800" b="0" i="1" dirty="0">
                <a:latin typeface="+mj-lt"/>
                <a:cs typeface="Calibri" panose="020F0502020204030204" pitchFamily="34" charset="0"/>
              </a:rPr>
              <a:t>I</a:t>
            </a:r>
            <a:r>
              <a:rPr lang="en-US" sz="1600" b="0" dirty="0">
                <a:latin typeface="Calibri" panose="020F0502020204030204" pitchFamily="34" charset="0"/>
                <a:cs typeface="Calibri" panose="020F0502020204030204" pitchFamily="34" charset="0"/>
              </a:rPr>
              <a:t> = 0.256</a:t>
            </a:r>
          </a:p>
        </p:txBody>
      </p:sp>
      <p:sp>
        <p:nvSpPr>
          <p:cNvPr id="39" name="TextBox 38">
            <a:extLst>
              <a:ext uri="{FF2B5EF4-FFF2-40B4-BE49-F238E27FC236}">
                <a16:creationId xmlns:a16="http://schemas.microsoft.com/office/drawing/2014/main" id="{2304E6BB-D806-47AE-BCF3-EB2F5C7B127C}"/>
              </a:ext>
            </a:extLst>
          </p:cNvPr>
          <p:cNvSpPr txBox="1"/>
          <p:nvPr/>
        </p:nvSpPr>
        <p:spPr>
          <a:xfrm>
            <a:off x="30743364" y="16916400"/>
            <a:ext cx="1828800" cy="549638"/>
          </a:xfrm>
          <a:prstGeom prst="rect">
            <a:avLst/>
          </a:prstGeom>
          <a:noFill/>
        </p:spPr>
        <p:txBody>
          <a:bodyPr wrap="square" rtlCol="0">
            <a:spAutoFit/>
          </a:bodyPr>
          <a:lstStyle/>
          <a:p>
            <a:r>
              <a:rPr lang="el-GR" sz="1600" b="0" dirty="0">
                <a:latin typeface="Calibri" panose="020F0502020204030204" pitchFamily="34" charset="0"/>
                <a:cs typeface="Calibri" panose="020F0502020204030204" pitchFamily="34" charset="0"/>
              </a:rPr>
              <a:t>ε</a:t>
            </a:r>
            <a:r>
              <a:rPr lang="en-US" sz="1600" b="0" dirty="0">
                <a:latin typeface="Calibri" panose="020F0502020204030204" pitchFamily="34" charset="0"/>
                <a:cs typeface="Calibri" panose="020F0502020204030204" pitchFamily="34" charset="0"/>
              </a:rPr>
              <a:t> </a:t>
            </a:r>
            <a:r>
              <a:rPr lang="en-US" sz="1600" b="0" i="0" dirty="0">
                <a:effectLst/>
                <a:latin typeface="Calibri" panose="020F0502020204030204" pitchFamily="34" charset="0"/>
                <a:cs typeface="Calibri" panose="020F0502020204030204" pitchFamily="34" charset="0"/>
              </a:rPr>
              <a:t>= 0.2</a:t>
            </a:r>
          </a:p>
          <a:p>
            <a:r>
              <a:rPr lang="en-US" sz="1600" b="0" dirty="0">
                <a:latin typeface="Calibri" panose="020F0502020204030204" pitchFamily="34" charset="0"/>
                <a:cs typeface="Calibri" panose="020F0502020204030204" pitchFamily="34" charset="0"/>
              </a:rPr>
              <a:t>n = 550</a:t>
            </a:r>
          </a:p>
        </p:txBody>
      </p:sp>
      <p:sp>
        <p:nvSpPr>
          <p:cNvPr id="3" name="TextBox 2">
            <a:extLst>
              <a:ext uri="{FF2B5EF4-FFF2-40B4-BE49-F238E27FC236}">
                <a16:creationId xmlns:a16="http://schemas.microsoft.com/office/drawing/2014/main" id="{169B7AEB-64C2-48D9-A3A1-7D928CB6E4F7}"/>
              </a:ext>
            </a:extLst>
          </p:cNvPr>
          <p:cNvSpPr txBox="1"/>
          <p:nvPr/>
        </p:nvSpPr>
        <p:spPr>
          <a:xfrm>
            <a:off x="9372600" y="26986343"/>
            <a:ext cx="906904" cy="395942"/>
          </a:xfrm>
          <a:prstGeom prst="rect">
            <a:avLst/>
          </a:prstGeom>
          <a:noFill/>
        </p:spPr>
        <p:txBody>
          <a:bodyPr wrap="square" rtlCol="0">
            <a:spAutoFit/>
          </a:bodyPr>
          <a:lstStyle/>
          <a:p>
            <a:r>
              <a:rPr lang="en-US" sz="2800" b="0" dirty="0">
                <a:solidFill>
                  <a:srgbClr val="C00000"/>
                </a:solidFill>
                <a:latin typeface="Abadi" panose="020B0604020104020204" pitchFamily="34" charset="0"/>
              </a:rPr>
              <a:t>HH</a:t>
            </a:r>
            <a:endParaRPr lang="en-US" b="0" dirty="0">
              <a:solidFill>
                <a:srgbClr val="C00000"/>
              </a:solidFill>
              <a:latin typeface="Abadi" panose="020B0604020104020204" pitchFamily="34" charset="0"/>
            </a:endParaRPr>
          </a:p>
        </p:txBody>
      </p:sp>
      <p:sp>
        <p:nvSpPr>
          <p:cNvPr id="41" name="TextBox 40">
            <a:extLst>
              <a:ext uri="{FF2B5EF4-FFF2-40B4-BE49-F238E27FC236}">
                <a16:creationId xmlns:a16="http://schemas.microsoft.com/office/drawing/2014/main" id="{7120A824-491F-4529-9385-66E44E3225B7}"/>
              </a:ext>
            </a:extLst>
          </p:cNvPr>
          <p:cNvSpPr txBox="1"/>
          <p:nvPr/>
        </p:nvSpPr>
        <p:spPr>
          <a:xfrm>
            <a:off x="9372600" y="31912858"/>
            <a:ext cx="906904" cy="395942"/>
          </a:xfrm>
          <a:prstGeom prst="rect">
            <a:avLst/>
          </a:prstGeom>
          <a:noFill/>
        </p:spPr>
        <p:txBody>
          <a:bodyPr wrap="square" rtlCol="0">
            <a:spAutoFit/>
          </a:bodyPr>
          <a:lstStyle/>
          <a:p>
            <a:r>
              <a:rPr lang="en-US" sz="2800" b="0" dirty="0">
                <a:solidFill>
                  <a:srgbClr val="C00000"/>
                </a:solidFill>
                <a:latin typeface="Abadi" panose="020B0604020104020204" pitchFamily="34" charset="0"/>
              </a:rPr>
              <a:t>HL</a:t>
            </a:r>
            <a:endParaRPr lang="en-US" b="0" dirty="0">
              <a:solidFill>
                <a:srgbClr val="C00000"/>
              </a:solidFill>
              <a:latin typeface="Abadi" panose="020B0604020104020204" pitchFamily="34" charset="0"/>
            </a:endParaRPr>
          </a:p>
        </p:txBody>
      </p:sp>
      <p:sp>
        <p:nvSpPr>
          <p:cNvPr id="42" name="TextBox 41">
            <a:extLst>
              <a:ext uri="{FF2B5EF4-FFF2-40B4-BE49-F238E27FC236}">
                <a16:creationId xmlns:a16="http://schemas.microsoft.com/office/drawing/2014/main" id="{89C7EE92-F4D4-4CF6-BFF4-8145C04DF778}"/>
              </a:ext>
            </a:extLst>
          </p:cNvPr>
          <p:cNvSpPr txBox="1"/>
          <p:nvPr/>
        </p:nvSpPr>
        <p:spPr>
          <a:xfrm>
            <a:off x="1849115" y="31912858"/>
            <a:ext cx="762000" cy="395942"/>
          </a:xfrm>
          <a:prstGeom prst="rect">
            <a:avLst/>
          </a:prstGeom>
          <a:noFill/>
        </p:spPr>
        <p:txBody>
          <a:bodyPr wrap="square" rtlCol="0">
            <a:spAutoFit/>
          </a:bodyPr>
          <a:lstStyle/>
          <a:p>
            <a:r>
              <a:rPr lang="en-US" sz="2800" b="0" dirty="0">
                <a:solidFill>
                  <a:srgbClr val="C00000"/>
                </a:solidFill>
                <a:latin typeface="Abadi" panose="020B0604020104020204" pitchFamily="34" charset="0"/>
              </a:rPr>
              <a:t>LL</a:t>
            </a:r>
            <a:endParaRPr lang="en-US" b="0" dirty="0">
              <a:solidFill>
                <a:srgbClr val="C00000"/>
              </a:solidFill>
              <a:latin typeface="Abadi" panose="020B0604020104020204" pitchFamily="34" charset="0"/>
            </a:endParaRPr>
          </a:p>
        </p:txBody>
      </p:sp>
      <p:sp>
        <p:nvSpPr>
          <p:cNvPr id="43" name="TextBox 42">
            <a:extLst>
              <a:ext uri="{FF2B5EF4-FFF2-40B4-BE49-F238E27FC236}">
                <a16:creationId xmlns:a16="http://schemas.microsoft.com/office/drawing/2014/main" id="{4BA59B8E-437B-4F8C-9D8C-947579AFF6A7}"/>
              </a:ext>
            </a:extLst>
          </p:cNvPr>
          <p:cNvSpPr txBox="1"/>
          <p:nvPr/>
        </p:nvSpPr>
        <p:spPr>
          <a:xfrm>
            <a:off x="1836296" y="26975699"/>
            <a:ext cx="906904" cy="395942"/>
          </a:xfrm>
          <a:prstGeom prst="rect">
            <a:avLst/>
          </a:prstGeom>
          <a:noFill/>
        </p:spPr>
        <p:txBody>
          <a:bodyPr wrap="square" rtlCol="0">
            <a:spAutoFit/>
          </a:bodyPr>
          <a:lstStyle/>
          <a:p>
            <a:r>
              <a:rPr lang="en-US" sz="2800" b="0" dirty="0">
                <a:solidFill>
                  <a:srgbClr val="C00000"/>
                </a:solidFill>
                <a:latin typeface="Abadi" panose="020B0604020104020204" pitchFamily="34" charset="0"/>
              </a:rPr>
              <a:t>LH</a:t>
            </a:r>
            <a:endParaRPr lang="en-US" b="0" dirty="0">
              <a:solidFill>
                <a:srgbClr val="C00000"/>
              </a:solidFill>
              <a:latin typeface="Abadi" panose="020B0604020104020204" pitchFamily="34" charset="0"/>
            </a:endParaRPr>
          </a:p>
        </p:txBody>
      </p:sp>
      <p:sp>
        <p:nvSpPr>
          <p:cNvPr id="4" name="TextBox 3">
            <a:extLst>
              <a:ext uri="{FF2B5EF4-FFF2-40B4-BE49-F238E27FC236}">
                <a16:creationId xmlns:a16="http://schemas.microsoft.com/office/drawing/2014/main" id="{CD41EF0C-53CF-4258-B1A4-E7A22DD34D81}"/>
              </a:ext>
            </a:extLst>
          </p:cNvPr>
          <p:cNvSpPr txBox="1"/>
          <p:nvPr/>
        </p:nvSpPr>
        <p:spPr>
          <a:xfrm>
            <a:off x="27186146" y="14113089"/>
            <a:ext cx="1828800" cy="265842"/>
          </a:xfrm>
          <a:prstGeom prst="rect">
            <a:avLst/>
          </a:prstGeom>
          <a:noFill/>
        </p:spPr>
        <p:txBody>
          <a:bodyPr wrap="square" rtlCol="0">
            <a:spAutoFit/>
          </a:bodyPr>
          <a:lstStyle/>
          <a:p>
            <a:r>
              <a:rPr lang="en-US" sz="1600" b="0" dirty="0">
                <a:solidFill>
                  <a:srgbClr val="CC3300"/>
                </a:solidFill>
                <a:latin typeface="Abadi" panose="020B0604020104020204" pitchFamily="34" charset="0"/>
              </a:rPr>
              <a:t>Kabul</a:t>
            </a:r>
            <a:endParaRPr lang="en-US" b="0" dirty="0">
              <a:solidFill>
                <a:srgbClr val="CC3300"/>
              </a:solidFill>
              <a:latin typeface="Abadi" panose="020B0604020104020204" pitchFamily="34" charset="0"/>
            </a:endParaRPr>
          </a:p>
        </p:txBody>
      </p:sp>
      <p:sp>
        <p:nvSpPr>
          <p:cNvPr id="6" name="TextBox 5">
            <a:extLst>
              <a:ext uri="{FF2B5EF4-FFF2-40B4-BE49-F238E27FC236}">
                <a16:creationId xmlns:a16="http://schemas.microsoft.com/office/drawing/2014/main" id="{477D2B6D-5D2B-4CAF-AC3C-9332055D361A}"/>
              </a:ext>
            </a:extLst>
          </p:cNvPr>
          <p:cNvSpPr txBox="1"/>
          <p:nvPr/>
        </p:nvSpPr>
        <p:spPr>
          <a:xfrm>
            <a:off x="28346400" y="14035795"/>
            <a:ext cx="457200" cy="512641"/>
          </a:xfrm>
          <a:prstGeom prst="rect">
            <a:avLst/>
          </a:prstGeom>
          <a:noFill/>
        </p:spPr>
        <p:txBody>
          <a:bodyPr wrap="square" rtlCol="0">
            <a:spAutoFit/>
          </a:bodyPr>
          <a:lstStyle/>
          <a:p>
            <a:r>
              <a:rPr lang="en-US" sz="4000" dirty="0">
                <a:solidFill>
                  <a:srgbClr val="FFFF00"/>
                </a:solidFill>
              </a:rPr>
              <a:t>.</a:t>
            </a:r>
          </a:p>
        </p:txBody>
      </p:sp>
      <p:sp>
        <p:nvSpPr>
          <p:cNvPr id="46" name="TextBox 45">
            <a:extLst>
              <a:ext uri="{FF2B5EF4-FFF2-40B4-BE49-F238E27FC236}">
                <a16:creationId xmlns:a16="http://schemas.microsoft.com/office/drawing/2014/main" id="{82A7A936-0E8B-4DAC-AA74-75FCB9CD103D}"/>
              </a:ext>
            </a:extLst>
          </p:cNvPr>
          <p:cNvSpPr txBox="1"/>
          <p:nvPr/>
        </p:nvSpPr>
        <p:spPr>
          <a:xfrm>
            <a:off x="26167189" y="16140835"/>
            <a:ext cx="1828800" cy="265842"/>
          </a:xfrm>
          <a:prstGeom prst="rect">
            <a:avLst/>
          </a:prstGeom>
          <a:noFill/>
        </p:spPr>
        <p:txBody>
          <a:bodyPr wrap="square" rtlCol="0">
            <a:spAutoFit/>
          </a:bodyPr>
          <a:lstStyle/>
          <a:p>
            <a:r>
              <a:rPr lang="en-US" sz="1600" b="0" dirty="0">
                <a:solidFill>
                  <a:srgbClr val="CC3300"/>
                </a:solidFill>
                <a:latin typeface="Abadi" panose="020B0604020104020204" pitchFamily="34" charset="0"/>
              </a:rPr>
              <a:t>Kandahar</a:t>
            </a:r>
            <a:endParaRPr lang="en-US" b="0" dirty="0">
              <a:solidFill>
                <a:srgbClr val="CC3300"/>
              </a:solidFill>
              <a:latin typeface="Abadi" panose="020B0604020104020204" pitchFamily="34" charset="0"/>
            </a:endParaRPr>
          </a:p>
        </p:txBody>
      </p:sp>
      <p:sp>
        <p:nvSpPr>
          <p:cNvPr id="47" name="TextBox 46">
            <a:extLst>
              <a:ext uri="{FF2B5EF4-FFF2-40B4-BE49-F238E27FC236}">
                <a16:creationId xmlns:a16="http://schemas.microsoft.com/office/drawing/2014/main" id="{EC7A538F-11CC-474F-915C-C6E38CEF05C7}"/>
              </a:ext>
            </a:extLst>
          </p:cNvPr>
          <p:cNvSpPr txBox="1"/>
          <p:nvPr/>
        </p:nvSpPr>
        <p:spPr>
          <a:xfrm>
            <a:off x="26124955" y="15812390"/>
            <a:ext cx="457200" cy="512641"/>
          </a:xfrm>
          <a:prstGeom prst="rect">
            <a:avLst/>
          </a:prstGeom>
          <a:noFill/>
        </p:spPr>
        <p:txBody>
          <a:bodyPr wrap="square" rtlCol="0">
            <a:spAutoFit/>
          </a:bodyPr>
          <a:lstStyle/>
          <a:p>
            <a:r>
              <a:rPr lang="en-US" sz="4000" dirty="0">
                <a:solidFill>
                  <a:srgbClr val="FFFF00"/>
                </a:solidFill>
              </a:rPr>
              <a:t>.</a:t>
            </a:r>
          </a:p>
        </p:txBody>
      </p:sp>
      <p:sp>
        <p:nvSpPr>
          <p:cNvPr id="49" name="TextBox 48">
            <a:extLst>
              <a:ext uri="{FF2B5EF4-FFF2-40B4-BE49-F238E27FC236}">
                <a16:creationId xmlns:a16="http://schemas.microsoft.com/office/drawing/2014/main" id="{0157EBD2-EDB1-4CAC-B1F5-2746EB30FCA0}"/>
              </a:ext>
            </a:extLst>
          </p:cNvPr>
          <p:cNvSpPr txBox="1"/>
          <p:nvPr/>
        </p:nvSpPr>
        <p:spPr>
          <a:xfrm>
            <a:off x="26582155" y="14684515"/>
            <a:ext cx="1828800" cy="265842"/>
          </a:xfrm>
          <a:prstGeom prst="rect">
            <a:avLst/>
          </a:prstGeom>
          <a:noFill/>
        </p:spPr>
        <p:txBody>
          <a:bodyPr wrap="square" rtlCol="0">
            <a:spAutoFit/>
          </a:bodyPr>
          <a:lstStyle/>
          <a:p>
            <a:r>
              <a:rPr lang="en-US" sz="1600" b="0" dirty="0" err="1">
                <a:solidFill>
                  <a:srgbClr val="CC3300"/>
                </a:solidFill>
                <a:latin typeface="Abadi" panose="020B0604020104020204" pitchFamily="34" charset="0"/>
              </a:rPr>
              <a:t>Ghazni</a:t>
            </a:r>
            <a:endParaRPr lang="en-US" b="0" dirty="0">
              <a:solidFill>
                <a:srgbClr val="CC3300"/>
              </a:solidFill>
              <a:latin typeface="Abadi" panose="020B0604020104020204" pitchFamily="34" charset="0"/>
            </a:endParaRPr>
          </a:p>
        </p:txBody>
      </p:sp>
      <p:sp>
        <p:nvSpPr>
          <p:cNvPr id="54" name="TextBox 53">
            <a:extLst>
              <a:ext uri="{FF2B5EF4-FFF2-40B4-BE49-F238E27FC236}">
                <a16:creationId xmlns:a16="http://schemas.microsoft.com/office/drawing/2014/main" id="{BBAE35A4-0C18-4B54-8589-25557D02F9BA}"/>
              </a:ext>
            </a:extLst>
          </p:cNvPr>
          <p:cNvSpPr txBox="1"/>
          <p:nvPr/>
        </p:nvSpPr>
        <p:spPr>
          <a:xfrm>
            <a:off x="27813000" y="14651159"/>
            <a:ext cx="457200" cy="512641"/>
          </a:xfrm>
          <a:prstGeom prst="rect">
            <a:avLst/>
          </a:prstGeom>
          <a:noFill/>
        </p:spPr>
        <p:txBody>
          <a:bodyPr wrap="square" rtlCol="0">
            <a:spAutoFit/>
          </a:bodyPr>
          <a:lstStyle/>
          <a:p>
            <a:r>
              <a:rPr lang="en-US" sz="4000" dirty="0">
                <a:solidFill>
                  <a:srgbClr val="FFFF00"/>
                </a:solidFill>
              </a:rPr>
              <a:t>.</a:t>
            </a:r>
          </a:p>
        </p:txBody>
      </p:sp>
      <p:sp>
        <p:nvSpPr>
          <p:cNvPr id="55" name="TextBox 54">
            <a:extLst>
              <a:ext uri="{FF2B5EF4-FFF2-40B4-BE49-F238E27FC236}">
                <a16:creationId xmlns:a16="http://schemas.microsoft.com/office/drawing/2014/main" id="{A50FFA27-57DD-4267-BFE1-262C0EB8F458}"/>
              </a:ext>
            </a:extLst>
          </p:cNvPr>
          <p:cNvSpPr txBox="1"/>
          <p:nvPr/>
        </p:nvSpPr>
        <p:spPr>
          <a:xfrm>
            <a:off x="28363330" y="15199208"/>
            <a:ext cx="1828800" cy="265842"/>
          </a:xfrm>
          <a:prstGeom prst="rect">
            <a:avLst/>
          </a:prstGeom>
          <a:noFill/>
        </p:spPr>
        <p:txBody>
          <a:bodyPr wrap="square" rtlCol="0">
            <a:spAutoFit/>
          </a:bodyPr>
          <a:lstStyle/>
          <a:p>
            <a:r>
              <a:rPr lang="en-US" sz="1600" b="0" dirty="0" err="1">
                <a:solidFill>
                  <a:srgbClr val="CC3300"/>
                </a:solidFill>
                <a:latin typeface="Abadi" panose="020B0604020104020204" pitchFamily="34" charset="0"/>
              </a:rPr>
              <a:t>Khost</a:t>
            </a:r>
            <a:endParaRPr lang="en-US" b="0" dirty="0">
              <a:solidFill>
                <a:srgbClr val="CC3300"/>
              </a:solidFill>
              <a:latin typeface="Abadi" panose="020B0604020104020204" pitchFamily="34" charset="0"/>
            </a:endParaRPr>
          </a:p>
        </p:txBody>
      </p:sp>
      <p:sp>
        <p:nvSpPr>
          <p:cNvPr id="57" name="TextBox 56">
            <a:extLst>
              <a:ext uri="{FF2B5EF4-FFF2-40B4-BE49-F238E27FC236}">
                <a16:creationId xmlns:a16="http://schemas.microsoft.com/office/drawing/2014/main" id="{1D2D394A-1721-496D-8624-65824B85FA28}"/>
              </a:ext>
            </a:extLst>
          </p:cNvPr>
          <p:cNvSpPr txBox="1"/>
          <p:nvPr/>
        </p:nvSpPr>
        <p:spPr>
          <a:xfrm>
            <a:off x="29184600" y="14608398"/>
            <a:ext cx="1828800" cy="265842"/>
          </a:xfrm>
          <a:prstGeom prst="rect">
            <a:avLst/>
          </a:prstGeom>
          <a:noFill/>
        </p:spPr>
        <p:txBody>
          <a:bodyPr wrap="square" rtlCol="0">
            <a:spAutoFit/>
          </a:bodyPr>
          <a:lstStyle/>
          <a:p>
            <a:r>
              <a:rPr lang="en-US" sz="1600" b="0" dirty="0">
                <a:solidFill>
                  <a:srgbClr val="CC3300"/>
                </a:solidFill>
                <a:latin typeface="Abadi" panose="020B0604020104020204" pitchFamily="34" charset="0"/>
              </a:rPr>
              <a:t>Jalalabad</a:t>
            </a:r>
            <a:endParaRPr lang="en-US" b="0" dirty="0">
              <a:solidFill>
                <a:srgbClr val="CC3300"/>
              </a:solidFill>
              <a:latin typeface="Abadi" panose="020B0604020104020204" pitchFamily="34" charset="0"/>
            </a:endParaRPr>
          </a:p>
        </p:txBody>
      </p:sp>
      <p:sp>
        <p:nvSpPr>
          <p:cNvPr id="58" name="TextBox 57">
            <a:extLst>
              <a:ext uri="{FF2B5EF4-FFF2-40B4-BE49-F238E27FC236}">
                <a16:creationId xmlns:a16="http://schemas.microsoft.com/office/drawing/2014/main" id="{90BDE225-6B7F-4261-B5C8-9D64A58DABC7}"/>
              </a:ext>
            </a:extLst>
          </p:cNvPr>
          <p:cNvSpPr txBox="1"/>
          <p:nvPr/>
        </p:nvSpPr>
        <p:spPr>
          <a:xfrm>
            <a:off x="28728160" y="14727359"/>
            <a:ext cx="457200" cy="512641"/>
          </a:xfrm>
          <a:prstGeom prst="rect">
            <a:avLst/>
          </a:prstGeom>
          <a:noFill/>
        </p:spPr>
        <p:txBody>
          <a:bodyPr wrap="square" rtlCol="0">
            <a:spAutoFit/>
          </a:bodyPr>
          <a:lstStyle/>
          <a:p>
            <a:r>
              <a:rPr lang="en-US" sz="4000" dirty="0">
                <a:solidFill>
                  <a:srgbClr val="FFFF00"/>
                </a:solidFill>
              </a:rPr>
              <a:t>.</a:t>
            </a:r>
          </a:p>
        </p:txBody>
      </p:sp>
      <p:sp>
        <p:nvSpPr>
          <p:cNvPr id="59" name="TextBox 58">
            <a:extLst>
              <a:ext uri="{FF2B5EF4-FFF2-40B4-BE49-F238E27FC236}">
                <a16:creationId xmlns:a16="http://schemas.microsoft.com/office/drawing/2014/main" id="{BB331D3E-F07E-4526-A63B-C9D47E6215D9}"/>
              </a:ext>
            </a:extLst>
          </p:cNvPr>
          <p:cNvSpPr txBox="1"/>
          <p:nvPr/>
        </p:nvSpPr>
        <p:spPr>
          <a:xfrm>
            <a:off x="29032200" y="14041559"/>
            <a:ext cx="457200" cy="512641"/>
          </a:xfrm>
          <a:prstGeom prst="rect">
            <a:avLst/>
          </a:prstGeom>
          <a:noFill/>
        </p:spPr>
        <p:txBody>
          <a:bodyPr wrap="square" rtlCol="0">
            <a:spAutoFit/>
          </a:bodyPr>
          <a:lstStyle/>
          <a:p>
            <a:r>
              <a:rPr lang="en-US" sz="4000" dirty="0">
                <a:solidFill>
                  <a:srgbClr val="FFFF00"/>
                </a:solidFill>
              </a:rPr>
              <a:t>.</a:t>
            </a:r>
          </a:p>
        </p:txBody>
      </p:sp>
      <p:sp>
        <p:nvSpPr>
          <p:cNvPr id="60" name="TextBox 59">
            <a:extLst>
              <a:ext uri="{FF2B5EF4-FFF2-40B4-BE49-F238E27FC236}">
                <a16:creationId xmlns:a16="http://schemas.microsoft.com/office/drawing/2014/main" id="{87B10B4F-7E10-4F45-BFE5-59C1D72988D0}"/>
              </a:ext>
            </a:extLst>
          </p:cNvPr>
          <p:cNvSpPr txBox="1"/>
          <p:nvPr/>
        </p:nvSpPr>
        <p:spPr>
          <a:xfrm>
            <a:off x="23774400" y="15995734"/>
            <a:ext cx="1828800" cy="265842"/>
          </a:xfrm>
          <a:prstGeom prst="rect">
            <a:avLst/>
          </a:prstGeom>
          <a:noFill/>
        </p:spPr>
        <p:txBody>
          <a:bodyPr wrap="square" rtlCol="0">
            <a:spAutoFit/>
          </a:bodyPr>
          <a:lstStyle/>
          <a:p>
            <a:r>
              <a:rPr lang="en-US" sz="1600" b="0" dirty="0">
                <a:solidFill>
                  <a:srgbClr val="CC3300"/>
                </a:solidFill>
                <a:latin typeface="Abadi" panose="020B0604020104020204" pitchFamily="34" charset="0"/>
              </a:rPr>
              <a:t>Lashkar Gah</a:t>
            </a:r>
            <a:endParaRPr lang="en-US" sz="4400" b="0" dirty="0">
              <a:solidFill>
                <a:srgbClr val="CC3300"/>
              </a:solidFill>
              <a:latin typeface="Abadi" panose="020B0604020104020204" pitchFamily="34" charset="0"/>
            </a:endParaRPr>
          </a:p>
        </p:txBody>
      </p:sp>
      <p:sp>
        <p:nvSpPr>
          <p:cNvPr id="61" name="TextBox 60">
            <a:extLst>
              <a:ext uri="{FF2B5EF4-FFF2-40B4-BE49-F238E27FC236}">
                <a16:creationId xmlns:a16="http://schemas.microsoft.com/office/drawing/2014/main" id="{E6EE7613-8DDE-4C1C-B036-262B8916D424}"/>
              </a:ext>
            </a:extLst>
          </p:cNvPr>
          <p:cNvSpPr txBox="1"/>
          <p:nvPr/>
        </p:nvSpPr>
        <p:spPr>
          <a:xfrm>
            <a:off x="25374600" y="15794159"/>
            <a:ext cx="457200" cy="512641"/>
          </a:xfrm>
          <a:prstGeom prst="rect">
            <a:avLst/>
          </a:prstGeom>
          <a:noFill/>
        </p:spPr>
        <p:txBody>
          <a:bodyPr wrap="square" rtlCol="0">
            <a:spAutoFit/>
          </a:bodyPr>
          <a:lstStyle/>
          <a:p>
            <a:r>
              <a:rPr lang="en-US" sz="4000" dirty="0">
                <a:solidFill>
                  <a:srgbClr val="FFFF00"/>
                </a:solidFill>
              </a:rPr>
              <a:t>.</a:t>
            </a:r>
          </a:p>
        </p:txBody>
      </p:sp>
      <p:sp>
        <p:nvSpPr>
          <p:cNvPr id="62" name="TextBox 61">
            <a:extLst>
              <a:ext uri="{FF2B5EF4-FFF2-40B4-BE49-F238E27FC236}">
                <a16:creationId xmlns:a16="http://schemas.microsoft.com/office/drawing/2014/main" id="{0D57AFFF-3495-40DC-9D50-C861CCA9ABBC}"/>
              </a:ext>
            </a:extLst>
          </p:cNvPr>
          <p:cNvSpPr txBox="1"/>
          <p:nvPr/>
        </p:nvSpPr>
        <p:spPr>
          <a:xfrm>
            <a:off x="26974800" y="12444760"/>
            <a:ext cx="1828800" cy="265842"/>
          </a:xfrm>
          <a:prstGeom prst="rect">
            <a:avLst/>
          </a:prstGeom>
          <a:noFill/>
        </p:spPr>
        <p:txBody>
          <a:bodyPr wrap="square" rtlCol="0">
            <a:spAutoFit/>
          </a:bodyPr>
          <a:lstStyle/>
          <a:p>
            <a:r>
              <a:rPr lang="en-US" sz="1600" b="0" dirty="0">
                <a:solidFill>
                  <a:srgbClr val="CC3300"/>
                </a:solidFill>
                <a:latin typeface="Abadi" panose="020B0604020104020204" pitchFamily="34" charset="0"/>
              </a:rPr>
              <a:t>Kunduz</a:t>
            </a:r>
            <a:endParaRPr lang="en-US" b="0" dirty="0">
              <a:solidFill>
                <a:srgbClr val="CC3300"/>
              </a:solidFill>
              <a:latin typeface="Abadi" panose="020B0604020104020204" pitchFamily="34" charset="0"/>
            </a:endParaRPr>
          </a:p>
        </p:txBody>
      </p:sp>
      <p:sp>
        <p:nvSpPr>
          <p:cNvPr id="64" name="TextBox 63">
            <a:extLst>
              <a:ext uri="{FF2B5EF4-FFF2-40B4-BE49-F238E27FC236}">
                <a16:creationId xmlns:a16="http://schemas.microsoft.com/office/drawing/2014/main" id="{7437421C-1A64-4FD8-9E25-B739EED5ECA5}"/>
              </a:ext>
            </a:extLst>
          </p:cNvPr>
          <p:cNvSpPr txBox="1"/>
          <p:nvPr/>
        </p:nvSpPr>
        <p:spPr>
          <a:xfrm>
            <a:off x="28041600" y="12653596"/>
            <a:ext cx="457200" cy="512641"/>
          </a:xfrm>
          <a:prstGeom prst="rect">
            <a:avLst/>
          </a:prstGeom>
          <a:noFill/>
        </p:spPr>
        <p:txBody>
          <a:bodyPr wrap="square" rtlCol="0">
            <a:spAutoFit/>
          </a:bodyPr>
          <a:lstStyle/>
          <a:p>
            <a:r>
              <a:rPr lang="en-US" sz="4000" dirty="0">
                <a:solidFill>
                  <a:srgbClr val="FFFF00"/>
                </a:solidFill>
              </a:rPr>
              <a:t>.</a:t>
            </a:r>
          </a:p>
        </p:txBody>
      </p:sp>
      <p:sp>
        <p:nvSpPr>
          <p:cNvPr id="65" name="TextBox 64">
            <a:extLst>
              <a:ext uri="{FF2B5EF4-FFF2-40B4-BE49-F238E27FC236}">
                <a16:creationId xmlns:a16="http://schemas.microsoft.com/office/drawing/2014/main" id="{4201CBC8-7301-4973-82BD-519F8ED0DA0C}"/>
              </a:ext>
            </a:extLst>
          </p:cNvPr>
          <p:cNvSpPr txBox="1"/>
          <p:nvPr/>
        </p:nvSpPr>
        <p:spPr>
          <a:xfrm>
            <a:off x="25357346" y="15071151"/>
            <a:ext cx="1828800" cy="265842"/>
          </a:xfrm>
          <a:prstGeom prst="rect">
            <a:avLst/>
          </a:prstGeom>
          <a:noFill/>
        </p:spPr>
        <p:txBody>
          <a:bodyPr wrap="square" rtlCol="0">
            <a:spAutoFit/>
          </a:bodyPr>
          <a:lstStyle/>
          <a:p>
            <a:r>
              <a:rPr lang="en-US" sz="1600" b="0" dirty="0" err="1">
                <a:solidFill>
                  <a:srgbClr val="CC3300"/>
                </a:solidFill>
                <a:latin typeface="Abadi" panose="020B0604020104020204" pitchFamily="34" charset="0"/>
              </a:rPr>
              <a:t>Tirin</a:t>
            </a:r>
            <a:r>
              <a:rPr lang="en-US" sz="1600" b="0" dirty="0">
                <a:solidFill>
                  <a:srgbClr val="CC3300"/>
                </a:solidFill>
                <a:latin typeface="Abadi" panose="020B0604020104020204" pitchFamily="34" charset="0"/>
              </a:rPr>
              <a:t> </a:t>
            </a:r>
            <a:r>
              <a:rPr lang="en-US" sz="1600" b="0" dirty="0" err="1">
                <a:solidFill>
                  <a:srgbClr val="CC3300"/>
                </a:solidFill>
                <a:latin typeface="Abadi" panose="020B0604020104020204" pitchFamily="34" charset="0"/>
              </a:rPr>
              <a:t>Kut</a:t>
            </a:r>
            <a:endParaRPr lang="en-US" sz="4400" b="0" dirty="0">
              <a:solidFill>
                <a:srgbClr val="CC3300"/>
              </a:solidFill>
              <a:latin typeface="Abadi" panose="020B0604020104020204" pitchFamily="34" charset="0"/>
            </a:endParaRPr>
          </a:p>
        </p:txBody>
      </p:sp>
      <p:sp>
        <p:nvSpPr>
          <p:cNvPr id="66" name="TextBox 65">
            <a:extLst>
              <a:ext uri="{FF2B5EF4-FFF2-40B4-BE49-F238E27FC236}">
                <a16:creationId xmlns:a16="http://schemas.microsoft.com/office/drawing/2014/main" id="{8A7BDCEA-2ADE-4392-949B-6DF8EC9EE596}"/>
              </a:ext>
            </a:extLst>
          </p:cNvPr>
          <p:cNvSpPr txBox="1"/>
          <p:nvPr/>
        </p:nvSpPr>
        <p:spPr>
          <a:xfrm>
            <a:off x="26212800" y="15158899"/>
            <a:ext cx="457200" cy="512641"/>
          </a:xfrm>
          <a:prstGeom prst="rect">
            <a:avLst/>
          </a:prstGeom>
          <a:noFill/>
        </p:spPr>
        <p:txBody>
          <a:bodyPr wrap="square" rtlCol="0">
            <a:spAutoFit/>
          </a:bodyPr>
          <a:lstStyle/>
          <a:p>
            <a:r>
              <a:rPr lang="en-US" sz="4000" dirty="0">
                <a:solidFill>
                  <a:srgbClr val="FFFF00"/>
                </a:solidFill>
              </a:rPr>
              <a:t>.</a:t>
            </a:r>
          </a:p>
        </p:txBody>
      </p:sp>
      <p:sp>
        <p:nvSpPr>
          <p:cNvPr id="67" name="TextBox 66">
            <a:extLst>
              <a:ext uri="{FF2B5EF4-FFF2-40B4-BE49-F238E27FC236}">
                <a16:creationId xmlns:a16="http://schemas.microsoft.com/office/drawing/2014/main" id="{BB3A8201-B19B-40B3-B753-141C753CF1A9}"/>
              </a:ext>
            </a:extLst>
          </p:cNvPr>
          <p:cNvSpPr txBox="1"/>
          <p:nvPr/>
        </p:nvSpPr>
        <p:spPr>
          <a:xfrm>
            <a:off x="29451300" y="14018213"/>
            <a:ext cx="1828800" cy="265842"/>
          </a:xfrm>
          <a:prstGeom prst="rect">
            <a:avLst/>
          </a:prstGeom>
          <a:noFill/>
        </p:spPr>
        <p:txBody>
          <a:bodyPr wrap="square" rtlCol="0">
            <a:spAutoFit/>
          </a:bodyPr>
          <a:lstStyle/>
          <a:p>
            <a:r>
              <a:rPr lang="en-US" sz="1600" b="0" dirty="0" err="1">
                <a:solidFill>
                  <a:srgbClr val="CC3300"/>
                </a:solidFill>
                <a:latin typeface="Abadi" panose="020B0604020104020204" pitchFamily="34" charset="0"/>
              </a:rPr>
              <a:t>Asadabad</a:t>
            </a:r>
            <a:endParaRPr lang="en-US" b="0" dirty="0">
              <a:solidFill>
                <a:srgbClr val="CC3300"/>
              </a:solidFill>
              <a:latin typeface="Abadi" panose="020B0604020104020204" pitchFamily="34" charset="0"/>
            </a:endParaRPr>
          </a:p>
        </p:txBody>
      </p:sp>
      <p:sp>
        <p:nvSpPr>
          <p:cNvPr id="68" name="TextBox 67">
            <a:extLst>
              <a:ext uri="{FF2B5EF4-FFF2-40B4-BE49-F238E27FC236}">
                <a16:creationId xmlns:a16="http://schemas.microsoft.com/office/drawing/2014/main" id="{CA80BB2D-0D80-484E-B4CE-3F2E48D97D45}"/>
              </a:ext>
            </a:extLst>
          </p:cNvPr>
          <p:cNvSpPr txBox="1"/>
          <p:nvPr/>
        </p:nvSpPr>
        <p:spPr>
          <a:xfrm>
            <a:off x="29489400" y="13814133"/>
            <a:ext cx="457200" cy="512641"/>
          </a:xfrm>
          <a:prstGeom prst="rect">
            <a:avLst/>
          </a:prstGeom>
          <a:noFill/>
        </p:spPr>
        <p:txBody>
          <a:bodyPr wrap="square" rtlCol="0">
            <a:spAutoFit/>
          </a:bodyPr>
          <a:lstStyle/>
          <a:p>
            <a:r>
              <a:rPr lang="en-US" sz="4000" dirty="0">
                <a:solidFill>
                  <a:srgbClr val="FFFF00"/>
                </a:solidFill>
              </a:rPr>
              <a:t>.</a:t>
            </a:r>
          </a:p>
        </p:txBody>
      </p:sp>
      <p:pic>
        <p:nvPicPr>
          <p:cNvPr id="15" name="Picture 14">
            <a:extLst>
              <a:ext uri="{FF2B5EF4-FFF2-40B4-BE49-F238E27FC236}">
                <a16:creationId xmlns:a16="http://schemas.microsoft.com/office/drawing/2014/main" id="{AC536C5F-4062-4881-8911-AB944221BB22}"/>
              </a:ext>
            </a:extLst>
          </p:cNvPr>
          <p:cNvPicPr>
            <a:picLocks noChangeAspect="1"/>
          </p:cNvPicPr>
          <p:nvPr/>
        </p:nvPicPr>
        <p:blipFill>
          <a:blip r:embed="rId15"/>
          <a:stretch>
            <a:fillRect/>
          </a:stretch>
        </p:blipFill>
        <p:spPr>
          <a:xfrm>
            <a:off x="33530395" y="26154375"/>
            <a:ext cx="9144000" cy="632470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F08C5F7B637E48BFAB42939F80FA76" ma:contentTypeVersion="7" ma:contentTypeDescription="Create a new document." ma:contentTypeScope="" ma:versionID="86ce0b81a3fa25e1246c4a5189723fa3">
  <xsd:schema xmlns:xsd="http://www.w3.org/2001/XMLSchema" xmlns:xs="http://www.w3.org/2001/XMLSchema" xmlns:p="http://schemas.microsoft.com/office/2006/metadata/properties" xmlns:ns3="233e3614-1d07-4fe3-abc5-c213746eaf73" xmlns:ns4="845d7710-bae0-474d-96f9-42287efca3be" targetNamespace="http://schemas.microsoft.com/office/2006/metadata/properties" ma:root="true" ma:fieldsID="3d9036d464de8d81ad49f17e1cad7c3d" ns3:_="" ns4:_="">
    <xsd:import namespace="233e3614-1d07-4fe3-abc5-c213746eaf73"/>
    <xsd:import namespace="845d7710-bae0-474d-96f9-42287efca3b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e3614-1d07-4fe3-abc5-c213746ea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5d7710-bae0-474d-96f9-42287efca3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EF3A67-7E38-4D8C-9811-A6255142740E}">
  <ds:schemaRefs>
    <ds:schemaRef ds:uri="http://schemas.microsoft.com/sharepoint/v3/contenttype/forms"/>
  </ds:schemaRefs>
</ds:datastoreItem>
</file>

<file path=customXml/itemProps2.xml><?xml version="1.0" encoding="utf-8"?>
<ds:datastoreItem xmlns:ds="http://schemas.openxmlformats.org/officeDocument/2006/customXml" ds:itemID="{7E62E91E-9F5F-4F40-B0A2-362794B86C77}">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75E32798-BB9F-46BA-9476-4959213418A1}">
  <ds:schemaRefs>
    <ds:schemaRef ds:uri="http://schemas.microsoft.com/office/2006/metadata/contentType"/>
    <ds:schemaRef ds:uri="http://schemas.microsoft.com/office/2006/metadata/properties/metaAttributes"/>
    <ds:schemaRef ds:uri="http://www.w3.org/2000/xmlns/"/>
    <ds:schemaRef ds:uri="http://www.w3.org/2001/XMLSchema"/>
    <ds:schemaRef ds:uri="233e3614-1d07-4fe3-abc5-c213746eaf73"/>
    <ds:schemaRef ds:uri="845d7710-bae0-474d-96f9-42287efca3be"/>
  </ds:schemaRefs>
</ds:datastoreItem>
</file>

<file path=docProps/app.xml><?xml version="1.0" encoding="utf-8"?>
<Properties xmlns="http://schemas.openxmlformats.org/officeDocument/2006/extended-properties" xmlns:vt="http://schemas.openxmlformats.org/officeDocument/2006/docPropsVTypes">
  <TotalTime>10307</TotalTime>
  <Words>1220</Words>
  <Application>Microsoft Office PowerPoint</Application>
  <PresentationFormat>Custom</PresentationFormat>
  <Paragraphs>64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Dalton Shaver</cp:lastModifiedBy>
  <cp:revision>197</cp:revision>
  <dcterms:created xsi:type="dcterms:W3CDTF">1999-06-15T14:29:13Z</dcterms:created>
  <dcterms:modified xsi:type="dcterms:W3CDTF">2022-04-27T17:18:46Z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0x01010004F08C5F7B637E48BFAB42939F80FA76</vt:lpwstr>
  </property>
</Properties>
</file>