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D91"/>
    <a:srgbClr val="F7D4BF"/>
    <a:srgbClr val="7CA5BE"/>
    <a:srgbClr val="BDD7EE"/>
    <a:srgbClr val="E1D87F"/>
    <a:srgbClr val="EBE4A9"/>
    <a:srgbClr val="F3BC9C"/>
    <a:srgbClr val="B49C8E"/>
    <a:srgbClr val="F3BE9E"/>
    <a:srgbClr val="5D8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8014E-F4B0-4C9F-8EC0-0E1E6D20D960}" v="97" dt="2022-11-07T13:24:08.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0" autoAdjust="0"/>
    <p:restoredTop sz="94660" autoAdjust="0"/>
  </p:normalViewPr>
  <p:slideViewPr>
    <p:cSldViewPr>
      <p:cViewPr>
        <p:scale>
          <a:sx n="75" d="100"/>
          <a:sy n="75" d="100"/>
        </p:scale>
        <p:origin x="-5964" y="-8706"/>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17.018"/>
    </inkml:context>
    <inkml:brush xml:id="br0">
      <inkml:brushProperty name="width" value="0.1" units="cm"/>
      <inkml:brushProperty name="height" value="0.1" units="cm"/>
      <inkml:brushProperty name="color" value="#EBE4A9"/>
    </inkml:brush>
  </inkml:definitions>
  <inkml:trace contextRef="#ctx0" brushRef="#br0">130 0 24575,'-10'1'0,"1"-1"0,-1 2 0,1-1 0,-18 6 0,24-6 0,-1 0 0,0 0 0,1 1 0,-1-1 0,1 1 0,0 0 0,-1 0 0,1 0 0,0 1 0,0-1 0,0 1 0,1-1 0,-1 1 0,1 0 0,-3 4 0,5-7 0,0 0 0,0 0 0,0 1 0,0-1 0,-1 0 0,1 0 0,0 1 0,0-1 0,0 0 0,0 0 0,0 1 0,1-1 0,-1 0 0,0 0 0,0 1 0,0-1 0,0 0 0,0 0 0,0 0 0,0 1 0,0-1 0,0 0 0,1 0 0,-1 0 0,0 1 0,0-1 0,0 0 0,0 0 0,1 0 0,-1 0 0,0 1 0,0-1 0,0 0 0,1 0 0,-1 0 0,0 0 0,0 0 0,1 0 0,-1 0 0,0 0 0,0 0 0,1 0 0,-1 0 0,19 3 0,17-5 0,24-25 0,-60 28 0,0-1 0,0 1 0,1-1 0,-1 1 0,0 0 0,0-1 0,0 1 0,-1-1 0,1 1 0,0 0 0,0-1 0,0 1 0,0-1 0,-1 1 0,1-1 0,0 1 0,0 0 0,-1-1 0,1 1 0,0-1 0,-1 0 0,1 1 0,-1-1 0,1 1 0,-1-1 0,1 1 0,0-1 0,-2 1 0,-13 19 0,-14 9 0,16-16 0,1 0 0,-20 27 0,28-35 0,1 1 0,0 0 0,1-1 0,-1 1 0,1 0 0,0 0 0,1 1 0,-1-1 0,1 0 0,1 0 0,-1 13 0,1 60-1365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3:00.504"/>
    </inkml:context>
    <inkml:brush xml:id="br0">
      <inkml:brushProperty name="width" value="0.1" units="cm"/>
      <inkml:brushProperty name="height" value="0.1" units="cm"/>
      <inkml:brushProperty name="color" value="#EBE4A9"/>
    </inkml:brush>
  </inkml:definitions>
  <inkml:trace contextRef="#ctx0" brushRef="#br0">1 0 24575,'2'1'0,"1"0"0,-1 0 0,1 1 0,-1-1 0,1 0 0,-1 1 0,0 0 0,0-1 0,0 1 0,0 0 0,0 0 0,0 0 0,0 0 0,0 0 0,-1 1 0,1-1 0,-1 0 0,2 6 0,2 0 0,-1 1 0,0 0 0,-1 0 0,4 12 0,-6-12 0,-1 0 0,0 0 0,-1 0 0,1 0 0,-2 0 0,1 0 0,-1 0 0,-1 0 0,1-1 0,-8 15 0,6-12 0,0 0 0,0 0 0,1 0 0,1 0 0,0 1 0,-1 15 0,1 0 0,2-20 0,-1 0 0,1 1 0,0-1 0,0 0 0,1 1 0,3 13 0,-5-21 2,1 0 0,0 1-1,1-1 1,-1 0-1,0 0 1,0 1 0,0-1-1,0 0 1,0 1 0,0-1-1,0 0 1,0 0-1,0 1 1,0-1 0,1 0-1,-1 0 1,0 1 0,0-1-1,0 0 1,1 0-1,-1 0 1,0 1 0,0-1-1,0 0 1,1 0 0,-1 0-1,0 0 1,0 0-1,1 1 1,-1-1 0,0 0-1,1 0 1,-1 0 0,0 0-1,0 0 1,1 0-1,-1 0 1,0 0 0,1 0-1,-1 0 1,0 0 0,0 0-1,1 0 1,-1 0-1,0 0 1,0 0 0,1-1-1,-1 1 1,0 0 0,1 0-1,-1 0 1,0 0-1,0 0 1,0-1 0,1 1-1,-1 0 1,0 0 0,0 0-1,0-1 1,1 1 0,-1 0-1,0 0 1,0-1-1,0 1 1,0 0 0,0-1-1,9-18-1156,-9 18 836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20.526"/>
    </inkml:context>
    <inkml:brush xml:id="br0">
      <inkml:brushProperty name="width" value="0.1" units="cm"/>
      <inkml:brushProperty name="height" value="0.1" units="cm"/>
      <inkml:brushProperty name="color" value="#EBE4A9"/>
    </inkml:brush>
  </inkml:definitions>
  <inkml:trace contextRef="#ctx0" brushRef="#br0">82 32 24575,'-23'5'0,"13"-3"0,6-22 0,4 19 0,0 0 0,0 0 0,-1 0 0,1 1 0,0-1 0,-1 0 0,1 0 0,-1 0 0,1 0 0,-1 1 0,1-1 0,-1 0 0,1 1 0,-1-1 0,0 0 0,1 1 0,-1-1 0,0 1 0,0-1 0,0 1 0,1-1 0,-1 1 0,0-1 0,0 1 0,0 0 0,0 0 0,0-1 0,1 1 0,-1 0 0,0 0 0,0 0 0,0 0 0,0 0 0,0 0 0,0 0 0,0 0 0,0 0 0,0 1 0,0-1 0,1 0 0,-1 1 0,0-1 0,0 0 0,0 1 0,0 0 0,0-1 0,0 0 0,1 1 0,-1-1 0,0 0 0,1 1 0,-1-1 0,0 1 0,1-1 0,-1 1 0,1-1 0,-1 1 0,1-1 0,-1 1 0,1-1 0,0 1 0,-1-1 0,1 1 0,0 0 0,-1-1 0,1 1 0,0 0 0,-1 0 0,1 0 0,1 0 0,-1 0 0,0-1 0,1 1 0,-1 0 0,1-1 0,-1 1 0,0 0 0,1-1 0,-1 1 0,1 0 0,0-1 0,-1 1 0,1-1 0,-1 1 0,1-1 0,0 1 0,0-1 0,-1 0 0,1 1 0,0-1 0,-1 0 0,1 0 0,0 1 0,0-1 0,1 0 0,9 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28.723"/>
    </inkml:context>
    <inkml:brush xml:id="br0">
      <inkml:brushProperty name="width" value="0.1" units="cm"/>
      <inkml:brushProperty name="height" value="0.1" units="cm"/>
      <inkml:brushProperty name="color" value="#EBE4A9"/>
    </inkml:brush>
  </inkml:definitions>
  <inkml:trace contextRef="#ctx0" brushRef="#br0">96 419 24575,'-16'8'0,"6"-4"0,7-22 0,3 16 0,0-1 0,0 1 0,-1 0 0,1-1 0,0 1 0,-1 0 0,0-1 0,1 1 0,-1 0 0,0 0 0,0 0 0,0-1 0,-1 1 0,1 0 0,0 1 0,-4-5 0,4 6 0,0-1 0,0 1 0,0 0 0,0-1 0,0 1 0,0 0 0,0-1 0,0 1 0,0 0 0,0 0 0,0 0 0,0 0 0,0 0 0,0 0 0,0 1 0,-1-1 0,1 0 0,0 0 0,0 1 0,0-1 0,0 1 0,0-1 0,1 1 0,-1-1 0,0 1 0,0-1 0,0 1 0,0 0 0,1 0 0,-1-1 0,0 1 0,0 0 0,1 0 0,-1 0 0,1 0 0,-1 0 0,1 0 0,-1 0 0,1 0 0,-1 1 0,-1 1 0,0-1 0,1 1 0,-1 0 0,1 0 0,-1 0 0,1 0 0,0 0 0,0 1 0,-1 5 0,2-9 0,0 1 0,0-1 0,0 0 0,0 0 0,0 0 0,0 0 0,1 0 0,-1 0 0,0 1 0,0-1 0,0 0 0,0 0 0,0 0 0,0 0 0,0 0 0,0 0 0,0 0 0,1 0 0,-1 0 0,0 1 0,0-1 0,0 0 0,0 0 0,0 0 0,0 0 0,1 0 0,-1 0 0,0 0 0,0 0 0,0 0 0,0 0 0,0 0 0,1 0 0,-1 0 0,0 0 0,0 0 0,0 0 0,0 0 0,0 0 0,0 0 0,1 0 0,-1 0 0,0-1 0,0 1 0,0 0 0,0 0 0,0 0 0,0 0 0,0 0 0,1 0 0,-1 0 0,0 0 0,0 0 0,0-1 0,0 1 0,0 0 0,0 0 0,0 0 0,17-19 0,8-30 0,-23 44 0,-1 1 0,1-1 0,0 1 0,0-1 0,1 1 0,-1 0 0,1-1 0,0 1 0,0 1 0,0-1 0,1 0 0,-1 1 0,1 0 0,0-1 0,0 2 0,0-1 0,0 0 0,1 1 0,5-3 0,-5 3 0,-1 1 0,0-1 0,0 0 0,0 0 0,0-1 0,0 1 0,-1-1 0,1 0 0,-1 0 0,0 0 0,1 0 0,-1-1 0,-1 1 0,1-1 0,0 0 0,-1 1 0,3-7 0,1-4 0,-1-1 0,-1 0 0,6-26 0,-1 1 0,-9 38 0,1 0 0,0 1 0,0-1 0,0 0 0,0 0 0,0 0 0,0 1 0,0-1 0,1 0 0,-1 1 0,0-1 0,1 1 0,0 0 0,-1-1 0,1 1 0,0 0 0,-1 0 0,4-1 0,38-11 0,-4 1 0,-17 4 0,-1 1 0,1 1 0,39-5 0,-50 9 0,1-1 0,1 1 0,0 0 0,0 1 0,0 0 0,0 1 0,0 0 0,0 1 0,24 5 0,-29 0 0,-1 1 0,0 0 0,0 0 0,0 0 0,-1 1 0,-1 0 0,1 0 0,-1 1 0,5 11 0,-6-14 0,12 21 0,0-1 0,3-1 0,0 0 0,28 27 0,-37-40 0,0 0 0,0 1 0,-2 1 0,14 24 0,-15-23 0,2-1 0,-1 0 0,1-1 0,16 18 0,-19-26 0,1 0 0,0 0 0,1 0 0,-1-1 0,1 0 0,0 0 0,0-1 0,0 0 0,1-1 0,-1 1 0,1-2 0,8 2 0,6 0 0,-1-1 0,1-1 0,33-3 0,-45 0 0,0 0 0,0-1 0,-1 0 0,1-1 0,-1 0 0,12-7 0,-13 7 0,-1 0 0,1 0 0,0 0 0,1 1 0,-1 1 0,0-1 0,1 1 0,17 0 0,38 2 0,-59 0 0,-41 0 0,23 0 0,-24 1 0,0-2 0,0-1 0,0-2 0,-50-11 0,100 17 0,-1-1 0,1 0 0,0-1 0,22-3 0,8 1 0,-17 3-63,-15 0-197,0-1-1,0 0 1,0-1-1,13-3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33.013"/>
    </inkml:context>
    <inkml:brush xml:id="br0">
      <inkml:brushProperty name="width" value="0.1" units="cm"/>
      <inkml:brushProperty name="height" value="0.1" units="cm"/>
      <inkml:brushProperty name="color" value="#EBE4A9"/>
    </inkml:brush>
  </inkml:definitions>
  <inkml:trace contextRef="#ctx0" brushRef="#br0">1 0 24575,'150'15'0,"-57"-8"0,-91-7 0,-1 1 0,1-1 0,0 1 0,-1-1 0,1 1 0,-1 0 0,1-1 0,-1 1 0,0 0 0,1 0 0,-1 0 0,0 0 0,1 0 0,-1 1 0,0-1 0,0 0 0,0 0 0,1 3 0,17 34 0,3 1 0,-14-32 0,0-1 0,0 0 0,0-1 0,0 0 0,1 0 0,0-1 0,0 0 0,0-1 0,0 0 0,1 0 0,-1-1 0,11 1 0,15 1 0,0-2 0,37-2 0,-26-1 0,75-6-1365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38.091"/>
    </inkml:context>
    <inkml:brush xml:id="br0">
      <inkml:brushProperty name="width" value="0.1" units="cm"/>
      <inkml:brushProperty name="height" value="0.1" units="cm"/>
      <inkml:brushProperty name="color" value="#EBE4A9"/>
    </inkml:brush>
  </inkml:definitions>
  <inkml:trace contextRef="#ctx0" brushRef="#br0">0 397 24575,'2'-2'0,"-1"-1"0,0 1 0,0-1 0,0 1 0,0-1 0,0 0 0,0 1 0,-1-1 0,1 0 0,-1-3 0,4-13 0,1 10 0,1 0 0,-1 0 0,2 1 0,-1-1 0,1 1 0,0 1 0,1-1 0,-1 1 0,2 1 0,-1-1 0,1 1 0,0 1 0,0 0 0,0 0 0,1 0 0,0 1 0,-1 1 0,21-5 0,-39 9 0,0-1 0,0 0 0,0-1 0,0 0 0,-10-2 0,-8-1 0,27 4 0,0 0 0,0 0 0,0 0 0,0 0 0,1 0 0,-1 0 0,0 0 0,0 0 0,0 0 0,0 0 0,0 0 0,0 0 0,0 0 0,0 0 0,1 0 0,-1-1 0,0 1 0,0 0 0,0 0 0,0 0 0,0 0 0,0 0 0,0 0 0,0 0 0,0-1 0,0 1 0,0 0 0,0 0 0,0 0 0,0 0 0,0 0 0,0 0 0,0-1 0,0 1 0,0 0 0,0 0 0,0 0 0,0 0 0,0 0 0,0 0 0,0 0 0,0-1 0,0 1 0,0 0 0,0 0 0,0 0 0,0 0 0,-1 0 0,1 0 0,0 0 0,0 0 0,0 0 0,0-1 0,0 1 0,0 0 0,0 0 0,0 0 0,0 0 0,-1 0 0,1 0 0,0 0 0,0 0 0,0 0 0,0 0 0,17-11 0,25-7 0,-26 16 0,0 1 0,0 0 0,24 2 0,-28 1 0,-1-2 0,1 1 0,-1-2 0,0 0 0,1 0 0,-1-1 0,0 0 0,18-6 0,-28 7 0,1 1 0,0 0 0,0-1 0,-1 0 0,1 1 0,-1-1 0,1 0 0,0 0 0,-1 0 0,0 0 0,1 0 0,-1 0 0,0-1 0,1 1 0,-1 0 0,0-1 0,0 1 0,0-1 0,0 1 0,0-1 0,0 1 0,-1-1 0,1 0 0,0 1 0,-1-1 0,0 0 0,1 1 0,-1-1 0,0 0 0,0 0 0,0 0 0,0 1 0,0-1 0,0 0 0,0 0 0,-1 1 0,1-1 0,0 0 0,-1 0 0,0-1 0,-2-12 0,2-35 120,1 48-191,1 0 1,-1 0-1,1 0 0,-1 0 0,1 0 1,0 0-1,0 0 0,0 0 1,0 0-1,0 1 0,0-1 0,1 0 1,-1 0-1,0 1 0,1-1 1,-1 1-1,1 0 0,0-1 0,-1 1 1,4-2-1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40.822"/>
    </inkml:context>
    <inkml:brush xml:id="br0">
      <inkml:brushProperty name="width" value="0.1" units="cm"/>
      <inkml:brushProperty name="height" value="0.1" units="cm"/>
      <inkml:brushProperty name="color" value="#EBE4A9"/>
    </inkml:brush>
  </inkml:definitions>
  <inkml:trace contextRef="#ctx0" brushRef="#br0">0 34 24575,'7'0'0,"0"-1"0,0 0 0,0-1 0,0 1 0,9-5 0,26-5 0,-41 11-20,-1 0 0,0 0 0,0 0 0,1 0 0,-1 1 0,0-1 0,1 0 0,-1 0 0,0 0-1,0 0 1,1 0 0,-1 0 0,0 0 0,1 0 0,-1 0 0,0 0 0,0-1 0,1 1 0,-1 0 0,0 0 0,1 0 0,-1 0-1,0 0 1,0 0 0,1-1 0,-1 1 0,0 0 0,0 0 0,0 0 0,1-1 0,-1 1 0,0 0 0,0 0 0,0-1 0,1 1-1,-1 0 1,0 0 0,0-1 0,0 1 0,0 0 0,0 0 0,0-1 0,0 1 0,0 0 0,0-1 0,0 1 0,0 0 0,0 0-1,0-1 1,0 1 0,0 0 0,0-1 0,0 1 0,0 0 0,0-1 0,0 1 0,0 0 0,0 0 0,-1-1 0,1 1 0,0 0-1,0 0 1,0-1 0,-1 1 0,1 0 0,0 0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42.969"/>
    </inkml:context>
    <inkml:brush xml:id="br0">
      <inkml:brushProperty name="width" value="0.1" units="cm"/>
      <inkml:brushProperty name="height" value="0.1" units="cm"/>
      <inkml:brushProperty name="color" value="#EBE4A9"/>
    </inkml:brush>
  </inkml:definitions>
  <inkml:trace contextRef="#ctx0" brushRef="#br0">2 41 24575,'2'0'0,"1"0"0,0-1 0,-1-2 0,1-1 0,-2-2 0,-1 1 0,-2 0 0,0 0 0,-1 0 0,-1 2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46.405"/>
    </inkml:context>
    <inkml:brush xml:id="br0">
      <inkml:brushProperty name="width" value="0.1" units="cm"/>
      <inkml:brushProperty name="height" value="0.1" units="cm"/>
      <inkml:brushProperty name="color" value="#EBE4A9"/>
    </inkml:brush>
  </inkml:definitions>
  <inkml:trace contextRef="#ctx0" brushRef="#br0">1 42 24575,'0'0'0,"0"-1"0,0 1 0,0-1 0,0 1 0,0 0 0,0-1 0,1 1 0,-1 0 0,0-1 0,0 1 0,0 0 0,1 0 0,-1-1 0,0 1 0,0 0 0,1 0 0,-1-1 0,0 1 0,1 0 0,-1 0 0,0 0 0,1-1 0,-1 1 0,0 0 0,1 0 0,-1 0 0,0 0 0,1 0 0,-1 0 0,0 0 0,1 0 0,-1 0 0,0 0 0,1 0 0,-1 0 0,1 0 0,-1 0 0,0 0 0,1 0 0,6-1 0,-11-11 0,-9-9 0,26 32 0,-7-3 0,1-1 0,1 0 0,-1-1 0,1 0 0,0 0 0,0-1 0,12 6 0,13 9 0,26 25 0,-42-30 0,1-1 0,20 11 0,-27-20 0,0-1 0,-1-1 0,1 0 0,1 0 0,-1-1 0,0-1 0,1 0 0,-1 0 0,1-1 0,-1-1 0,22-3 0,-26 2-170,1 0-1,0-1 0,-1 0 1,0-1-1,0 1 0,0-1 1,9-7-1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4T04:42:57.573"/>
    </inkml:context>
    <inkml:brush xml:id="br0">
      <inkml:brushProperty name="width" value="0.1" units="cm"/>
      <inkml:brushProperty name="height" value="0.1" units="cm"/>
      <inkml:brushProperty name="color" value="#EBE4A9"/>
    </inkml:brush>
  </inkml:definitions>
  <inkml:trace contextRef="#ctx0" brushRef="#br0">1 1241 24575,'8'-1'0,"1"0"0,-1-1 0,0 0 0,0 0 0,0-1 0,0 0 0,-1 0 0,1-1 0,-1 0 0,0 0 0,0-1 0,0 0 0,10-9 0,7-8 0,-1-1 0,22-29 0,-9-4 0,-30 45 0,1 0 0,0 0 0,0 0 0,1 1 0,12-11 0,-11 13 0,-6 5 0,0 0 0,0 0 0,0 0 0,0 0 0,0 1 0,1 0 0,0-1 0,-1 1 0,1 1 0,0-1 0,0 0 0,0 1 0,0 0 0,0 0 0,0 0 0,0 1 0,5-1 0,-2 0 0,0 0 0,-1-1 0,1 0 0,0 0 0,-1 0 0,1-1 0,-1 0 0,0-1 0,0 1 0,0-1 0,0 0 0,9-9 0,-14 12 0,1 0 0,-1-1 0,0 1 0,0 0 0,0-1 0,0 1 0,0-1 0,0 1 0,0-1 0,0 0 0,-1 1 0,1-1 0,-1 0 0,1 1 0,-1-1 0,1 0 0,-1 0 0,0 1 0,0-3 0,-9-2 0,-13 14 0,4 10 0,-27 33 0,45-52 0,3-2 0,8-11 0,0 1 0,-1 1 0,-1-2 0,0 1 0,9-20 0,-9 11 0,-5 13 0,-1 0 0,1 0 0,0 1 0,1-1 0,0 1 0,0 0 0,1 0 0,0 1 0,1 0 0,-1 0 0,15-12 0,-12 13 0,0 0 0,-1-1 0,0 0 0,0 0 0,0-1 0,-1 0 0,-1-1 0,1 1 0,6-14 0,-10 14 0,0 1 0,0-1 0,-1 1 0,0-1 0,0 0 0,-1 1 0,0-1 0,0 0 0,-1 0 0,0 0 0,0 0 0,-1 0 0,-2-9 0,3-41 0,1 50 0,0 0 0,-1 0 0,0 0 0,0-1 0,-1 1 0,-2-11 0,-1 25 0,2-1 0,-1 0 0,1 1 0,-1-1 0,2 1 0,-3 10 0,2 37 0,3-45 0,-1 0 0,0 0 0,0-1 0,0 1 0,-1 0 0,-1 0 0,1 0 0,-1-1 0,0 1 0,-6 11 0,8-19 0,0 1 0,0-1 0,0 0 0,-1 1 0,1-1 0,0 0 0,0 1 0,0-1 0,-1 0 0,1 0 0,0 1 0,0-1 0,-1 0 0,1 0 0,0 0 0,-1 1 0,1-1 0,0 0 0,-1 0 0,1 0 0,0 0 0,-1 0 0,1 1 0,0-1 0,-1 0 0,1 0 0,0 0 0,-1 0 0,1 0 0,-1 0 0,1 0 0,0 0 0,-1 0 0,1-1 0,0 1 0,-1 0 0,1 0 0,0 0 0,-1 0 0,1 0 0,0-1 0,-1 1 0,-13-18 0,-1-25 0,11-11 0,1 7 0,3-81 0,4 121 0,4 17 0,6 24 0,-11-27 0,17 23 0,-20-29 0,1-1 0,-1 0 0,0 0 0,0 0 0,0 0 0,0 0 0,0 1 0,1-1 0,-1 0 0,0 0 0,0 0 0,0 0 0,0 0 0,1 0 0,-1 0 0,0 0 0,0 0 0,0 0 0,0 0 0,1 0 0,-1 0 0,0 0 0,0 0 0,0 0 0,1 0 0,-1 0 0,0 0 0,0 0 0,0 0 0,0 0 0,1 0 0,-1 0 0,0 0 0,0 0 0,0 0 0,0-1 0,1 1 0,-1 0 0,0 0 0,0 0 0,0 0 0,0 0 0,0 0 0,0-1 0,0 1 0,1 0 0,-1 0 0,1-22 0,-3 16 0,1 0 0,-2-1 0,1 1 0,0 0 0,-1 1 0,0-1 0,-1 0 0,1 1 0,-9-10 0,-5-10 0,15 22 0,-1 0 0,1 1 0,0-1 0,-1 1 0,0 0 0,1 0 0,-1 0 0,0 0 0,0 0 0,0 1 0,0-1 0,-5-1 0,5 2 0,0 0 0,0 0 0,0-1 0,0 1 0,0-1 0,0 0 0,0 0 0,0 0 0,1 0 0,-1 0 0,1-1 0,0 1 0,0-1 0,-3-3 0,5 5 0,-1 0 0,0 1 0,0-1 0,1 0 0,-1 0 0,1 0 0,-1 0 0,1 0 0,-1 0 0,1 0 0,0 0 0,-1 0 0,1 0 0,0 0 0,0 0 0,0 0 0,0 0 0,0 0 0,0 0 0,0 0 0,0 0 0,0 0 0,0 0 0,0 0 0,1 0 0,-1 0 0,1 0 0,-1 0 0,1-2 0,3 2 0,-1 0 0,0 1 0,0-1 0,0 0 0,1 1 0,-1 0 0,0 0 0,0 0 0,5 1 0,-7-1 0,200 8 0,-199-8 0,0 0 0,0 0 0,0 0 0,0 0 0,1 0 0,-1 0 0,0 0 0,0-1 0,0 1 0,0-1 0,0 1 0,0-1 0,0 0 0,0 0 0,0 0 0,-1 0 0,1 0 0,0 0 0,0-1 0,-1 1 0,1 0 0,-1-1 0,1 1 0,-1-1 0,0 0 0,1 1 0,-1-1 0,1-3 0,-1-1 0,0 0 0,0-1 0,0 1 0,-1 0 0,0-1 0,-1 1 0,-1-12 0,-1-7 0,4 24 0,-1 0 0,0 0 0,0 0 0,1 1 0,-1-1 0,1 0 0,-1 0 0,1 0 0,-1 1 0,1-1 0,-1 0 0,1 1 0,0-1 0,-1 0 0,1 1 0,0-1 0,0 1 0,-1-1 0,1 1 0,0-1 0,0 1 0,0 0 0,0-1 0,0 1 0,-1 0 0,1 0 0,0 0 0,0-1 0,0 1 0,0 0 0,0 0 0,0 0 0,1 1 0,44 0 0,-32 0 0,46-2 0,59 2 0,-119-1 0,1 0 0,-1 0 0,1 0 0,-1 1 0,1-1 0,-1 0 0,1 0 0,-1 0 0,1 1 0,-1-1 0,0 0 0,1 1 0,-1-1 0,1 0 0,-1 1 0,0-1 0,1 0 0,-1 1 0,0-1 0,1 1 0,-1-1 0,0 1 0,0-1 0,1 1 0,-1-1 0,0 1 0,0-1 0,0 1 0,0-1 0,0 1 0,0-1 0,0 1 0,0 0 0,-3 26 0,-18 22 0,17-39 0,1 0 0,0 1 0,0-1 0,1 1 0,0-1 0,1 1 0,0 21 0,-2 4 0,-2 16 0,1 0 0,5 79 0,1-125 0,-1 0 0,1 0 0,-1 0 0,2 0 0,-1-1 0,6 10 0,-5-10 0,0 1 0,-1 0 0,1 0 0,-1 0 0,0 0 0,1 9 0,3 143 0,-5-156 0,0 0 0,0 0 0,0 0 0,1 0 0,-1 0 0,0 0 0,1-1 0,-1 1 0,1 0 0,0-1 0,-1 1 0,1-1 0,0 1 0,0-1 0,0 0 0,0 0 0,0 0 0,0 0 0,0 0 0,0-1 0,1 1 0,3 0 0,2 2 0,1-1 0,0 0 0,0-1 0,13 1 0,-17-2 0,0 0 0,0 0 0,0 0 0,-1 1 0,1 0 0,0 0 0,-1 0 0,1 1 0,-1-1 0,1 1 0,-1 0 0,0 0 0,0 1 0,0-1 0,0 1 0,0 0 0,4 4 0,1 3 0,-1 1 0,0 0 0,-1 0 0,11 22 0,-12-22 0,51 78 0,-37-61 0,-16-19-1365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11/10/2022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xml"/><Relationship Id="rId26" Type="http://schemas.openxmlformats.org/officeDocument/2006/relationships/image" Target="../media/image20.png"/><Relationship Id="rId39"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customXml" Target="../ink/ink2.xml"/><Relationship Id="rId34" Type="http://schemas.openxmlformats.org/officeDocument/2006/relationships/image" Target="../media/image24.png"/><Relationship Id="rId42" Type="http://schemas.openxmlformats.org/officeDocument/2006/relationships/image" Target="../media/image14.png"/><Relationship Id="rId47" Type="http://schemas.openxmlformats.org/officeDocument/2006/relationships/image" Target="../media/image29.png"/><Relationship Id="rId7" Type="http://schemas.openxmlformats.org/officeDocument/2006/relationships/image" Target="../media/image5.png"/><Relationship Id="rId12" Type="http://schemas.openxmlformats.org/officeDocument/2006/relationships/image" Target="../media/image10.png"/><Relationship Id="rId25" Type="http://schemas.openxmlformats.org/officeDocument/2006/relationships/customXml" Target="../ink/ink4.xml"/><Relationship Id="rId33" Type="http://schemas.openxmlformats.org/officeDocument/2006/relationships/customXml" Target="../ink/ink8.xml"/><Relationship Id="rId38" Type="http://schemas.openxmlformats.org/officeDocument/2006/relationships/image" Target="../media/image26.png"/><Relationship Id="rId46" Type="http://schemas.openxmlformats.org/officeDocument/2006/relationships/image" Target="../media/image28.png"/><Relationship Id="rId2" Type="http://schemas.openxmlformats.org/officeDocument/2006/relationships/notesSlide" Target="../notesSlides/notesSlide1.xml"/><Relationship Id="rId20" Type="http://schemas.openxmlformats.org/officeDocument/2006/relationships/image" Target="../media/image17.png"/><Relationship Id="rId29" Type="http://schemas.openxmlformats.org/officeDocument/2006/relationships/customXml" Target="../ink/ink6.xml"/><Relationship Id="rId41"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9.png"/><Relationship Id="rId32" Type="http://schemas.openxmlformats.org/officeDocument/2006/relationships/image" Target="../media/image23.png"/><Relationship Id="rId37" Type="http://schemas.openxmlformats.org/officeDocument/2006/relationships/customXml" Target="../ink/ink10.xml"/><Relationship Id="rId40" Type="http://schemas.openxmlformats.org/officeDocument/2006/relationships/image" Target="../media/image12.png"/><Relationship Id="rId45" Type="http://schemas.openxmlformats.org/officeDocument/2006/relationships/image" Target="../media/image27.png"/><Relationship Id="rId5" Type="http://schemas.openxmlformats.org/officeDocument/2006/relationships/image" Target="../media/image3.png"/><Relationship Id="rId23" Type="http://schemas.openxmlformats.org/officeDocument/2006/relationships/customXml" Target="../ink/ink3.xml"/><Relationship Id="rId28" Type="http://schemas.openxmlformats.org/officeDocument/2006/relationships/image" Target="../media/image21.png"/><Relationship Id="rId36" Type="http://schemas.openxmlformats.org/officeDocument/2006/relationships/image" Target="../media/image25.png"/><Relationship Id="rId10" Type="http://schemas.openxmlformats.org/officeDocument/2006/relationships/image" Target="../media/image8.png"/><Relationship Id="rId31" Type="http://schemas.openxmlformats.org/officeDocument/2006/relationships/customXml" Target="../ink/ink7.xml"/><Relationship Id="rId44"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8.png"/><Relationship Id="rId27" Type="http://schemas.openxmlformats.org/officeDocument/2006/relationships/customXml" Target="../ink/ink5.xml"/><Relationship Id="rId30" Type="http://schemas.openxmlformats.org/officeDocument/2006/relationships/image" Target="../media/image22.png"/><Relationship Id="rId35" Type="http://schemas.openxmlformats.org/officeDocument/2006/relationships/customXml" Target="../ink/ink9.xml"/><Relationship Id="rId43" Type="http://schemas.openxmlformats.org/officeDocument/2006/relationships/image" Target="../media/image15.png"/><Relationship Id="rId4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56075B8B-AD6D-3B88-9589-02A877E7B3B1}"/>
              </a:ext>
            </a:extLst>
          </p:cNvPr>
          <p:cNvPicPr>
            <a:picLocks noChangeAspect="1"/>
          </p:cNvPicPr>
          <p:nvPr/>
        </p:nvPicPr>
        <p:blipFill>
          <a:blip r:embed="rId3"/>
          <a:stretch>
            <a:fillRect/>
          </a:stretch>
        </p:blipFill>
        <p:spPr>
          <a:xfrm>
            <a:off x="27508200" y="20244565"/>
            <a:ext cx="5028571" cy="6120635"/>
          </a:xfrm>
          <a:prstGeom prst="rect">
            <a:avLst/>
          </a:prstGeom>
        </p:spPr>
      </p:pic>
      <p:pic>
        <p:nvPicPr>
          <p:cNvPr id="6" name="Picture 5">
            <a:extLst>
              <a:ext uri="{FF2B5EF4-FFF2-40B4-BE49-F238E27FC236}">
                <a16:creationId xmlns:a16="http://schemas.microsoft.com/office/drawing/2014/main" id="{B6C10AFF-5F8B-66D6-538F-B8252AD986CF}"/>
              </a:ext>
            </a:extLst>
          </p:cNvPr>
          <p:cNvPicPr>
            <a:picLocks noChangeAspect="1"/>
          </p:cNvPicPr>
          <p:nvPr/>
        </p:nvPicPr>
        <p:blipFill>
          <a:blip r:embed="rId4"/>
          <a:stretch>
            <a:fillRect/>
          </a:stretch>
        </p:blipFill>
        <p:spPr>
          <a:xfrm>
            <a:off x="27508200" y="14989714"/>
            <a:ext cx="4990476" cy="5244444"/>
          </a:xfrm>
          <a:prstGeom prst="rect">
            <a:avLst/>
          </a:prstGeom>
        </p:spPr>
      </p:pic>
      <p:pic>
        <p:nvPicPr>
          <p:cNvPr id="1096" name="Picture 1095">
            <a:extLst>
              <a:ext uri="{FF2B5EF4-FFF2-40B4-BE49-F238E27FC236}">
                <a16:creationId xmlns:a16="http://schemas.microsoft.com/office/drawing/2014/main" id="{84823A53-9ECE-C115-1457-DF548339965E}"/>
              </a:ext>
            </a:extLst>
          </p:cNvPr>
          <p:cNvPicPr>
            <a:picLocks noChangeAspect="1"/>
          </p:cNvPicPr>
          <p:nvPr/>
        </p:nvPicPr>
        <p:blipFill>
          <a:blip r:embed="rId5"/>
          <a:stretch>
            <a:fillRect/>
          </a:stretch>
        </p:blipFill>
        <p:spPr>
          <a:xfrm>
            <a:off x="25964616" y="3865887"/>
            <a:ext cx="6648984" cy="10993113"/>
          </a:xfrm>
          <a:prstGeom prst="rect">
            <a:avLst/>
          </a:prstGeom>
        </p:spPr>
      </p:pic>
      <p:sp>
        <p:nvSpPr>
          <p:cNvPr id="1027" name="Text Box 3"/>
          <p:cNvSpPr txBox="1">
            <a:spLocks noChangeArrowheads="1"/>
          </p:cNvSpPr>
          <p:nvPr/>
        </p:nvSpPr>
        <p:spPr bwMode="auto">
          <a:xfrm>
            <a:off x="7277100" y="3429000"/>
            <a:ext cx="29337000" cy="59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latin typeface="Calibri" panose="020F0502020204030204" pitchFamily="34" charset="0"/>
                <a:cs typeface="Calibri" panose="020F0502020204030204" pitchFamily="34" charset="0"/>
              </a:rPr>
              <a:t>Professor Susan Hardy, Dr. Gene Ray, Dr. Austin Brown</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6000" dirty="0">
                <a:effectLst/>
                <a:latin typeface="Calibri" panose="020F0502020204030204" pitchFamily="34" charset="0"/>
                <a:ea typeface="Calibri" panose="020F0502020204030204" pitchFamily="34" charset="0"/>
                <a:cs typeface="Arial" panose="020B0604020202020204" pitchFamily="34" charset="0"/>
              </a:rPr>
              <a:t>OPERATION ENDURING FREEDOM: Improving Mission Effectiveness </a:t>
            </a:r>
          </a:p>
          <a:p>
            <a:pPr defTabSz="2259013">
              <a:lnSpc>
                <a:spcPct val="100000"/>
              </a:lnSpc>
              <a:spcBef>
                <a:spcPts val="0"/>
              </a:spcBef>
            </a:pPr>
            <a:r>
              <a:rPr lang="en-US" sz="6000" dirty="0">
                <a:effectLst/>
                <a:latin typeface="Calibri" panose="020F0502020204030204" pitchFamily="34" charset="0"/>
                <a:ea typeface="Calibri" panose="020F0502020204030204" pitchFamily="34" charset="0"/>
                <a:cs typeface="Arial" panose="020B0604020202020204" pitchFamily="34" charset="0"/>
              </a:rPr>
              <a:t>by Identifying Trends in Successful Terrorism</a:t>
            </a:r>
            <a:endParaRPr lang="en-US" sz="6000" b="0" dirty="0">
              <a:latin typeface="Calibri" panose="020F0502020204030204" pitchFamily="34" charset="0"/>
              <a:cs typeface="Calibri" panose="020F0502020204030204" pitchFamily="34" charset="0"/>
            </a:endParaRPr>
          </a:p>
          <a:p>
            <a:pPr defTabSz="2259013">
              <a:lnSpc>
                <a:spcPct val="100000"/>
              </a:lnSpc>
              <a:spcBef>
                <a:spcPts val="0"/>
              </a:spcBef>
            </a:pPr>
            <a:r>
              <a:rPr lang="en-US" sz="5900" b="0" dirty="0">
                <a:latin typeface="Calibri" panose="020F0502020204030204" pitchFamily="34" charset="0"/>
                <a:cs typeface="Calibri" panose="020F0502020204030204" pitchFamily="34" charset="0"/>
              </a:rPr>
              <a:t>Dalton Shaver – </a:t>
            </a:r>
            <a:r>
              <a:rPr lang="en-US" sz="5900" b="0" dirty="0">
                <a:solidFill>
                  <a:srgbClr val="EBE4A9"/>
                </a:solidFill>
                <a:latin typeface="Calibri" panose="020F0502020204030204" pitchFamily="34" charset="0"/>
                <a:cs typeface="Calibri" panose="020F0502020204030204" pitchFamily="34" charset="0"/>
              </a:rPr>
              <a:t>Graduating May 2023</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1000" y="10683756"/>
            <a:ext cx="10515600" cy="5927844"/>
            <a:chOff x="381000" y="9045003"/>
            <a:chExt cx="10515600" cy="5927844"/>
          </a:xfrm>
        </p:grpSpPr>
        <p:sp>
          <p:nvSpPr>
            <p:cNvPr id="1031" name="Text Box 15"/>
            <p:cNvSpPr txBox="1">
              <a:spLocks noChangeArrowheads="1"/>
            </p:cNvSpPr>
            <p:nvPr/>
          </p:nvSpPr>
          <p:spPr bwMode="auto">
            <a:xfrm>
              <a:off x="381000" y="9045003"/>
              <a:ext cx="10439401" cy="9144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b="0" dirty="0">
                  <a:latin typeface="Calibri" panose="020F0502020204030204" pitchFamily="34" charset="0"/>
                  <a:cs typeface="Calibri" panose="020F0502020204030204" pitchFamily="34" charset="0"/>
                </a:rPr>
                <a:t>INTRODUCTION</a:t>
              </a:r>
            </a:p>
          </p:txBody>
        </p:sp>
        <p:sp>
          <p:nvSpPr>
            <p:cNvPr id="28" name="TextBox 27"/>
            <p:cNvSpPr txBox="1"/>
            <p:nvPr/>
          </p:nvSpPr>
          <p:spPr>
            <a:xfrm>
              <a:off x="457200" y="9974299"/>
              <a:ext cx="10439400" cy="4998548"/>
            </a:xfrm>
            <a:prstGeom prst="rect">
              <a:avLst/>
            </a:prstGeom>
            <a:noFill/>
          </p:spPr>
          <p:txBody>
            <a:bodyPr wrap="square" rtlCol="0">
              <a:spAutoFit/>
            </a:bodyPr>
            <a:lstStyle/>
            <a:p>
              <a:pPr marL="0" marR="0" algn="l">
                <a:lnSpc>
                  <a:spcPct val="107000"/>
                </a:lnSpc>
                <a:spcBef>
                  <a:spcPts val="0"/>
                </a:spcBef>
                <a:spcAft>
                  <a:spcPts val="800"/>
                </a:spcAft>
              </a:pPr>
              <a:r>
                <a:rPr lang="en-US" sz="2300" b="0" dirty="0">
                  <a:effectLst/>
                  <a:latin typeface="Calibri" panose="020F0502020204030204" pitchFamily="34" charset="0"/>
                  <a:ea typeface="Calibri" panose="020F0502020204030204" pitchFamily="34" charset="0"/>
                  <a:cs typeface="Arial" panose="020B0604020202020204" pitchFamily="34" charset="0"/>
                </a:rPr>
                <a:t>Operation Enduring Freedom is a comprehensive response to the spread of terrorism around the world. Beginning in 2002, the United States spearheaded counter-terrorism efforts towards training, equipping, and conducting combat operations in the hopes of strengthening regional security and peace. Regions in which specific counter-terrorism missions have been established are continuing to endure insurgency resistance and violent extremism. Contrary to international terrorism, many countries are currently battling terrorists and militants in open confrontation over sovereign territory and resources. Terrorist groups have seized governing authority in numerous areas under their control, imposing taxes and restrictions on the general populace. As extremist conflict continues in highly affected regions such as West Africa, East Africa, and Southeast Asia, intelligence-driven counter-terrorism strategies are crucial to increasing mission effectiveness and establishing long-term security.</a:t>
              </a:r>
            </a:p>
          </p:txBody>
        </p:sp>
      </p:grpSp>
      <p:grpSp>
        <p:nvGrpSpPr>
          <p:cNvPr id="12" name="Group 11"/>
          <p:cNvGrpSpPr/>
          <p:nvPr/>
        </p:nvGrpSpPr>
        <p:grpSpPr>
          <a:xfrm>
            <a:off x="378603" y="3400471"/>
            <a:ext cx="43119405" cy="7052294"/>
            <a:chOff x="378603" y="3629071"/>
            <a:chExt cx="43119405" cy="7052294"/>
          </a:xfrm>
        </p:grpSpPr>
        <p:sp>
          <p:nvSpPr>
            <p:cNvPr id="48" name="TextBox 47"/>
            <p:cNvSpPr txBox="1"/>
            <p:nvPr/>
          </p:nvSpPr>
          <p:spPr>
            <a:xfrm>
              <a:off x="457201" y="4572000"/>
              <a:ext cx="10439400" cy="6109365"/>
            </a:xfrm>
            <a:prstGeom prst="rect">
              <a:avLst/>
            </a:prstGeom>
            <a:noFill/>
          </p:spPr>
          <p:txBody>
            <a:bodyPr wrap="square" rtlCol="0">
              <a:spAutoFit/>
            </a:bodyPr>
            <a:lstStyle/>
            <a:p>
              <a:pPr algn="l">
                <a:lnSpc>
                  <a:spcPct val="100000"/>
                </a:lnSpc>
                <a:spcBef>
                  <a:spcPts val="0"/>
                </a:spcBef>
              </a:pPr>
              <a:r>
                <a:rPr lang="en-US" sz="2300" b="0" dirty="0">
                  <a:latin typeface="Calibri" panose="020F0502020204030204" pitchFamily="34" charset="0"/>
                  <a:cs typeface="Calibri" panose="020F0502020204030204" pitchFamily="34" charset="0"/>
                </a:rPr>
                <a:t>This research examines how the characteristics of terrorist attacks predict the chance of an attack succeeding, where an attack is defined as successful if the intended attack type is carried out. Data from The Global Terrorism Database was analyzed across three geographical missions within Operation Enduring Freedom: Trans-Sahara, Horn of Africa, and the Philippines. The three models were able to distinguish between successful and unsuccessful attacks at 78.74%, 82.11%, 74.25%, respectively. Using predicted probabilities of success obtained from each logistic regression model, the medians were plotted to compare the characteristics of terrorist attacks across missions. The coefficients for each model were analyzed to compare the odds of success for each variable level to the odds of success of the reference level for that variable. Lastly, the coordinates for successful and unsuccessful attacks as classified by the dataset was plotted to explore spatial patterns in regional maps. Many insights were gathered through analyzing Operation Enduring Freedom missions. By determining the specific characteristics of attacks that produce the highest probabilities of success, the effectiveness of Operation Enduring Freedom can be improved by focusing counter-terrorism training and operations on the features that predict successful attacks.</a:t>
              </a:r>
            </a:p>
          </p:txBody>
        </p:sp>
        <p:grpSp>
          <p:nvGrpSpPr>
            <p:cNvPr id="10" name="Group 9"/>
            <p:cNvGrpSpPr/>
            <p:nvPr/>
          </p:nvGrpSpPr>
          <p:grpSpPr>
            <a:xfrm>
              <a:off x="378603" y="3629071"/>
              <a:ext cx="43119405" cy="914718"/>
              <a:chOff x="378603" y="3629071"/>
              <a:chExt cx="43119405" cy="914718"/>
            </a:xfrm>
          </p:grpSpPr>
          <p:sp>
            <p:nvSpPr>
              <p:cNvPr id="1030" name="Text Box 12"/>
              <p:cNvSpPr txBox="1">
                <a:spLocks noChangeArrowheads="1"/>
              </p:cNvSpPr>
              <p:nvPr/>
            </p:nvSpPr>
            <p:spPr bwMode="auto">
              <a:xfrm>
                <a:off x="378603" y="3629389"/>
                <a:ext cx="10441798" cy="9144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b="0" dirty="0">
                    <a:latin typeface="Calibri" panose="020F0502020204030204" pitchFamily="34" charset="0"/>
                    <a:cs typeface="Calibri" panose="020F0502020204030204" pitchFamily="34" charset="0"/>
                  </a:rPr>
                  <a:t>ABSTRACT</a:t>
                </a:r>
              </a:p>
            </p:txBody>
          </p:sp>
          <p:sp>
            <p:nvSpPr>
              <p:cNvPr id="26" name="Text Box 18"/>
              <p:cNvSpPr txBox="1">
                <a:spLocks noChangeArrowheads="1"/>
              </p:cNvSpPr>
              <p:nvPr/>
            </p:nvSpPr>
            <p:spPr bwMode="auto">
              <a:xfrm>
                <a:off x="33055560" y="3629071"/>
                <a:ext cx="10442448" cy="9144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b="0" dirty="0">
                    <a:latin typeface="Calibri" panose="020F0502020204030204" pitchFamily="34" charset="0"/>
                    <a:cs typeface="Calibri" panose="020F0502020204030204" pitchFamily="34" charset="0"/>
                  </a:rPr>
                  <a:t>RESULTS</a:t>
                </a:r>
              </a:p>
            </p:txBody>
          </p:sp>
        </p:grpSp>
      </p:grpSp>
      <p:sp>
        <p:nvSpPr>
          <p:cNvPr id="50" name="TextBox 49"/>
          <p:cNvSpPr txBox="1"/>
          <p:nvPr/>
        </p:nvSpPr>
        <p:spPr>
          <a:xfrm>
            <a:off x="33067750" y="4419600"/>
            <a:ext cx="10518650" cy="19928532"/>
          </a:xfrm>
          <a:prstGeom prst="rect">
            <a:avLst/>
          </a:prstGeom>
          <a:noFill/>
        </p:spPr>
        <p:txBody>
          <a:bodyPr wrap="square" rtlCol="0">
            <a:spAutoFit/>
          </a:bodyPr>
          <a:lstStyle/>
          <a:p>
            <a:pPr algn="l">
              <a:lnSpc>
                <a:spcPct val="100000"/>
              </a:lnSpc>
              <a:spcBef>
                <a:spcPts val="0"/>
              </a:spcBef>
            </a:pPr>
            <a:r>
              <a:rPr lang="en-US" sz="2300" dirty="0">
                <a:latin typeface="Calibri" panose="020F0502020204030204" pitchFamily="34" charset="0"/>
                <a:cs typeface="Calibri" panose="020F0502020204030204" pitchFamily="34" charset="0"/>
              </a:rPr>
              <a:t>MAPPING OF SUCCESSFUL/UNSUCCESSFUL ATTACKS </a:t>
            </a:r>
            <a:r>
              <a:rPr lang="en-US" sz="2300" b="0" dirty="0">
                <a:latin typeface="Calibri" panose="020F0502020204030204" pitchFamily="34" charset="0"/>
                <a:cs typeface="Calibri" panose="020F0502020204030204" pitchFamily="34" charset="0"/>
              </a:rPr>
              <a:t>Figure 1 shows that terrorist attacks are concentrated in Algeria, Mali, Burkina Faso, Nigeria, Sudan, and Somalia. Figure 2 shows that terrorist attacks have historically occurred throughout all provinces in the Philippines. Failed attempts are most frequent on the southern island of Mindanao. </a:t>
            </a:r>
            <a:r>
              <a:rPr lang="en-US" sz="2300" dirty="0">
                <a:latin typeface="Calibri" panose="020F0502020204030204" pitchFamily="34" charset="0"/>
                <a:cs typeface="Calibri" panose="020F0502020204030204" pitchFamily="34" charset="0"/>
              </a:rPr>
              <a:t>Failed attempts are sporadic within the clusters of successful attacks. </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HIGH ODDS RATIOS OF SUCCESSFUL ATTACKS </a:t>
            </a:r>
            <a:r>
              <a:rPr lang="en-US" sz="2300" b="0" dirty="0">
                <a:latin typeface="Calibri" panose="020F0502020204030204" pitchFamily="34" charset="0"/>
                <a:cs typeface="Calibri" panose="020F0502020204030204" pitchFamily="34" charset="0"/>
              </a:rPr>
              <a:t>Figure 3 shows the stratified ROC Curves for the three logistic regression models. The chances that each model can distinguish between successful and unsuccessful attacks for each of the three operations are: </a:t>
            </a:r>
            <a:r>
              <a:rPr lang="en-US" sz="2300" dirty="0">
                <a:latin typeface="Calibri" panose="020F0502020204030204" pitchFamily="34" charset="0"/>
                <a:cs typeface="Calibri" panose="020F0502020204030204" pitchFamily="34" charset="0"/>
              </a:rPr>
              <a:t>Trans-Sahara (78.74%), Horn of Africa (82.11%), Philippines (74.25%). </a:t>
            </a:r>
            <a:r>
              <a:rPr lang="en-US" sz="2300" b="0" dirty="0">
                <a:latin typeface="Calibri" panose="020F0502020204030204" pitchFamily="34" charset="0"/>
                <a:cs typeface="Calibri" panose="020F0502020204030204" pitchFamily="34" charset="0"/>
              </a:rPr>
              <a:t>Table 1, 2, and 3 show the exponentiated coefficients which result in the odds ratios of each level compared to the reference level. The reference level is given under each group of variable levels.</a:t>
            </a:r>
            <a:endParaRPr lang="en-US" sz="800" b="0" dirty="0">
              <a:latin typeface="Calibri" panose="020F0502020204030204" pitchFamily="34" charset="0"/>
              <a:cs typeface="Calibri" panose="020F0502020204030204" pitchFamily="34" charset="0"/>
            </a:endParaRPr>
          </a:p>
          <a:p>
            <a:pPr>
              <a:lnSpc>
                <a:spcPct val="100000"/>
              </a:lnSpc>
              <a:spcBef>
                <a:spcPts val="0"/>
              </a:spcBef>
            </a:pPr>
            <a:r>
              <a:rPr lang="en-US" sz="2300" dirty="0">
                <a:latin typeface="Calibri" panose="020F0502020204030204" pitchFamily="34" charset="0"/>
                <a:cs typeface="Calibri" panose="020F0502020204030204" pitchFamily="34" charset="0"/>
              </a:rPr>
              <a:t>MEDIAN PREDICTED PROBABILITIES OF SUCCESS </a:t>
            </a:r>
          </a:p>
          <a:p>
            <a:pPr>
              <a:lnSpc>
                <a:spcPct val="100000"/>
              </a:lnSpc>
              <a:spcBef>
                <a:spcPts val="0"/>
              </a:spcBef>
            </a:pPr>
            <a:endParaRPr lang="en-US" sz="5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GROUP</a:t>
            </a:r>
            <a:r>
              <a:rPr lang="en-US" sz="2300" b="0" dirty="0">
                <a:latin typeface="Calibri" panose="020F0502020204030204" pitchFamily="34" charset="0"/>
                <a:cs typeface="Calibri" panose="020F0502020204030204" pitchFamily="34" charset="0"/>
              </a:rPr>
              <a:t> Figure 4 shows that attacks carried out by the New People’s Army is predicted to have the lowest probability of success compared to any other terrorist group. Fulani extremists in the Trans-Sahara and Janjaweed in the Horn of Africa, </a:t>
            </a:r>
            <a:r>
              <a:rPr lang="en-US" sz="2300" dirty="0">
                <a:latin typeface="Calibri" panose="020F0502020204030204" pitchFamily="34" charset="0"/>
                <a:cs typeface="Calibri" panose="020F0502020204030204" pitchFamily="34" charset="0"/>
              </a:rPr>
              <a:t>both regional ethnic groups, are predicted to be more successful than jihadist terrorist groups </a:t>
            </a:r>
            <a:r>
              <a:rPr lang="en-US" sz="2300" b="0" dirty="0">
                <a:latin typeface="Calibri" panose="020F0502020204030204" pitchFamily="34" charset="0"/>
                <a:cs typeface="Calibri" panose="020F0502020204030204" pitchFamily="34" charset="0"/>
              </a:rPr>
              <a:t>(Nusrat al-Islam, Boko Haram, Al-Qaida, Al-Shabaab).</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TARGET TYPE </a:t>
            </a:r>
            <a:r>
              <a:rPr lang="en-US" sz="2300" b="0" dirty="0">
                <a:latin typeface="Calibri" panose="020F0502020204030204" pitchFamily="34" charset="0"/>
                <a:cs typeface="Calibri" panose="020F0502020204030204" pitchFamily="34" charset="0"/>
              </a:rPr>
              <a:t>Figure 5 shows the predicted probability of success for attack targets.</a:t>
            </a:r>
          </a:p>
          <a:p>
            <a:pPr marL="342900" indent="-342900" algn="l">
              <a:lnSpc>
                <a:spcPct val="100000"/>
              </a:lnSpc>
              <a:spcBef>
                <a:spcPts val="0"/>
              </a:spcBef>
              <a:buFont typeface="Arial" panose="020B0604020202020204" pitchFamily="34" charset="0"/>
              <a:buChar char="•"/>
            </a:pPr>
            <a:r>
              <a:rPr lang="en-US" sz="2300" b="0" dirty="0">
                <a:latin typeface="Calibri" panose="020F0502020204030204" pitchFamily="34" charset="0"/>
                <a:cs typeface="Calibri" panose="020F0502020204030204" pitchFamily="34" charset="0"/>
              </a:rPr>
              <a:t>Attacks targeting diplomatic and government personnel, airports, and maritime facilities have a lower probability of success in the Philippines.</a:t>
            </a:r>
          </a:p>
          <a:p>
            <a:pPr marL="342900" indent="-342900" algn="l">
              <a:lnSpc>
                <a:spcPct val="100000"/>
              </a:lnSpc>
              <a:spcBef>
                <a:spcPts val="0"/>
              </a:spcBef>
              <a:buFont typeface="Arial" panose="020B0604020202020204" pitchFamily="34" charset="0"/>
              <a:buChar char="•"/>
            </a:pPr>
            <a:r>
              <a:rPr lang="en-US" sz="2300" b="0" dirty="0">
                <a:latin typeface="Calibri" panose="020F0502020204030204" pitchFamily="34" charset="0"/>
                <a:cs typeface="Calibri" panose="020F0502020204030204" pitchFamily="34" charset="0"/>
              </a:rPr>
              <a:t>Attacks targeting private citizens, tourists, non-governmental organizations, maritime facilities, and food or water supply, have the largest probability of success for attacks in the Trans-Sahara and Horn of Africa. </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ATTACK TYPE </a:t>
            </a:r>
            <a:r>
              <a:rPr lang="en-US" sz="2300" b="0" dirty="0">
                <a:latin typeface="Calibri" panose="020F0502020204030204" pitchFamily="34" charset="0"/>
                <a:cs typeface="Calibri" panose="020F0502020204030204" pitchFamily="34" charset="0"/>
              </a:rPr>
              <a:t>Figure 6 displays similarities in the effect that attack methods have on the probability of success in all three mission areas. </a:t>
            </a:r>
          </a:p>
          <a:p>
            <a:pPr marL="342900" indent="-342900" algn="l">
              <a:lnSpc>
                <a:spcPct val="100000"/>
              </a:lnSpc>
              <a:spcBef>
                <a:spcPts val="0"/>
              </a:spcBef>
              <a:buFont typeface="Arial" panose="020B0604020202020204" pitchFamily="34" charset="0"/>
              <a:buChar char="•"/>
            </a:pPr>
            <a:r>
              <a:rPr lang="en-US" sz="2300" b="0" dirty="0">
                <a:latin typeface="Calibri" panose="020F0502020204030204" pitchFamily="34" charset="0"/>
                <a:cs typeface="Calibri" panose="020F0502020204030204" pitchFamily="34" charset="0"/>
              </a:rPr>
              <a:t>Unarmed Assaults, Infrastructure Attacks, Kidnappings, and Barricade Incidents have probabilities of success greater than 0.95 for each of the three mission areas.</a:t>
            </a:r>
          </a:p>
          <a:p>
            <a:pPr marL="342900" indent="-342900" algn="l">
              <a:lnSpc>
                <a:spcPct val="100000"/>
              </a:lnSpc>
              <a:spcBef>
                <a:spcPts val="0"/>
              </a:spcBef>
              <a:buFont typeface="Arial" panose="020B0604020202020204" pitchFamily="34" charset="0"/>
              <a:buChar char="•"/>
            </a:pPr>
            <a:r>
              <a:rPr lang="en-US" sz="2300" b="0" dirty="0">
                <a:latin typeface="Calibri" panose="020F0502020204030204" pitchFamily="34" charset="0"/>
                <a:cs typeface="Calibri" panose="020F0502020204030204" pitchFamily="34" charset="0"/>
              </a:rPr>
              <a:t>Bombings, Hijackings, and Armed Assaults in the Philippines have a lower probability of success compared to the Trans-Sahara and Horn of Africa regions. </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WEAPON TYPE </a:t>
            </a:r>
            <a:r>
              <a:rPr lang="en-US" sz="2300" b="0" dirty="0">
                <a:latin typeface="Calibri" panose="020F0502020204030204" pitchFamily="34" charset="0"/>
                <a:cs typeface="Calibri" panose="020F0502020204030204" pitchFamily="34" charset="0"/>
              </a:rPr>
              <a:t>Figure 7 shows that the predicted probability of success when explosives and firearms are used is lower in the Philippines than the Trans-Sahara and Horn of Africa. Biological and Fake weapons are predicted to result in a failed terrorist attack in the Trans-Sahara.</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SUICIDE</a:t>
            </a:r>
            <a:r>
              <a:rPr lang="en-US" sz="2300" b="0" dirty="0">
                <a:latin typeface="Calibri" panose="020F0502020204030204" pitchFamily="34" charset="0"/>
                <a:cs typeface="Calibri" panose="020F0502020204030204" pitchFamily="34" charset="0"/>
              </a:rPr>
              <a:t> Figure 8 shows that suicide attacks increase the probability of success in the Philippines. However, they decrease the probability of success in the Trans-Sahara. The involvement of suicide in attacks in the Horn of Africa have little effect on the probability of an attack succeeding.</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VICINITY</a:t>
            </a:r>
            <a:r>
              <a:rPr lang="en-US" sz="2300" b="0" dirty="0">
                <a:latin typeface="Calibri" panose="020F0502020204030204" pitchFamily="34" charset="0"/>
                <a:cs typeface="Calibri" panose="020F0502020204030204" pitchFamily="34" charset="0"/>
              </a:rPr>
              <a:t> Figure 9 shows that an attack will have a similar probability of success,</a:t>
            </a:r>
          </a:p>
          <a:p>
            <a:pPr algn="l">
              <a:lnSpc>
                <a:spcPct val="100000"/>
              </a:lnSpc>
              <a:spcBef>
                <a:spcPts val="0"/>
              </a:spcBef>
            </a:pPr>
            <a:r>
              <a:rPr lang="en-US" sz="2300" b="0" dirty="0">
                <a:latin typeface="Calibri" panose="020F0502020204030204" pitchFamily="34" charset="0"/>
                <a:cs typeface="Calibri" panose="020F0502020204030204" pitchFamily="34" charset="0"/>
              </a:rPr>
              <a:t>regardless of whether an attack takes place inside the city or on the outskirts of the city in any of the three mission areas.</a:t>
            </a: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a:p>
            <a:pPr algn="l">
              <a:lnSpc>
                <a:spcPct val="100000"/>
              </a:lnSpc>
              <a:spcBef>
                <a:spcPts val="0"/>
              </a:spcBef>
            </a:pPr>
            <a:r>
              <a:rPr lang="en-US" sz="2300" dirty="0">
                <a:latin typeface="Calibri" panose="020F0502020204030204" pitchFamily="34" charset="0"/>
                <a:cs typeface="Calibri" panose="020F0502020204030204" pitchFamily="34" charset="0"/>
              </a:rPr>
              <a:t>COUNTRY</a:t>
            </a:r>
            <a:r>
              <a:rPr lang="en-US" sz="2300" b="0" dirty="0">
                <a:latin typeface="Calibri" panose="020F0502020204030204" pitchFamily="34" charset="0"/>
                <a:cs typeface="Calibri" panose="020F0502020204030204" pitchFamily="34" charset="0"/>
              </a:rPr>
              <a:t> Figure 10 shows the predicted probability of successful terrorist attacks.</a:t>
            </a:r>
          </a:p>
          <a:p>
            <a:pPr marL="342900" indent="-342900" algn="l">
              <a:lnSpc>
                <a:spcPct val="100000"/>
              </a:lnSpc>
              <a:spcBef>
                <a:spcPts val="0"/>
              </a:spcBef>
              <a:buFont typeface="Arial" panose="020B0604020202020204" pitchFamily="34" charset="0"/>
              <a:buChar char="•"/>
            </a:pPr>
            <a:r>
              <a:rPr lang="en-US" sz="2300" dirty="0">
                <a:latin typeface="Calibri" panose="020F0502020204030204" pitchFamily="34" charset="0"/>
                <a:cs typeface="Calibri" panose="020F0502020204030204" pitchFamily="34" charset="0"/>
              </a:rPr>
              <a:t>Trans-Sahara</a:t>
            </a:r>
            <a:r>
              <a:rPr lang="en-US" sz="2300" b="0" dirty="0">
                <a:latin typeface="Calibri" panose="020F0502020204030204" pitchFamily="34" charset="0"/>
                <a:cs typeface="Calibri" panose="020F0502020204030204" pitchFamily="34" charset="0"/>
              </a:rPr>
              <a:t> Attacks in Mauritania are predicted to have the lowest probability of succeeding while attacks in Morocco and Senegal have the highest probability of succeeding.</a:t>
            </a:r>
          </a:p>
          <a:p>
            <a:pPr marL="342900" indent="-342900" algn="l">
              <a:lnSpc>
                <a:spcPct val="100000"/>
              </a:lnSpc>
              <a:spcBef>
                <a:spcPts val="0"/>
              </a:spcBef>
              <a:buFont typeface="Arial" panose="020B0604020202020204" pitchFamily="34" charset="0"/>
              <a:buChar char="•"/>
            </a:pPr>
            <a:r>
              <a:rPr lang="en-US" sz="2300" dirty="0">
                <a:latin typeface="Calibri" panose="020F0502020204030204" pitchFamily="34" charset="0"/>
                <a:cs typeface="Calibri" panose="020F0502020204030204" pitchFamily="34" charset="0"/>
              </a:rPr>
              <a:t>Horn of Africa </a:t>
            </a:r>
            <a:r>
              <a:rPr lang="en-US" sz="2300" b="0" dirty="0">
                <a:latin typeface="Calibri" panose="020F0502020204030204" pitchFamily="34" charset="0"/>
                <a:cs typeface="Calibri" panose="020F0502020204030204" pitchFamily="34" charset="0"/>
              </a:rPr>
              <a:t>Attacks in Kenya are predicted to have the lowest probability of succeeding while attacks in Djibouti and Eritrea have the highest probability of succeeding.</a:t>
            </a:r>
          </a:p>
          <a:p>
            <a:pPr marL="342900" indent="-342900" algn="l">
              <a:lnSpc>
                <a:spcPct val="100000"/>
              </a:lnSpc>
              <a:spcBef>
                <a:spcPts val="0"/>
              </a:spcBef>
              <a:buFont typeface="Arial" panose="020B0604020202020204" pitchFamily="34" charset="0"/>
              <a:buChar char="•"/>
            </a:pPr>
            <a:r>
              <a:rPr lang="en-US" sz="2300" dirty="0">
                <a:latin typeface="Calibri" panose="020F0502020204030204" pitchFamily="34" charset="0"/>
                <a:cs typeface="Calibri" panose="020F0502020204030204" pitchFamily="34" charset="0"/>
              </a:rPr>
              <a:t>Philippines</a:t>
            </a:r>
            <a:r>
              <a:rPr lang="en-US" sz="2300" b="0" dirty="0">
                <a:latin typeface="Calibri" panose="020F0502020204030204" pitchFamily="34" charset="0"/>
                <a:cs typeface="Calibri" panose="020F0502020204030204" pitchFamily="34" charset="0"/>
              </a:rPr>
              <a:t> Operation Enduring Freedom – Philippines is concentrated in only the Philippines.</a:t>
            </a:r>
            <a:endParaRPr lang="en-US" sz="2300" dirty="0">
              <a:latin typeface="Calibri" panose="020F0502020204030204" pitchFamily="34" charset="0"/>
              <a:cs typeface="Calibri" panose="020F0502020204030204" pitchFamily="34" charset="0"/>
            </a:endParaRPr>
          </a:p>
          <a:p>
            <a:pPr algn="l">
              <a:lnSpc>
                <a:spcPct val="100000"/>
              </a:lnSpc>
              <a:spcBef>
                <a:spcPts val="0"/>
              </a:spcBef>
            </a:pPr>
            <a:endParaRPr lang="en-US" sz="2300" b="0" dirty="0">
              <a:latin typeface="Calibri" panose="020F0502020204030204" pitchFamily="34" charset="0"/>
              <a:cs typeface="Calibri" panose="020F0502020204030204" pitchFamily="34" charset="0"/>
            </a:endParaRPr>
          </a:p>
          <a:p>
            <a:pPr algn="l">
              <a:lnSpc>
                <a:spcPct val="100000"/>
              </a:lnSpc>
              <a:spcBef>
                <a:spcPts val="0"/>
              </a:spcBef>
            </a:pPr>
            <a:endParaRPr lang="en-US" sz="1000" b="0" dirty="0">
              <a:latin typeface="Calibri" panose="020F0502020204030204" pitchFamily="34" charset="0"/>
              <a:cs typeface="Calibri" panose="020F0502020204030204" pitchFamily="34" charset="0"/>
            </a:endParaRPr>
          </a:p>
        </p:txBody>
      </p:sp>
      <p:grpSp>
        <p:nvGrpSpPr>
          <p:cNvPr id="11" name="Group 10"/>
          <p:cNvGrpSpPr/>
          <p:nvPr/>
        </p:nvGrpSpPr>
        <p:grpSpPr>
          <a:xfrm>
            <a:off x="33055561" y="23317200"/>
            <a:ext cx="10454636" cy="5155561"/>
            <a:chOff x="32911071" y="23267024"/>
            <a:chExt cx="10600789" cy="5155561"/>
          </a:xfrm>
        </p:grpSpPr>
        <p:sp>
          <p:nvSpPr>
            <p:cNvPr id="1032" name="Text Box 18"/>
            <p:cNvSpPr txBox="1">
              <a:spLocks noChangeArrowheads="1"/>
            </p:cNvSpPr>
            <p:nvPr/>
          </p:nvSpPr>
          <p:spPr bwMode="auto">
            <a:xfrm>
              <a:off x="32911071" y="23267024"/>
              <a:ext cx="10588431" cy="9144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b="0" dirty="0">
                  <a:latin typeface="Calibri" panose="020F0502020204030204" pitchFamily="34" charset="0"/>
                  <a:cs typeface="Calibri" panose="020F0502020204030204" pitchFamily="34" charset="0"/>
                </a:rPr>
                <a:t>CONCLUSIONS</a:t>
              </a:r>
            </a:p>
          </p:txBody>
        </p:sp>
        <p:sp>
          <p:nvSpPr>
            <p:cNvPr id="8" name="TextBox 7"/>
            <p:cNvSpPr txBox="1"/>
            <p:nvPr/>
          </p:nvSpPr>
          <p:spPr>
            <a:xfrm>
              <a:off x="32923429" y="24181424"/>
              <a:ext cx="10588431" cy="4241161"/>
            </a:xfrm>
            <a:prstGeom prst="rect">
              <a:avLst/>
            </a:prstGeom>
            <a:noFill/>
          </p:spPr>
          <p:txBody>
            <a:bodyPr wrap="square" rtlCol="0">
              <a:spAutoFit/>
            </a:bodyPr>
            <a:lstStyle/>
            <a:p>
              <a:pPr marL="0" marR="0" algn="l">
                <a:lnSpc>
                  <a:spcPct val="107000"/>
                </a:lnSpc>
                <a:spcBef>
                  <a:spcPts val="0"/>
                </a:spcBef>
                <a:spcAft>
                  <a:spcPts val="0"/>
                </a:spcAft>
              </a:pPr>
              <a:r>
                <a:rPr lang="en-US" sz="2300" b="0" dirty="0">
                  <a:effectLst/>
                  <a:latin typeface="Calibri" panose="020F0502020204030204" pitchFamily="34" charset="0"/>
                  <a:ea typeface="Calibri" panose="020F0502020204030204" pitchFamily="34" charset="0"/>
                  <a:cs typeface="Arial" panose="020B0604020202020204" pitchFamily="34" charset="0"/>
                </a:rPr>
                <a:t>Operation Enduring Freedom can conserve resources, save lives, and prevent the spread of violent extremism by focusing on what makes a successful attack.</a:t>
              </a:r>
            </a:p>
            <a:p>
              <a:pPr marL="342900" indent="-342900" algn="l">
                <a:lnSpc>
                  <a:spcPct val="107000"/>
                </a:lnSpc>
                <a:spcBef>
                  <a:spcPts val="0"/>
                </a:spcBef>
                <a:spcAft>
                  <a:spcPts val="0"/>
                </a:spcAft>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Arial" panose="020B0604020202020204" pitchFamily="34" charset="0"/>
                </a:rPr>
                <a:t>Barricade Incidents, Unarmed Assaults, Infrastructure Attacks, and Incendiary weapons </a:t>
              </a:r>
              <a:r>
                <a:rPr lang="en-US" sz="2300" b="0" dirty="0">
                  <a:effectLst/>
                  <a:latin typeface="Calibri" panose="020F0502020204030204" pitchFamily="34" charset="0"/>
                  <a:ea typeface="Calibri" panose="020F0502020204030204" pitchFamily="34" charset="0"/>
                  <a:cs typeface="Arial" panose="020B0604020202020204" pitchFamily="34" charset="0"/>
                </a:rPr>
                <a:t>have the highest probability of success. </a:t>
              </a:r>
              <a:r>
                <a:rPr lang="en-US" sz="2300" b="0" dirty="0">
                  <a:latin typeface="Calibri" panose="020F0502020204030204" pitchFamily="34" charset="0"/>
                  <a:ea typeface="Calibri" panose="020F0502020204030204" pitchFamily="34" charset="0"/>
                  <a:cs typeface="Arial" panose="020B0604020202020204" pitchFamily="34" charset="0"/>
                </a:rPr>
                <a:t>T</a:t>
              </a:r>
              <a:r>
                <a:rPr lang="en-US" sz="2300" b="0" dirty="0">
                  <a:latin typeface="Calibri" panose="020F0502020204030204" pitchFamily="34" charset="0"/>
                  <a:cs typeface="Calibri" panose="020F0502020204030204" pitchFamily="34" charset="0"/>
                </a:rPr>
                <a:t>he odds of an attack succeeding when it involves a barricade incident with hostages is 10,491 times greater the odds of an attack succeeding when it involves bombings.</a:t>
              </a:r>
              <a:endParaRPr lang="en-US" sz="2300" b="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07000"/>
                </a:lnSpc>
                <a:spcBef>
                  <a:spcPts val="0"/>
                </a:spcBef>
                <a:spcAft>
                  <a:spcPts val="0"/>
                </a:spcAft>
                <a:buFont typeface="Symbol" panose="05050102010706020507" pitchFamily="18" charset="2"/>
                <a:buChar char=""/>
              </a:pPr>
              <a:r>
                <a:rPr lang="en-US" sz="2300" b="0" dirty="0">
                  <a:latin typeface="Calibri" panose="020F0502020204030204" pitchFamily="34" charset="0"/>
                  <a:cs typeface="Calibri" panose="020F0502020204030204" pitchFamily="34" charset="0"/>
                </a:rPr>
                <a:t>Attacks targeting </a:t>
              </a:r>
              <a:r>
                <a:rPr lang="en-US" sz="2300" dirty="0">
                  <a:latin typeface="Calibri" panose="020F0502020204030204" pitchFamily="34" charset="0"/>
                  <a:cs typeface="Calibri" panose="020F0502020204030204" pitchFamily="34" charset="0"/>
                </a:rPr>
                <a:t>private citizens, tourists, non-governmental organizations, and food or water supply,</a:t>
              </a:r>
              <a:r>
                <a:rPr lang="en-US" sz="2300" b="0" dirty="0">
                  <a:latin typeface="Calibri" panose="020F0502020204030204" pitchFamily="34" charset="0"/>
                  <a:cs typeface="Calibri" panose="020F0502020204030204" pitchFamily="34" charset="0"/>
                </a:rPr>
                <a:t> have the largest probability of success for the Trans-Sahara and Horn of Africa regions. </a:t>
              </a:r>
              <a:r>
                <a:rPr lang="en-US" sz="2300" dirty="0">
                  <a:latin typeface="Calibri" panose="020F0502020204030204" pitchFamily="34" charset="0"/>
                  <a:cs typeface="Calibri" panose="020F0502020204030204" pitchFamily="34" charset="0"/>
                </a:rPr>
                <a:t>Suicide attacks </a:t>
              </a:r>
              <a:r>
                <a:rPr lang="en-US" sz="2300" b="0" dirty="0">
                  <a:latin typeface="Calibri" panose="020F0502020204030204" pitchFamily="34" charset="0"/>
                  <a:cs typeface="Calibri" panose="020F0502020204030204" pitchFamily="34" charset="0"/>
                </a:rPr>
                <a:t>in the Philippines raise the chance of success.</a:t>
              </a:r>
            </a:p>
            <a:p>
              <a:pPr algn="l">
                <a:lnSpc>
                  <a:spcPct val="107000"/>
                </a:lnSpc>
                <a:spcBef>
                  <a:spcPts val="0"/>
                </a:spcBef>
                <a:spcAft>
                  <a:spcPts val="0"/>
                </a:spcAft>
              </a:pPr>
              <a:endParaRPr lang="en-US" sz="2300" b="0" dirty="0">
                <a:latin typeface="Calibri" panose="020F0502020204030204" pitchFamily="34" charset="0"/>
                <a:cs typeface="Calibri" panose="020F0502020204030204" pitchFamily="34" charset="0"/>
              </a:endParaRPr>
            </a:p>
          </p:txBody>
        </p:sp>
      </p:grpSp>
      <p:grpSp>
        <p:nvGrpSpPr>
          <p:cNvPr id="14" name="Group 13"/>
          <p:cNvGrpSpPr/>
          <p:nvPr/>
        </p:nvGrpSpPr>
        <p:grpSpPr>
          <a:xfrm>
            <a:off x="378602" y="16764000"/>
            <a:ext cx="10439401" cy="3844624"/>
            <a:chOff x="378602" y="21039856"/>
            <a:chExt cx="10439401" cy="3844624"/>
          </a:xfrm>
        </p:grpSpPr>
        <p:sp>
          <p:nvSpPr>
            <p:cNvPr id="27" name="Text Box 18"/>
            <p:cNvSpPr txBox="1">
              <a:spLocks noChangeArrowheads="1"/>
            </p:cNvSpPr>
            <p:nvPr/>
          </p:nvSpPr>
          <p:spPr bwMode="auto">
            <a:xfrm>
              <a:off x="378602" y="21039856"/>
              <a:ext cx="10439401" cy="914400"/>
            </a:xfrm>
            <a:prstGeom prst="rect">
              <a:avLst/>
            </a:prstGeom>
            <a:solidFill>
              <a:srgbClr val="7CAD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b="0" dirty="0">
                  <a:latin typeface="Calibri" panose="020F0502020204030204" pitchFamily="34" charset="0"/>
                  <a:cs typeface="Calibri" panose="020F0502020204030204" pitchFamily="34" charset="0"/>
                </a:rPr>
                <a:t>METHODS</a:t>
              </a:r>
            </a:p>
          </p:txBody>
        </p:sp>
        <p:sp>
          <p:nvSpPr>
            <p:cNvPr id="2" name="TextBox 1"/>
            <p:cNvSpPr txBox="1"/>
            <p:nvPr/>
          </p:nvSpPr>
          <p:spPr>
            <a:xfrm>
              <a:off x="457200" y="21960603"/>
              <a:ext cx="10360803" cy="2923877"/>
            </a:xfrm>
            <a:prstGeom prst="rect">
              <a:avLst/>
            </a:prstGeom>
            <a:noFill/>
          </p:spPr>
          <p:txBody>
            <a:bodyPr wrap="square" rtlCol="0">
              <a:spAutoFit/>
            </a:bodyPr>
            <a:lstStyle/>
            <a:p>
              <a:pPr marL="571500" indent="-571500" algn="l">
                <a:lnSpc>
                  <a:spcPct val="100000"/>
                </a:lnSpc>
                <a:spcBef>
                  <a:spcPts val="0"/>
                </a:spcBef>
                <a:buFont typeface="Arial"/>
                <a:buChar char="•"/>
              </a:pPr>
              <a:r>
                <a:rPr lang="en-US" sz="2300" dirty="0">
                  <a:latin typeface="Calibri" panose="020F0502020204030204" pitchFamily="34" charset="0"/>
                  <a:cs typeface="Calibri" panose="020F0502020204030204" pitchFamily="34" charset="0"/>
                </a:rPr>
                <a:t>Logistic Regression </a:t>
              </a:r>
              <a:r>
                <a:rPr lang="en-US" sz="2300" b="0" dirty="0">
                  <a:latin typeface="Calibri" panose="020F0502020204030204" pitchFamily="34" charset="0"/>
                  <a:cs typeface="Calibri" panose="020F0502020204030204" pitchFamily="34" charset="0"/>
                </a:rPr>
                <a:t>was used to predict whether a terrorist attack was either successful or unsuccessful based on characteristics of each attack.</a:t>
              </a:r>
            </a:p>
            <a:p>
              <a:pPr marL="571500" indent="-571500" algn="l">
                <a:lnSpc>
                  <a:spcPct val="100000"/>
                </a:lnSpc>
                <a:spcBef>
                  <a:spcPts val="0"/>
                </a:spcBef>
                <a:buFont typeface="Arial"/>
                <a:buChar char="•"/>
              </a:pPr>
              <a:r>
                <a:rPr lang="en-US" sz="2300" dirty="0">
                  <a:latin typeface="Calibri" panose="020F0502020204030204" pitchFamily="34" charset="0"/>
                  <a:cs typeface="Calibri" panose="020F0502020204030204" pitchFamily="34" charset="0"/>
                </a:rPr>
                <a:t>Exponentiated Beta Coefficients </a:t>
              </a:r>
              <a:r>
                <a:rPr lang="en-US" sz="2300" b="0" dirty="0">
                  <a:latin typeface="Calibri" panose="020F0502020204030204" pitchFamily="34" charset="0"/>
                  <a:cs typeface="Calibri" panose="020F0502020204030204" pitchFamily="34" charset="0"/>
                </a:rPr>
                <a:t>were calculated to determine how each variable level affected the odds of a terrorist attack succeeding.</a:t>
              </a:r>
            </a:p>
            <a:p>
              <a:pPr marL="571500" indent="-571500" algn="l">
                <a:lnSpc>
                  <a:spcPct val="100000"/>
                </a:lnSpc>
                <a:spcBef>
                  <a:spcPts val="0"/>
                </a:spcBef>
                <a:buFont typeface="Arial"/>
                <a:buChar char="•"/>
              </a:pPr>
              <a:r>
                <a:rPr lang="en-US" sz="2300" dirty="0">
                  <a:latin typeface="Calibri" panose="020F0502020204030204" pitchFamily="34" charset="0"/>
                  <a:cs typeface="Calibri" panose="020F0502020204030204" pitchFamily="34" charset="0"/>
                </a:rPr>
                <a:t>Stratified Point Plots </a:t>
              </a:r>
              <a:r>
                <a:rPr lang="en-US" sz="2300" b="0" dirty="0">
                  <a:latin typeface="Calibri" panose="020F0502020204030204" pitchFamily="34" charset="0"/>
                  <a:cs typeface="Calibri" panose="020F0502020204030204" pitchFamily="34" charset="0"/>
                </a:rPr>
                <a:t>display the median predicted probability of success for each predictor variable level. </a:t>
              </a:r>
            </a:p>
            <a:p>
              <a:pPr marL="571500" indent="-571500" algn="l">
                <a:lnSpc>
                  <a:spcPct val="100000"/>
                </a:lnSpc>
                <a:spcBef>
                  <a:spcPts val="0"/>
                </a:spcBef>
                <a:buFont typeface="Arial"/>
                <a:buChar char="•"/>
              </a:pPr>
              <a:r>
                <a:rPr lang="en-US" sz="2300" dirty="0">
                  <a:latin typeface="Calibri" panose="020F0502020204030204" pitchFamily="34" charset="0"/>
                  <a:cs typeface="Calibri" panose="020F0502020204030204" pitchFamily="34" charset="0"/>
                </a:rPr>
                <a:t>Dot-Density Spatial Maps </a:t>
              </a:r>
              <a:r>
                <a:rPr lang="en-US" sz="2300" b="0" dirty="0">
                  <a:latin typeface="Calibri" panose="020F0502020204030204" pitchFamily="34" charset="0"/>
                  <a:cs typeface="Calibri" panose="020F0502020204030204" pitchFamily="34" charset="0"/>
                </a:rPr>
                <a:t>were used to visualize the geographical distribution of successful and unsuccessful terrorist attacks. </a:t>
              </a:r>
            </a:p>
          </p:txBody>
        </p:sp>
      </p:grpSp>
      <p:pic>
        <p:nvPicPr>
          <p:cNvPr id="29" name="Picture 26"/>
          <p:cNvPicPr>
            <a:picLocks noChangeAspect="1"/>
          </p:cNvPicPr>
          <p:nvPr/>
        </p:nvPicPr>
        <p:blipFill>
          <a:blip r:embed="rId6">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C6A1940-C6C8-7884-5F20-21F31108D23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943771" y="1203060"/>
            <a:ext cx="5170360" cy="1502636"/>
          </a:xfrm>
          <a:prstGeom prst="rect">
            <a:avLst/>
          </a:prstGeom>
        </p:spPr>
      </p:pic>
      <p:pic>
        <p:nvPicPr>
          <p:cNvPr id="7" name="Picture 6">
            <a:extLst>
              <a:ext uri="{FF2B5EF4-FFF2-40B4-BE49-F238E27FC236}">
                <a16:creationId xmlns:a16="http://schemas.microsoft.com/office/drawing/2014/main" id="{9A253854-2DB1-4873-21B5-2F4FBCD9AF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0" y="1069135"/>
            <a:ext cx="3372459" cy="1443236"/>
          </a:xfrm>
          <a:prstGeom prst="rect">
            <a:avLst/>
          </a:prstGeom>
        </p:spPr>
      </p:pic>
      <p:graphicFrame>
        <p:nvGraphicFramePr>
          <p:cNvPr id="1053" name="Table 1052">
            <a:extLst>
              <a:ext uri="{FF2B5EF4-FFF2-40B4-BE49-F238E27FC236}">
                <a16:creationId xmlns:a16="http://schemas.microsoft.com/office/drawing/2014/main" id="{D2FCDFE9-29AD-9E44-0CC5-BC8C8C986B27}"/>
              </a:ext>
            </a:extLst>
          </p:cNvPr>
          <p:cNvGraphicFramePr>
            <a:graphicFrameLocks noGrp="1"/>
          </p:cNvGraphicFramePr>
          <p:nvPr>
            <p:extLst>
              <p:ext uri="{D42A27DB-BD31-4B8C-83A1-F6EECF244321}">
                <p14:modId xmlns:p14="http://schemas.microsoft.com/office/powerpoint/2010/main" val="1040180296"/>
              </p:ext>
            </p:extLst>
          </p:nvPr>
        </p:nvGraphicFramePr>
        <p:xfrm>
          <a:off x="16817338" y="13677900"/>
          <a:ext cx="5166361" cy="12161520"/>
        </p:xfrm>
        <a:graphic>
          <a:graphicData uri="http://schemas.openxmlformats.org/drawingml/2006/table">
            <a:tbl>
              <a:tblPr/>
              <a:tblGrid>
                <a:gridCol w="2847642">
                  <a:extLst>
                    <a:ext uri="{9D8B030D-6E8A-4147-A177-3AD203B41FA5}">
                      <a16:colId xmlns:a16="http://schemas.microsoft.com/office/drawing/2014/main" val="2850544827"/>
                    </a:ext>
                  </a:extLst>
                </a:gridCol>
                <a:gridCol w="698132">
                  <a:extLst>
                    <a:ext uri="{9D8B030D-6E8A-4147-A177-3AD203B41FA5}">
                      <a16:colId xmlns:a16="http://schemas.microsoft.com/office/drawing/2014/main" val="4083142674"/>
                    </a:ext>
                  </a:extLst>
                </a:gridCol>
                <a:gridCol w="688945">
                  <a:extLst>
                    <a:ext uri="{9D8B030D-6E8A-4147-A177-3AD203B41FA5}">
                      <a16:colId xmlns:a16="http://schemas.microsoft.com/office/drawing/2014/main" val="676007028"/>
                    </a:ext>
                  </a:extLst>
                </a:gridCol>
                <a:gridCol w="931642">
                  <a:extLst>
                    <a:ext uri="{9D8B030D-6E8A-4147-A177-3AD203B41FA5}">
                      <a16:colId xmlns:a16="http://schemas.microsoft.com/office/drawing/2014/main" val="1015759364"/>
                    </a:ext>
                  </a:extLst>
                </a:gridCol>
              </a:tblGrid>
              <a:tr h="190500">
                <a:tc>
                  <a:txBody>
                    <a:bodyPr/>
                    <a:lstStyle/>
                    <a:p>
                      <a:pPr algn="l" fontAlgn="b"/>
                      <a:r>
                        <a:rPr lang="en-US" sz="1600" b="1" i="0" u="none" strike="noStrike">
                          <a:solidFill>
                            <a:srgbClr val="FFFFFF"/>
                          </a:solidFill>
                          <a:effectLst/>
                          <a:latin typeface="Calibri" panose="020F0502020204030204" pitchFamily="34" charset="0"/>
                        </a:rPr>
                        <a:t>Parameter</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l" fontAlgn="b"/>
                      <a:r>
                        <a:rPr lang="en-US" sz="1600" b="1" i="0" u="none" strike="noStrike" dirty="0">
                          <a:solidFill>
                            <a:srgbClr val="FFFFFF"/>
                          </a:solidFill>
                          <a:effectLst/>
                          <a:latin typeface="Calibri" panose="020F0502020204030204" pitchFamily="34" charset="0"/>
                        </a:rPr>
                        <a:t>Beta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l" fontAlgn="b"/>
                      <a:r>
                        <a:rPr lang="en-US" sz="1600" b="1" i="0" u="none" strike="noStrike" dirty="0">
                          <a:solidFill>
                            <a:srgbClr val="FFFFFF"/>
                          </a:solidFill>
                          <a:effectLst/>
                          <a:latin typeface="Calibri" panose="020F0502020204030204" pitchFamily="34" charset="0"/>
                        </a:rPr>
                        <a:t>Pr &gt; |t|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l" fontAlgn="b"/>
                      <a:r>
                        <a:rPr lang="en-US" sz="1600" b="1" i="0" u="none" strike="noStrike">
                          <a:solidFill>
                            <a:srgbClr val="FFFFFF"/>
                          </a:solidFill>
                          <a:effectLst/>
                          <a:latin typeface="Calibri" panose="020F0502020204030204" pitchFamily="34" charset="0"/>
                        </a:rPr>
                        <a:t>Odds</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173117"/>
                  </a:ext>
                </a:extLst>
              </a:tr>
              <a:tr h="190500">
                <a:tc>
                  <a:txBody>
                    <a:bodyPr/>
                    <a:lstStyle/>
                    <a:p>
                      <a:pPr algn="l" fontAlgn="b"/>
                      <a:r>
                        <a:rPr lang="en-US" sz="1600" b="0" i="0" u="none" strike="noStrike" dirty="0">
                          <a:solidFill>
                            <a:srgbClr val="000000"/>
                          </a:solidFill>
                          <a:effectLst/>
                          <a:latin typeface="Calibri" panose="020F0502020204030204" pitchFamily="34" charset="0"/>
                        </a:rPr>
                        <a:t>Intercept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3.790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44.27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2940096056"/>
                  </a:ext>
                </a:extLst>
              </a:tr>
              <a:tr h="190500">
                <a:tc>
                  <a:txBody>
                    <a:bodyPr/>
                    <a:lstStyle/>
                    <a:p>
                      <a:pPr algn="l" fontAlgn="b"/>
                      <a:r>
                        <a:rPr lang="en-US" sz="1600" b="0" i="0" u="none" strike="noStrike">
                          <a:solidFill>
                            <a:srgbClr val="000000"/>
                          </a:solidFill>
                          <a:effectLst/>
                          <a:latin typeface="Calibri" panose="020F0502020204030204" pitchFamily="34" charset="0"/>
                        </a:rPr>
                        <a:t>suicide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-0.253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0.3335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0.78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682007309"/>
                  </a:ext>
                </a:extLst>
              </a:tr>
              <a:tr h="190500">
                <a:tc>
                  <a:txBody>
                    <a:bodyPr/>
                    <a:lstStyle/>
                    <a:p>
                      <a:pPr algn="l" fontAlgn="b"/>
                      <a:r>
                        <a:rPr lang="en-US" sz="1600" b="0" i="0" u="none" strike="noStrike">
                          <a:solidFill>
                            <a:srgbClr val="000000"/>
                          </a:solidFill>
                          <a:effectLst/>
                          <a:latin typeface="Calibri" panose="020F0502020204030204" pitchFamily="34" charset="0"/>
                        </a:rPr>
                        <a:t>vicinity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0.021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0.9031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796844880"/>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Al-Shabaab</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-0.113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0.7717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0.89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1301946924"/>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Janjaweed</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0.635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0.4574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1.89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4038417314"/>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Political Organization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-0.965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0.1797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0.38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1869180049"/>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Regional Militias/Tribes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-0.031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0.9535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0.97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951889652"/>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gname Reference --- Islamic Extremists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138747279"/>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-1.402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429954626"/>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Assassination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-3.365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0.03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654548422"/>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Facility/Infrastructure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-2.676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0.07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781281187"/>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Hijacking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-0.510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0.5208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0.60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852273945"/>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Hostage (Barricade)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9.040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0.9196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8431.25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472858652"/>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Hostage (Kidnapping)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-0.375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0.3548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0.69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844796761"/>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Unarmed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7.508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0.9371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1822.56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602287070"/>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attacktype1 Reference --- Bombing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1301788379"/>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Airports &amp; Aircraft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-1.332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0.26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575230359"/>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Business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-0.107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0.7194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0.90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043273971"/>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Education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-1.678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794300110"/>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Food or Water Supply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9.808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0.9410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18176.78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795985653"/>
                  </a:ext>
                </a:extLst>
              </a:tr>
              <a:tr h="190500">
                <a:tc>
                  <a:txBody>
                    <a:bodyPr/>
                    <a:lstStyle/>
                    <a:p>
                      <a:pPr algn="l" fontAlgn="b"/>
                      <a:r>
                        <a:rPr lang="en-US" sz="1600" b="0" i="0" u="none" strike="noStrike">
                          <a:solidFill>
                            <a:srgbClr val="000000"/>
                          </a:solidFill>
                          <a:effectLst/>
                          <a:latin typeface="Calibri" panose="020F0502020204030204" pitchFamily="34" charset="0"/>
                        </a:rPr>
                        <a:t>targtype1 Diplomatic</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-0.092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0.8201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0.91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90540516"/>
                  </a:ext>
                </a:extLst>
              </a:tr>
              <a:tr h="190500">
                <a:tc>
                  <a:txBody>
                    <a:bodyPr/>
                    <a:lstStyle/>
                    <a:p>
                      <a:pPr algn="l" fontAlgn="b"/>
                      <a:r>
                        <a:rPr lang="en-US" sz="1600" b="0" i="0" u="none" strike="noStrike">
                          <a:solidFill>
                            <a:srgbClr val="000000"/>
                          </a:solidFill>
                          <a:effectLst/>
                          <a:latin typeface="Calibri" panose="020F0502020204030204" pitchFamily="34" charset="0"/>
                        </a:rPr>
                        <a:t>targtype1 Government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-0.422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0.0181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0.66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189954792"/>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Journalists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-0.455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0.1687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0.63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401228876"/>
                  </a:ext>
                </a:extLst>
              </a:tr>
              <a:tr h="190500">
                <a:tc>
                  <a:txBody>
                    <a:bodyPr/>
                    <a:lstStyle/>
                    <a:p>
                      <a:pPr algn="l" fontAlgn="b"/>
                      <a:r>
                        <a:rPr lang="en-US" sz="1600" b="0" i="0" u="none" strike="noStrike">
                          <a:solidFill>
                            <a:srgbClr val="000000"/>
                          </a:solidFill>
                          <a:effectLst/>
                          <a:latin typeface="Calibri" panose="020F0502020204030204" pitchFamily="34" charset="0"/>
                        </a:rPr>
                        <a:t>targtype1 Maritime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-2.003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0.0040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0.13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7251052"/>
                  </a:ext>
                </a:extLst>
              </a:tr>
              <a:tr h="190500">
                <a:tc>
                  <a:txBody>
                    <a:bodyPr/>
                    <a:lstStyle/>
                    <a:p>
                      <a:pPr algn="l" fontAlgn="b"/>
                      <a:r>
                        <a:rPr lang="en-US" sz="1600" b="0" i="0" u="none" strike="noStrike">
                          <a:solidFill>
                            <a:srgbClr val="000000"/>
                          </a:solidFill>
                          <a:effectLst/>
                          <a:latin typeface="Calibri" panose="020F0502020204030204" pitchFamily="34" charset="0"/>
                        </a:rPr>
                        <a:t>targtype1 Military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-0.170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0.3169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0.84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964890569"/>
                  </a:ext>
                </a:extLst>
              </a:tr>
              <a:tr h="190500">
                <a:tc>
                  <a:txBody>
                    <a:bodyPr/>
                    <a:lstStyle/>
                    <a:p>
                      <a:pPr algn="l" fontAlgn="b"/>
                      <a:r>
                        <a:rPr lang="en-US" sz="1600" b="0" i="0" u="none" strike="noStrike">
                          <a:solidFill>
                            <a:srgbClr val="000000"/>
                          </a:solidFill>
                          <a:effectLst/>
                          <a:latin typeface="Calibri" panose="020F0502020204030204" pitchFamily="34" charset="0"/>
                        </a:rPr>
                        <a:t>targtype1 NGO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1.435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0.1607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4.20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843891198"/>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Police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-0.226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0.2946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0.80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4155100672"/>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Religious Institutions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0.119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0.7905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1.13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966949461"/>
                  </a:ext>
                </a:extLst>
              </a:tr>
              <a:tr h="190500">
                <a:tc>
                  <a:txBody>
                    <a:bodyPr/>
                    <a:lstStyle/>
                    <a:p>
                      <a:pPr algn="l" fontAlgn="b"/>
                      <a:r>
                        <a:rPr lang="en-US" sz="1600" b="0" i="0" u="none" strike="noStrike">
                          <a:solidFill>
                            <a:srgbClr val="000000"/>
                          </a:solidFill>
                          <a:effectLst/>
                          <a:latin typeface="Calibri" panose="020F0502020204030204" pitchFamily="34" charset="0"/>
                        </a:rPr>
                        <a:t>targtype1 Telecommunication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dirty="0">
                          <a:solidFill>
                            <a:srgbClr val="000000"/>
                          </a:solidFill>
                          <a:effectLst/>
                          <a:latin typeface="Calibri" panose="020F0502020204030204" pitchFamily="34" charset="0"/>
                        </a:rPr>
                        <a:t>-0.149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0.8044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0.86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918554695"/>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Terrorists/Militias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1.162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0.1243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3.20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830130626"/>
                  </a:ext>
                </a:extLst>
              </a:tr>
              <a:tr h="190500">
                <a:tc>
                  <a:txBody>
                    <a:bodyPr/>
                    <a:lstStyle/>
                    <a:p>
                      <a:pPr algn="l" fontAlgn="b"/>
                      <a:r>
                        <a:rPr lang="en-US" sz="1600" b="0" i="0" u="none" strike="noStrike">
                          <a:solidFill>
                            <a:srgbClr val="000000"/>
                          </a:solidFill>
                          <a:effectLst/>
                          <a:latin typeface="Calibri" panose="020F0502020204030204" pitchFamily="34" charset="0"/>
                        </a:rPr>
                        <a:t>targtype1 Tourists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-1.985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0.0865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0.14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060543122"/>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Transportation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1.069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0.2943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2.91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982778118"/>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Utilities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-2.082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0.12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1143116456"/>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Violent Political Party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8.832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0.9799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6846.55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899537965"/>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targtype1 Reference --- Private Citizens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4199465511"/>
                  </a:ext>
                </a:extLst>
              </a:tr>
              <a:tr h="190500">
                <a:tc>
                  <a:txBody>
                    <a:bodyPr/>
                    <a:lstStyle/>
                    <a:p>
                      <a:pPr algn="l" fontAlgn="b"/>
                      <a:r>
                        <a:rPr lang="en-US" sz="1600" b="0" i="0" u="none" strike="noStrike" dirty="0">
                          <a:solidFill>
                            <a:srgbClr val="000000"/>
                          </a:solidFill>
                          <a:effectLst/>
                          <a:latin typeface="Calibri" panose="020F0502020204030204" pitchFamily="34" charset="0"/>
                        </a:rPr>
                        <a:t>weaptype1 Chemical</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-8.091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0.9901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86972715"/>
                  </a:ext>
                </a:extLst>
              </a:tr>
              <a:tr h="190500">
                <a:tc>
                  <a:txBody>
                    <a:bodyPr/>
                    <a:lstStyle/>
                    <a:p>
                      <a:pPr algn="l" fontAlgn="b"/>
                      <a:r>
                        <a:rPr lang="en-US" sz="1600" b="0" i="0" u="none" strike="noStrike">
                          <a:solidFill>
                            <a:srgbClr val="000000"/>
                          </a:solidFill>
                          <a:effectLst/>
                          <a:latin typeface="Calibri" panose="020F0502020204030204" pitchFamily="34" charset="0"/>
                        </a:rPr>
                        <a:t>weaptype1 Firearms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1.179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3.25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802420303"/>
                  </a:ext>
                </a:extLst>
              </a:tr>
              <a:tr h="190500">
                <a:tc>
                  <a:txBody>
                    <a:bodyPr/>
                    <a:lstStyle/>
                    <a:p>
                      <a:pPr algn="l" fontAlgn="b"/>
                      <a:r>
                        <a:rPr lang="en-US" sz="1600" b="0" i="0" u="none" strike="noStrike">
                          <a:solidFill>
                            <a:srgbClr val="000000"/>
                          </a:solidFill>
                          <a:effectLst/>
                          <a:latin typeface="Calibri" panose="020F0502020204030204" pitchFamily="34" charset="0"/>
                        </a:rPr>
                        <a:t>weaptype1 Incendiary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3.173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23.89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51024548"/>
                  </a:ext>
                </a:extLst>
              </a:tr>
              <a:tr h="190500">
                <a:tc>
                  <a:txBody>
                    <a:bodyPr/>
                    <a:lstStyle/>
                    <a:p>
                      <a:pPr algn="l" fontAlgn="b"/>
                      <a:r>
                        <a:rPr lang="en-US" sz="1600" b="0" i="0" u="none" strike="noStrike">
                          <a:solidFill>
                            <a:srgbClr val="000000"/>
                          </a:solidFill>
                          <a:effectLst/>
                          <a:latin typeface="Calibri" panose="020F0502020204030204" pitchFamily="34" charset="0"/>
                        </a:rPr>
                        <a:t>weaptype1 Melee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1.282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0.0086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3.60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409070386"/>
                  </a:ext>
                </a:extLst>
              </a:tr>
              <a:tr h="190500">
                <a:tc>
                  <a:txBody>
                    <a:bodyPr/>
                    <a:lstStyle/>
                    <a:p>
                      <a:pPr algn="l" fontAlgn="b"/>
                      <a:r>
                        <a:rPr lang="en-US" sz="1600" b="0" i="0" u="none" strike="noStrike" dirty="0">
                          <a:solidFill>
                            <a:srgbClr val="000000"/>
                          </a:solidFill>
                          <a:effectLst/>
                          <a:latin typeface="Calibri" panose="020F0502020204030204" pitchFamily="34" charset="0"/>
                        </a:rPr>
                        <a:t>weaptype1 Sabotage Equipment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12.428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0.9775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249646.20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330723335"/>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weaptype1 Reference --- Explosives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596946979"/>
                  </a:ext>
                </a:extLst>
              </a:tr>
              <a:tr h="190500">
                <a:tc>
                  <a:txBody>
                    <a:bodyPr/>
                    <a:lstStyle/>
                    <a:p>
                      <a:pPr algn="l" fontAlgn="b"/>
                      <a:r>
                        <a:rPr lang="en-US" sz="1600" b="0" i="0" u="none" strike="noStrike" dirty="0">
                          <a:solidFill>
                            <a:srgbClr val="000000"/>
                          </a:solidFill>
                          <a:effectLst/>
                          <a:latin typeface="Calibri" panose="020F0502020204030204" pitchFamily="34" charset="0"/>
                        </a:rPr>
                        <a:t>country Djibouti</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9.399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0.9759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12072.68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203180721"/>
                  </a:ext>
                </a:extLst>
              </a:tr>
              <a:tr h="190500">
                <a:tc>
                  <a:txBody>
                    <a:bodyPr/>
                    <a:lstStyle/>
                    <a:p>
                      <a:pPr algn="l" fontAlgn="b"/>
                      <a:r>
                        <a:rPr lang="en-US" sz="1600" b="0" i="0" u="none" strike="noStrike">
                          <a:solidFill>
                            <a:srgbClr val="000000"/>
                          </a:solidFill>
                          <a:effectLst/>
                          <a:latin typeface="Calibri" panose="020F0502020204030204" pitchFamily="34" charset="0"/>
                        </a:rPr>
                        <a:t>country Eritrea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10.770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0.9452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a:solidFill>
                            <a:srgbClr val="000000"/>
                          </a:solidFill>
                          <a:effectLst/>
                          <a:latin typeface="Calibri" panose="020F0502020204030204" pitchFamily="34" charset="0"/>
                        </a:rPr>
                        <a:t>47576.77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3647633031"/>
                  </a:ext>
                </a:extLst>
              </a:tr>
              <a:tr h="190500">
                <a:tc>
                  <a:txBody>
                    <a:bodyPr/>
                    <a:lstStyle/>
                    <a:p>
                      <a:pPr algn="l" fontAlgn="b"/>
                      <a:r>
                        <a:rPr lang="en-US" sz="1600" b="0" i="0" u="none" strike="noStrike" dirty="0">
                          <a:solidFill>
                            <a:srgbClr val="000000"/>
                          </a:solidFill>
                          <a:effectLst/>
                          <a:latin typeface="Calibri" panose="020F0502020204030204" pitchFamily="34" charset="0"/>
                        </a:rPr>
                        <a:t>country Ethiopia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a:solidFill>
                            <a:srgbClr val="000000"/>
                          </a:solidFill>
                          <a:effectLst/>
                          <a:latin typeface="Calibri" panose="020F0502020204030204" pitchFamily="34" charset="0"/>
                        </a:rPr>
                        <a:t>1.277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0.0182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3.59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275724460"/>
                  </a:ext>
                </a:extLst>
              </a:tr>
              <a:tr h="190500">
                <a:tc>
                  <a:txBody>
                    <a:bodyPr/>
                    <a:lstStyle/>
                    <a:p>
                      <a:pPr algn="l" fontAlgn="b"/>
                      <a:r>
                        <a:rPr lang="en-US" sz="1600" b="0" i="0" u="none" strike="noStrike">
                          <a:solidFill>
                            <a:srgbClr val="000000"/>
                          </a:solidFill>
                          <a:effectLst/>
                          <a:latin typeface="Calibri" panose="020F0502020204030204" pitchFamily="34" charset="0"/>
                        </a:rPr>
                        <a:t>country Kenya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rtl="0" fontAlgn="b"/>
                      <a:r>
                        <a:rPr lang="en-US" sz="1600" b="0" i="0" u="none" strike="noStrike">
                          <a:solidFill>
                            <a:srgbClr val="000000"/>
                          </a:solidFill>
                          <a:effectLst/>
                          <a:latin typeface="Calibri" panose="020F0502020204030204" pitchFamily="34" charset="0"/>
                        </a:rPr>
                        <a:t>-0.729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0.48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1D87F"/>
                    </a:solidFill>
                  </a:tcPr>
                </a:tc>
                <a:extLst>
                  <a:ext uri="{0D108BD9-81ED-4DB2-BD59-A6C34878D82A}">
                    <a16:rowId xmlns:a16="http://schemas.microsoft.com/office/drawing/2014/main" val="2069051466"/>
                  </a:ext>
                </a:extLst>
              </a:tr>
              <a:tr h="190500">
                <a:tc>
                  <a:txBody>
                    <a:bodyPr/>
                    <a:lstStyle/>
                    <a:p>
                      <a:pPr algn="l" fontAlgn="b"/>
                      <a:r>
                        <a:rPr lang="en-US" sz="1600" b="0" i="0" u="none" strike="noStrike" dirty="0">
                          <a:solidFill>
                            <a:srgbClr val="000000"/>
                          </a:solidFill>
                          <a:effectLst/>
                          <a:latin typeface="Calibri" panose="020F0502020204030204" pitchFamily="34" charset="0"/>
                        </a:rPr>
                        <a:t>country Sudan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rtl="0" fontAlgn="b"/>
                      <a:r>
                        <a:rPr lang="en-US" sz="1600" b="0" i="0" u="none" strike="noStrike" dirty="0">
                          <a:solidFill>
                            <a:srgbClr val="000000"/>
                          </a:solidFill>
                          <a:effectLst/>
                          <a:latin typeface="Calibri" panose="020F0502020204030204" pitchFamily="34" charset="0"/>
                        </a:rPr>
                        <a:t>0.354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a:solidFill>
                            <a:srgbClr val="000000"/>
                          </a:solidFill>
                          <a:effectLst/>
                          <a:latin typeface="Calibri" panose="020F0502020204030204" pitchFamily="34" charset="0"/>
                        </a:rPr>
                        <a:t>0.2000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a:txBody>
                    <a:bodyPr/>
                    <a:lstStyle/>
                    <a:p>
                      <a:pPr algn="r" fontAlgn="b"/>
                      <a:r>
                        <a:rPr lang="en-US" sz="1600" b="0" i="0" u="none" strike="noStrike" dirty="0">
                          <a:solidFill>
                            <a:srgbClr val="000000"/>
                          </a:solidFill>
                          <a:effectLst/>
                          <a:latin typeface="Calibri" panose="020F0502020204030204" pitchFamily="34" charset="0"/>
                        </a:rPr>
                        <a:t>1.42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1287957768"/>
                  </a:ext>
                </a:extLst>
              </a:tr>
              <a:tr h="190500">
                <a:tc gridSpan="4">
                  <a:txBody>
                    <a:bodyPr/>
                    <a:lstStyle/>
                    <a:p>
                      <a:pPr algn="ctr" fontAlgn="b"/>
                      <a:r>
                        <a:rPr lang="en-US" sz="1600" b="0" i="0" u="none" strike="noStrike" dirty="0">
                          <a:solidFill>
                            <a:srgbClr val="000000"/>
                          </a:solidFill>
                          <a:effectLst/>
                          <a:latin typeface="Calibri" panose="020F0502020204030204" pitchFamily="34" charset="0"/>
                        </a:rPr>
                        <a:t>country Reference --- Somalia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87F"/>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BE4A9"/>
                    </a:solidFill>
                  </a:tcPr>
                </a:tc>
                <a:extLst>
                  <a:ext uri="{0D108BD9-81ED-4DB2-BD59-A6C34878D82A}">
                    <a16:rowId xmlns:a16="http://schemas.microsoft.com/office/drawing/2014/main" val="3089247059"/>
                  </a:ext>
                </a:extLst>
              </a:tr>
            </a:tbl>
          </a:graphicData>
        </a:graphic>
      </p:graphicFrame>
      <p:graphicFrame>
        <p:nvGraphicFramePr>
          <p:cNvPr id="1054" name="Table 1053">
            <a:extLst>
              <a:ext uri="{FF2B5EF4-FFF2-40B4-BE49-F238E27FC236}">
                <a16:creationId xmlns:a16="http://schemas.microsoft.com/office/drawing/2014/main" id="{32A7E245-37EC-5493-28F4-7C78C1C43EAF}"/>
              </a:ext>
            </a:extLst>
          </p:cNvPr>
          <p:cNvGraphicFramePr>
            <a:graphicFrameLocks noGrp="1"/>
          </p:cNvGraphicFramePr>
          <p:nvPr>
            <p:extLst>
              <p:ext uri="{D42A27DB-BD31-4B8C-83A1-F6EECF244321}">
                <p14:modId xmlns:p14="http://schemas.microsoft.com/office/powerpoint/2010/main" val="3222961868"/>
              </p:ext>
            </p:extLst>
          </p:nvPr>
        </p:nvGraphicFramePr>
        <p:xfrm>
          <a:off x="11430000" y="13677900"/>
          <a:ext cx="5166360" cy="14211300"/>
        </p:xfrm>
        <a:graphic>
          <a:graphicData uri="http://schemas.openxmlformats.org/drawingml/2006/table">
            <a:tbl>
              <a:tblPr/>
              <a:tblGrid>
                <a:gridCol w="2947258">
                  <a:extLst>
                    <a:ext uri="{9D8B030D-6E8A-4147-A177-3AD203B41FA5}">
                      <a16:colId xmlns:a16="http://schemas.microsoft.com/office/drawing/2014/main" val="4063737099"/>
                    </a:ext>
                  </a:extLst>
                </a:gridCol>
                <a:gridCol w="698035">
                  <a:extLst>
                    <a:ext uri="{9D8B030D-6E8A-4147-A177-3AD203B41FA5}">
                      <a16:colId xmlns:a16="http://schemas.microsoft.com/office/drawing/2014/main" val="1328800714"/>
                    </a:ext>
                  </a:extLst>
                </a:gridCol>
                <a:gridCol w="698035">
                  <a:extLst>
                    <a:ext uri="{9D8B030D-6E8A-4147-A177-3AD203B41FA5}">
                      <a16:colId xmlns:a16="http://schemas.microsoft.com/office/drawing/2014/main" val="668676387"/>
                    </a:ext>
                  </a:extLst>
                </a:gridCol>
                <a:gridCol w="823032">
                  <a:extLst>
                    <a:ext uri="{9D8B030D-6E8A-4147-A177-3AD203B41FA5}">
                      <a16:colId xmlns:a16="http://schemas.microsoft.com/office/drawing/2014/main" val="2472846830"/>
                    </a:ext>
                  </a:extLst>
                </a:gridCol>
              </a:tblGrid>
              <a:tr h="253146">
                <a:tc>
                  <a:txBody>
                    <a:bodyPr/>
                    <a:lstStyle/>
                    <a:p>
                      <a:pPr algn="l" fontAlgn="b"/>
                      <a:r>
                        <a:rPr lang="en-US" sz="1600" b="1" i="0" u="none" strike="noStrike">
                          <a:solidFill>
                            <a:srgbClr val="FFFFFF"/>
                          </a:solidFill>
                          <a:effectLst/>
                          <a:latin typeface="Calibri" panose="020F0502020204030204" pitchFamily="34" charset="0"/>
                        </a:rPr>
                        <a:t>Parameter</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l" fontAlgn="b"/>
                      <a:r>
                        <a:rPr lang="el-GR" sz="1600" b="1" i="0" u="none" strike="noStrike" dirty="0">
                          <a:solidFill>
                            <a:srgbClr val="FFFFFF"/>
                          </a:solidFill>
                          <a:effectLst/>
                          <a:latin typeface="Calibri" panose="020F0502020204030204" pitchFamily="34" charset="0"/>
                        </a:rPr>
                        <a:t>Β</a:t>
                      </a:r>
                      <a:r>
                        <a:rPr lang="en-US" sz="1600" b="1" i="0" u="none" strike="noStrike" dirty="0">
                          <a:solidFill>
                            <a:srgbClr val="FFFFFF"/>
                          </a:solidFill>
                          <a:effectLst/>
                          <a:latin typeface="Calibri" panose="020F0502020204030204" pitchFamily="34" charset="0"/>
                        </a:rPr>
                        <a:t>eta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l" fontAlgn="b"/>
                      <a:r>
                        <a:rPr lang="en-US" sz="1600" b="1" i="0" u="none" strike="noStrike" dirty="0">
                          <a:solidFill>
                            <a:srgbClr val="FFFFFF"/>
                          </a:solidFill>
                          <a:effectLst/>
                          <a:latin typeface="Calibri" panose="020F0502020204030204" pitchFamily="34" charset="0"/>
                        </a:rPr>
                        <a:t>Pr &gt; |t|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l" fontAlgn="b"/>
                      <a:r>
                        <a:rPr lang="en-US" sz="1600" b="1" i="0" u="none" strike="noStrike">
                          <a:solidFill>
                            <a:srgbClr val="FFFFFF"/>
                          </a:solidFill>
                          <a:effectLst/>
                          <a:latin typeface="Calibri" panose="020F0502020204030204" pitchFamily="34" charset="0"/>
                        </a:rPr>
                        <a:t>Odds</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2571749190"/>
                  </a:ext>
                </a:extLst>
              </a:tr>
              <a:tr h="253146">
                <a:tc>
                  <a:txBody>
                    <a:bodyPr/>
                    <a:lstStyle/>
                    <a:p>
                      <a:pPr algn="l" fontAlgn="b"/>
                      <a:r>
                        <a:rPr lang="en-US" sz="1600" b="0" i="0" u="none" strike="noStrike" dirty="0">
                          <a:solidFill>
                            <a:srgbClr val="000000"/>
                          </a:solidFill>
                          <a:effectLst/>
                          <a:latin typeface="Calibri" panose="020F0502020204030204" pitchFamily="34" charset="0"/>
                        </a:rPr>
                        <a:t>Intercept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rtl="0" fontAlgn="b"/>
                      <a:r>
                        <a:rPr lang="en-US" sz="1600" b="0" i="0" u="none" strike="noStrike" dirty="0">
                          <a:solidFill>
                            <a:srgbClr val="000000"/>
                          </a:solidFill>
                          <a:effectLst/>
                          <a:latin typeface="Calibri" panose="020F0502020204030204" pitchFamily="34" charset="0"/>
                        </a:rPr>
                        <a:t>2.670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kern="1200" dirty="0">
                          <a:solidFill>
                            <a:srgbClr val="000000"/>
                          </a:solidFill>
                          <a:effectLst/>
                          <a:latin typeface="Calibri" panose="020F0502020204030204" pitchFamily="34" charset="0"/>
                          <a:ea typeface="+mn-ea"/>
                          <a:cs typeface="+mn-cs"/>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a:solidFill>
                            <a:srgbClr val="000000"/>
                          </a:solidFill>
                          <a:effectLst/>
                          <a:latin typeface="Calibri" panose="020F0502020204030204" pitchFamily="34" charset="0"/>
                        </a:rPr>
                        <a:t>14.44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4226098836"/>
                  </a:ext>
                </a:extLst>
              </a:tr>
              <a:tr h="253146">
                <a:tc>
                  <a:txBody>
                    <a:bodyPr/>
                    <a:lstStyle/>
                    <a:p>
                      <a:pPr algn="l" fontAlgn="b"/>
                      <a:r>
                        <a:rPr lang="en-US" sz="1600" b="0" i="0" u="none" strike="noStrike" dirty="0">
                          <a:solidFill>
                            <a:srgbClr val="000000"/>
                          </a:solidFill>
                          <a:effectLst/>
                          <a:latin typeface="Calibri" panose="020F0502020204030204" pitchFamily="34" charset="0"/>
                        </a:rPr>
                        <a:t>suicide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0.041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0.7965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1.04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46865909"/>
                  </a:ext>
                </a:extLst>
              </a:tr>
              <a:tr h="253146">
                <a:tc>
                  <a:txBody>
                    <a:bodyPr/>
                    <a:lstStyle/>
                    <a:p>
                      <a:pPr algn="l" fontAlgn="b"/>
                      <a:r>
                        <a:rPr lang="en-US" sz="1600" b="0" i="0" u="none" strike="noStrike">
                          <a:solidFill>
                            <a:srgbClr val="000000"/>
                          </a:solidFill>
                          <a:effectLst/>
                          <a:latin typeface="Calibri" panose="020F0502020204030204" pitchFamily="34" charset="0"/>
                        </a:rPr>
                        <a:t>vicinity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rtl="0" fontAlgn="b"/>
                      <a:r>
                        <a:rPr lang="en-US" sz="1600" b="0" i="0" u="none" strike="noStrike">
                          <a:solidFill>
                            <a:srgbClr val="000000"/>
                          </a:solidFill>
                          <a:effectLst/>
                          <a:latin typeface="Calibri" panose="020F0502020204030204" pitchFamily="34" charset="0"/>
                        </a:rPr>
                        <a:t>0.043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a:solidFill>
                            <a:srgbClr val="000000"/>
                          </a:solidFill>
                          <a:effectLst/>
                          <a:latin typeface="Calibri" panose="020F0502020204030204" pitchFamily="34" charset="0"/>
                        </a:rPr>
                        <a:t>0.7536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dirty="0">
                          <a:solidFill>
                            <a:srgbClr val="000000"/>
                          </a:solidFill>
                          <a:effectLst/>
                          <a:latin typeface="Calibri" panose="020F0502020204030204" pitchFamily="34" charset="0"/>
                        </a:rPr>
                        <a:t>1.04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24926594"/>
                  </a:ext>
                </a:extLst>
              </a:tr>
              <a:tr h="253146">
                <a:tc>
                  <a:txBody>
                    <a:bodyPr/>
                    <a:lstStyle/>
                    <a:p>
                      <a:pPr algn="l" fontAlgn="b"/>
                      <a:r>
                        <a:rPr lang="en-US" sz="1600" b="0" i="0" u="none" strike="noStrike" dirty="0">
                          <a:solidFill>
                            <a:srgbClr val="000000"/>
                          </a:solidFill>
                          <a:effectLst/>
                          <a:latin typeface="Calibri" panose="020F0502020204030204" pitchFamily="34" charset="0"/>
                        </a:rPr>
                        <a:t>gname Al-Qaida (AQIM)</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0.004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0.9885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475149713"/>
                  </a:ext>
                </a:extLst>
              </a:tr>
              <a:tr h="253146">
                <a:tc>
                  <a:txBody>
                    <a:bodyPr/>
                    <a:lstStyle/>
                    <a:p>
                      <a:pPr algn="l" fontAlgn="b"/>
                      <a:r>
                        <a:rPr lang="en-US" sz="1600" b="0" i="0" u="none" strike="noStrike" dirty="0">
                          <a:solidFill>
                            <a:srgbClr val="000000"/>
                          </a:solidFill>
                          <a:effectLst/>
                          <a:latin typeface="Calibri" panose="020F0502020204030204" pitchFamily="34" charset="0"/>
                        </a:rPr>
                        <a:t>gname Boko Haram</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rtl="0" fontAlgn="b"/>
                      <a:r>
                        <a:rPr lang="en-US" sz="1600" b="0" i="0" u="none" strike="noStrike" dirty="0">
                          <a:solidFill>
                            <a:srgbClr val="000000"/>
                          </a:solidFill>
                          <a:effectLst/>
                          <a:latin typeface="Calibri" panose="020F0502020204030204" pitchFamily="34" charset="0"/>
                        </a:rPr>
                        <a:t>0.102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a:solidFill>
                            <a:srgbClr val="000000"/>
                          </a:solidFill>
                          <a:effectLst/>
                          <a:latin typeface="Calibri" panose="020F0502020204030204" pitchFamily="34" charset="0"/>
                        </a:rPr>
                        <a:t>0.6153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a:solidFill>
                            <a:srgbClr val="000000"/>
                          </a:solidFill>
                          <a:effectLst/>
                          <a:latin typeface="Calibri" panose="020F0502020204030204" pitchFamily="34" charset="0"/>
                        </a:rPr>
                        <a:t>1.11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4021249785"/>
                  </a:ext>
                </a:extLst>
              </a:tr>
              <a:tr h="253146">
                <a:tc>
                  <a:txBody>
                    <a:bodyPr/>
                    <a:lstStyle/>
                    <a:p>
                      <a:pPr algn="l" fontAlgn="b"/>
                      <a:r>
                        <a:rPr lang="en-US" sz="1600" b="0" i="0" u="none" strike="noStrike" dirty="0">
                          <a:solidFill>
                            <a:srgbClr val="000000"/>
                          </a:solidFill>
                          <a:effectLst/>
                          <a:latin typeface="Calibri" panose="020F0502020204030204" pitchFamily="34" charset="0"/>
                        </a:rPr>
                        <a:t>gname Fulani extremists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0.735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0.0067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2.09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074192301"/>
                  </a:ext>
                </a:extLst>
              </a:tr>
              <a:tr h="253146">
                <a:tc>
                  <a:txBody>
                    <a:bodyPr/>
                    <a:lstStyle/>
                    <a:p>
                      <a:pPr algn="l" fontAlgn="b"/>
                      <a:r>
                        <a:rPr lang="en-US" sz="1600" b="0" i="0" u="none" strike="noStrike" dirty="0">
                          <a:solidFill>
                            <a:srgbClr val="000000"/>
                          </a:solidFill>
                          <a:effectLst/>
                          <a:latin typeface="Calibri" panose="020F0502020204030204" pitchFamily="34" charset="0"/>
                        </a:rPr>
                        <a:t>gname Nusrat al-Islam (JNIM)</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rtl="0" fontAlgn="b"/>
                      <a:r>
                        <a:rPr lang="en-US" sz="1600" b="0" i="0" u="none" strike="noStrike" dirty="0">
                          <a:solidFill>
                            <a:srgbClr val="000000"/>
                          </a:solidFill>
                          <a:effectLst/>
                          <a:latin typeface="Calibri" panose="020F0502020204030204" pitchFamily="34" charset="0"/>
                        </a:rPr>
                        <a:t>-0.146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dirty="0">
                          <a:solidFill>
                            <a:srgbClr val="000000"/>
                          </a:solidFill>
                          <a:effectLst/>
                          <a:latin typeface="Calibri" panose="020F0502020204030204" pitchFamily="34" charset="0"/>
                        </a:rPr>
                        <a:t>0.6686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a:txBody>
                    <a:bodyPr/>
                    <a:lstStyle/>
                    <a:p>
                      <a:pPr algn="r" fontAlgn="b"/>
                      <a:r>
                        <a:rPr lang="en-US" sz="1600" b="0" i="0" u="none" strike="noStrike" dirty="0">
                          <a:solidFill>
                            <a:srgbClr val="000000"/>
                          </a:solidFill>
                          <a:effectLst/>
                          <a:latin typeface="Calibri" panose="020F0502020204030204" pitchFamily="34" charset="0"/>
                        </a:rPr>
                        <a:t>0.86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490831634"/>
                  </a:ext>
                </a:extLst>
              </a:tr>
              <a:tr h="253146">
                <a:tc>
                  <a:txBody>
                    <a:bodyPr/>
                    <a:lstStyle/>
                    <a:p>
                      <a:pPr algn="l" fontAlgn="b"/>
                      <a:r>
                        <a:rPr lang="en-US" sz="1600" b="0" i="0" u="none" strike="noStrike" dirty="0">
                          <a:solidFill>
                            <a:srgbClr val="000000"/>
                          </a:solidFill>
                          <a:effectLst/>
                          <a:latin typeface="Calibri" panose="020F0502020204030204" pitchFamily="34" charset="0"/>
                        </a:rPr>
                        <a:t>gname Regional Militias/Tribes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0.016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0.9561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1.02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068149920"/>
                  </a:ext>
                </a:extLst>
              </a:tr>
              <a:tr h="253146">
                <a:tc gridSpan="4">
                  <a:txBody>
                    <a:bodyPr/>
                    <a:lstStyle/>
                    <a:p>
                      <a:pPr algn="ctr" fontAlgn="b"/>
                      <a:r>
                        <a:rPr lang="en-US" sz="1600" b="0" i="0" u="none" strike="noStrike" dirty="0">
                          <a:solidFill>
                            <a:srgbClr val="000000"/>
                          </a:solidFill>
                          <a:effectLst/>
                          <a:latin typeface="Calibri" panose="020F0502020204030204" pitchFamily="34" charset="0"/>
                        </a:rPr>
                        <a:t>gname Reference --- Islamic Extremists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2277742834"/>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0.289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0.2118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1.33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698927717"/>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Assassination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dirty="0">
                          <a:solidFill>
                            <a:srgbClr val="000000"/>
                          </a:solidFill>
                          <a:effectLst/>
                          <a:latin typeface="Calibri" panose="020F0502020204030204" pitchFamily="34" charset="0"/>
                        </a:rPr>
                        <a:t>-1.607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0.20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679770608"/>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Facility/Infrastructure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1.391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0.0124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4.02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557447677"/>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Hijacking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0.036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0.9629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a:solidFill>
                            <a:srgbClr val="000000"/>
                          </a:solidFill>
                          <a:effectLst/>
                          <a:latin typeface="Calibri" panose="020F0502020204030204" pitchFamily="34" charset="0"/>
                        </a:rPr>
                        <a:t>1.04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490961954"/>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Hostage (Barricade)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9.161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0.8540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9519.52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2546895226"/>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Hostage (Kidnapping)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0.984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0.0008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2.68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972306226"/>
                  </a:ext>
                </a:extLst>
              </a:tr>
              <a:tr h="253146">
                <a:tc>
                  <a:txBody>
                    <a:bodyPr/>
                    <a:lstStyle/>
                    <a:p>
                      <a:pPr algn="l" fontAlgn="b"/>
                      <a:r>
                        <a:rPr lang="en-US" sz="1600" b="0" i="0" u="none" strike="noStrike" dirty="0">
                          <a:solidFill>
                            <a:srgbClr val="000000"/>
                          </a:solidFill>
                          <a:effectLst/>
                          <a:latin typeface="Calibri" panose="020F0502020204030204" pitchFamily="34" charset="0"/>
                        </a:rPr>
                        <a:t>attacktype1 Unarmed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8.722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0.9334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6135.83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4213111921"/>
                  </a:ext>
                </a:extLst>
              </a:tr>
              <a:tr h="253146">
                <a:tc gridSpan="4">
                  <a:txBody>
                    <a:bodyPr/>
                    <a:lstStyle/>
                    <a:p>
                      <a:pPr algn="ctr" fontAlgn="b"/>
                      <a:r>
                        <a:rPr lang="en-US" sz="1600" b="0" i="0" u="none" strike="noStrike" dirty="0">
                          <a:solidFill>
                            <a:srgbClr val="000000"/>
                          </a:solidFill>
                          <a:effectLst/>
                          <a:latin typeface="Calibri" panose="020F0502020204030204" pitchFamily="34" charset="0"/>
                        </a:rPr>
                        <a:t>attacktype1 Reference --- Bombing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1380382621"/>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Airports &amp; Aircraft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-0.958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0.3680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0.38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167015230"/>
                  </a:ext>
                </a:extLst>
              </a:tr>
              <a:tr h="253146">
                <a:tc>
                  <a:txBody>
                    <a:bodyPr/>
                    <a:lstStyle/>
                    <a:p>
                      <a:pPr algn="l" fontAlgn="b"/>
                      <a:r>
                        <a:rPr lang="en-US" sz="1600" b="0" i="0" u="none" strike="noStrike">
                          <a:solidFill>
                            <a:srgbClr val="000000"/>
                          </a:solidFill>
                          <a:effectLst/>
                          <a:latin typeface="Calibri" panose="020F0502020204030204" pitchFamily="34" charset="0"/>
                        </a:rPr>
                        <a:t>targtype1 Business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-0.470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0.0287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0.63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1143574687"/>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Education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-1.139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0.32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847262954"/>
                  </a:ext>
                </a:extLst>
              </a:tr>
              <a:tr h="253146">
                <a:tc>
                  <a:txBody>
                    <a:bodyPr/>
                    <a:lstStyle/>
                    <a:p>
                      <a:pPr algn="l" fontAlgn="b"/>
                      <a:r>
                        <a:rPr lang="en-US" sz="1600" b="0" i="0" u="none" strike="noStrike">
                          <a:solidFill>
                            <a:srgbClr val="000000"/>
                          </a:solidFill>
                          <a:effectLst/>
                          <a:latin typeface="Calibri" panose="020F0502020204030204" pitchFamily="34" charset="0"/>
                        </a:rPr>
                        <a:t>targtype1 Food or Water Supply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8.467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0.9642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4756.66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328268826"/>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Diplomatic</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-0.346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0.2819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0.71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396111153"/>
                  </a:ext>
                </a:extLst>
              </a:tr>
              <a:tr h="253146">
                <a:tc>
                  <a:txBody>
                    <a:bodyPr/>
                    <a:lstStyle/>
                    <a:p>
                      <a:pPr algn="l" fontAlgn="b"/>
                      <a:r>
                        <a:rPr lang="en-US" sz="1600" b="0" i="0" u="none" strike="noStrike">
                          <a:solidFill>
                            <a:srgbClr val="000000"/>
                          </a:solidFill>
                          <a:effectLst/>
                          <a:latin typeface="Calibri" panose="020F0502020204030204" pitchFamily="34" charset="0"/>
                        </a:rPr>
                        <a:t>targtype1 Government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-0.743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0.48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2424142873"/>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Journalists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-0.348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0.4774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0.71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2942138395"/>
                  </a:ext>
                </a:extLst>
              </a:tr>
              <a:tr h="253146">
                <a:tc>
                  <a:txBody>
                    <a:bodyPr/>
                    <a:lstStyle/>
                    <a:p>
                      <a:pPr algn="l" fontAlgn="b"/>
                      <a:r>
                        <a:rPr lang="en-US" sz="1600" b="0" i="0" u="none" strike="noStrike">
                          <a:solidFill>
                            <a:srgbClr val="000000"/>
                          </a:solidFill>
                          <a:effectLst/>
                          <a:latin typeface="Calibri" panose="020F0502020204030204" pitchFamily="34" charset="0"/>
                        </a:rPr>
                        <a:t>targtype1 Maritime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8.731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a:solidFill>
                            <a:srgbClr val="000000"/>
                          </a:solidFill>
                          <a:effectLst/>
                          <a:latin typeface="Calibri" panose="020F0502020204030204" pitchFamily="34" charset="0"/>
                        </a:rPr>
                        <a:t>6193.77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2661713135"/>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Military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-0.492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0.61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563663919"/>
                  </a:ext>
                </a:extLst>
              </a:tr>
              <a:tr h="253146">
                <a:tc>
                  <a:txBody>
                    <a:bodyPr/>
                    <a:lstStyle/>
                    <a:p>
                      <a:pPr algn="l" fontAlgn="b"/>
                      <a:r>
                        <a:rPr lang="en-US" sz="1600" b="0" i="0" u="none" strike="noStrike">
                          <a:solidFill>
                            <a:srgbClr val="000000"/>
                          </a:solidFill>
                          <a:effectLst/>
                          <a:latin typeface="Calibri" panose="020F0502020204030204" pitchFamily="34" charset="0"/>
                        </a:rPr>
                        <a:t>targtype1 NGO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8.368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0.8824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4307.01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2571901769"/>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Police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-0.171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0.3031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0.84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814196751"/>
                  </a:ext>
                </a:extLst>
              </a:tr>
              <a:tr h="253146">
                <a:tc>
                  <a:txBody>
                    <a:bodyPr/>
                    <a:lstStyle/>
                    <a:p>
                      <a:pPr algn="l" fontAlgn="b"/>
                      <a:r>
                        <a:rPr lang="en-US" sz="1600" b="0" i="0" u="none" strike="noStrike">
                          <a:solidFill>
                            <a:srgbClr val="000000"/>
                          </a:solidFill>
                          <a:effectLst/>
                          <a:latin typeface="Calibri" panose="020F0502020204030204" pitchFamily="34" charset="0"/>
                        </a:rPr>
                        <a:t>targtype1 Religious Institutions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-0.319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0.1680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0.73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4027380720"/>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Telecommunication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-0.772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0.3113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0.46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626195890"/>
                  </a:ext>
                </a:extLst>
              </a:tr>
              <a:tr h="253146">
                <a:tc>
                  <a:txBody>
                    <a:bodyPr/>
                    <a:lstStyle/>
                    <a:p>
                      <a:pPr algn="l" fontAlgn="b"/>
                      <a:r>
                        <a:rPr lang="en-US" sz="1600" b="0" i="0" u="none" strike="noStrike">
                          <a:solidFill>
                            <a:srgbClr val="000000"/>
                          </a:solidFill>
                          <a:effectLst/>
                          <a:latin typeface="Calibri" panose="020F0502020204030204" pitchFamily="34" charset="0"/>
                        </a:rPr>
                        <a:t>targtype1 Terrorists/Militias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2.031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0.0451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7.62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1477628275"/>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Tourists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7.928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0.9134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2772.76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648445243"/>
                  </a:ext>
                </a:extLst>
              </a:tr>
              <a:tr h="253146">
                <a:tc>
                  <a:txBody>
                    <a:bodyPr/>
                    <a:lstStyle/>
                    <a:p>
                      <a:pPr algn="l" fontAlgn="b"/>
                      <a:r>
                        <a:rPr lang="en-US" sz="1600" b="0" i="0" u="none" strike="noStrike">
                          <a:solidFill>
                            <a:srgbClr val="000000"/>
                          </a:solidFill>
                          <a:effectLst/>
                          <a:latin typeface="Calibri" panose="020F0502020204030204" pitchFamily="34" charset="0"/>
                        </a:rPr>
                        <a:t>targtype1 Transportation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-0.701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0.0200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0.50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2459198068"/>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Utilities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0.524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0.2307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1.69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4024350179"/>
                  </a:ext>
                </a:extLst>
              </a:tr>
              <a:tr h="253146">
                <a:tc>
                  <a:txBody>
                    <a:bodyPr/>
                    <a:lstStyle/>
                    <a:p>
                      <a:pPr algn="l" fontAlgn="b"/>
                      <a:r>
                        <a:rPr lang="en-US" sz="1600" b="0" i="0" u="none" strike="noStrike" dirty="0">
                          <a:solidFill>
                            <a:srgbClr val="000000"/>
                          </a:solidFill>
                          <a:effectLst/>
                          <a:latin typeface="Calibri" panose="020F0502020204030204" pitchFamily="34" charset="0"/>
                        </a:rPr>
                        <a:t>targtype1 Violent Political Party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-0.240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0.5824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a:solidFill>
                            <a:srgbClr val="000000"/>
                          </a:solidFill>
                          <a:effectLst/>
                          <a:latin typeface="Calibri" panose="020F0502020204030204" pitchFamily="34" charset="0"/>
                        </a:rPr>
                        <a:t>0.79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667151076"/>
                  </a:ext>
                </a:extLst>
              </a:tr>
              <a:tr h="253146">
                <a:tc gridSpan="4">
                  <a:txBody>
                    <a:bodyPr/>
                    <a:lstStyle/>
                    <a:p>
                      <a:pPr algn="ctr" fontAlgn="b"/>
                      <a:r>
                        <a:rPr lang="en-US" sz="1600" b="0" i="0" u="none" strike="noStrike" dirty="0">
                          <a:solidFill>
                            <a:srgbClr val="000000"/>
                          </a:solidFill>
                          <a:effectLst/>
                          <a:latin typeface="Calibri" panose="020F0502020204030204" pitchFamily="34" charset="0"/>
                        </a:rPr>
                        <a:t>targtype1 Reference --- Private Citizens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E9E"/>
                    </a:solidFill>
                  </a:tcPr>
                </a:tc>
                <a:extLst>
                  <a:ext uri="{0D108BD9-81ED-4DB2-BD59-A6C34878D82A}">
                    <a16:rowId xmlns:a16="http://schemas.microsoft.com/office/drawing/2014/main" val="4029682688"/>
                  </a:ext>
                </a:extLst>
              </a:tr>
              <a:tr h="253146">
                <a:tc>
                  <a:txBody>
                    <a:bodyPr/>
                    <a:lstStyle/>
                    <a:p>
                      <a:pPr algn="l" fontAlgn="b"/>
                      <a:r>
                        <a:rPr lang="en-US" sz="1600" b="0" i="0" u="none" strike="noStrike" dirty="0">
                          <a:solidFill>
                            <a:srgbClr val="000000"/>
                          </a:solidFill>
                          <a:effectLst/>
                          <a:latin typeface="Calibri" panose="020F0502020204030204" pitchFamily="34" charset="0"/>
                        </a:rPr>
                        <a:t>weaptype1 Biological</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-22.069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0.9558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1458454296"/>
                  </a:ext>
                </a:extLst>
              </a:tr>
              <a:tr h="253146">
                <a:tc>
                  <a:txBody>
                    <a:bodyPr/>
                    <a:lstStyle/>
                    <a:p>
                      <a:pPr algn="l" fontAlgn="b"/>
                      <a:r>
                        <a:rPr lang="en-US" sz="1600" b="0" i="0" u="none" strike="noStrike" dirty="0">
                          <a:solidFill>
                            <a:srgbClr val="000000"/>
                          </a:solidFill>
                          <a:effectLst/>
                          <a:latin typeface="Calibri" panose="020F0502020204030204" pitchFamily="34" charset="0"/>
                        </a:rPr>
                        <a:t>weaptype1 Chemical</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8.618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0.9711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5531.97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226750610"/>
                  </a:ext>
                </a:extLst>
              </a:tr>
              <a:tr h="253146">
                <a:tc>
                  <a:txBody>
                    <a:bodyPr/>
                    <a:lstStyle/>
                    <a:p>
                      <a:pPr algn="l" fontAlgn="b"/>
                      <a:r>
                        <a:rPr lang="en-US" sz="1600" b="0" i="0" u="none" strike="noStrike">
                          <a:solidFill>
                            <a:srgbClr val="000000"/>
                          </a:solidFill>
                          <a:effectLst/>
                          <a:latin typeface="Calibri" panose="020F0502020204030204" pitchFamily="34" charset="0"/>
                        </a:rPr>
                        <a:t>weaptype1 Fake Weapons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-14.214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0.9705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04123020"/>
                  </a:ext>
                </a:extLst>
              </a:tr>
              <a:tr h="253146">
                <a:tc>
                  <a:txBody>
                    <a:bodyPr/>
                    <a:lstStyle/>
                    <a:p>
                      <a:pPr algn="l" fontAlgn="b"/>
                      <a:r>
                        <a:rPr lang="en-US" sz="1600" b="0" i="0" u="none" strike="noStrike" dirty="0">
                          <a:solidFill>
                            <a:srgbClr val="000000"/>
                          </a:solidFill>
                          <a:effectLst/>
                          <a:latin typeface="Calibri" panose="020F0502020204030204" pitchFamily="34" charset="0"/>
                        </a:rPr>
                        <a:t>weaptype1 Firearms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a:solidFill>
                            <a:srgbClr val="000000"/>
                          </a:solidFill>
                          <a:effectLst/>
                          <a:latin typeface="Calibri" panose="020F0502020204030204" pitchFamily="34" charset="0"/>
                        </a:rPr>
                        <a:t>0.134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0.5390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1.14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065984231"/>
                  </a:ext>
                </a:extLst>
              </a:tr>
              <a:tr h="253146">
                <a:tc>
                  <a:txBody>
                    <a:bodyPr/>
                    <a:lstStyle/>
                    <a:p>
                      <a:pPr algn="l" fontAlgn="b"/>
                      <a:r>
                        <a:rPr lang="en-US" sz="1600" b="0" i="0" u="none" strike="noStrike">
                          <a:solidFill>
                            <a:srgbClr val="000000"/>
                          </a:solidFill>
                          <a:effectLst/>
                          <a:latin typeface="Calibri" panose="020F0502020204030204" pitchFamily="34" charset="0"/>
                        </a:rPr>
                        <a:t>weaptype1 Incendiary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dirty="0">
                          <a:solidFill>
                            <a:srgbClr val="000000"/>
                          </a:solidFill>
                          <a:effectLst/>
                          <a:latin typeface="Calibri" panose="020F0502020204030204" pitchFamily="34" charset="0"/>
                        </a:rPr>
                        <a:t>0.921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0.1142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2.51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1550212425"/>
                  </a:ext>
                </a:extLst>
              </a:tr>
              <a:tr h="253146">
                <a:tc>
                  <a:txBody>
                    <a:bodyPr/>
                    <a:lstStyle/>
                    <a:p>
                      <a:pPr algn="l" fontAlgn="b"/>
                      <a:r>
                        <a:rPr lang="en-US" sz="1600" b="0" i="0" u="none" strike="noStrike" dirty="0">
                          <a:solidFill>
                            <a:srgbClr val="000000"/>
                          </a:solidFill>
                          <a:effectLst/>
                          <a:latin typeface="Calibri" panose="020F0502020204030204" pitchFamily="34" charset="0"/>
                        </a:rPr>
                        <a:t>weaptype1 Melee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0.637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0.1629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1.89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1945673088"/>
                  </a:ext>
                </a:extLst>
              </a:tr>
              <a:tr h="253146">
                <a:tc>
                  <a:txBody>
                    <a:bodyPr/>
                    <a:lstStyle/>
                    <a:p>
                      <a:pPr algn="l" fontAlgn="b"/>
                      <a:r>
                        <a:rPr lang="en-US" sz="1600" b="0" i="0" u="none" strike="noStrike" dirty="0">
                          <a:solidFill>
                            <a:srgbClr val="000000"/>
                          </a:solidFill>
                          <a:effectLst/>
                          <a:latin typeface="Calibri" panose="020F0502020204030204" pitchFamily="34" charset="0"/>
                        </a:rPr>
                        <a:t>weaptype1 Sabotage Equipment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-2.010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0.1022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0.13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4120209624"/>
                  </a:ext>
                </a:extLst>
              </a:tr>
              <a:tr h="253146">
                <a:tc gridSpan="4">
                  <a:txBody>
                    <a:bodyPr/>
                    <a:lstStyle/>
                    <a:p>
                      <a:pPr algn="ctr" fontAlgn="b"/>
                      <a:r>
                        <a:rPr lang="en-US" sz="1600" b="0" i="0" u="none" strike="noStrike" dirty="0">
                          <a:solidFill>
                            <a:srgbClr val="000000"/>
                          </a:solidFill>
                          <a:effectLst/>
                          <a:latin typeface="Calibri" panose="020F0502020204030204" pitchFamily="34" charset="0"/>
                        </a:rPr>
                        <a:t>weaptype1 Reference --- Explosives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4067465764"/>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Algeria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0.385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0.0356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1.47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987851053"/>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Burkina Faso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0.311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0.1599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1.36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756752439"/>
                  </a:ext>
                </a:extLst>
              </a:tr>
              <a:tr h="253146">
                <a:tc>
                  <a:txBody>
                    <a:bodyPr/>
                    <a:lstStyle/>
                    <a:p>
                      <a:pPr algn="l" fontAlgn="b"/>
                      <a:r>
                        <a:rPr lang="en-US" sz="1600" b="0" i="0" u="none" strike="noStrike">
                          <a:solidFill>
                            <a:srgbClr val="000000"/>
                          </a:solidFill>
                          <a:effectLst/>
                          <a:latin typeface="Calibri" panose="020F0502020204030204" pitchFamily="34" charset="0"/>
                        </a:rPr>
                        <a:t>country Cameroon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dirty="0">
                          <a:solidFill>
                            <a:srgbClr val="000000"/>
                          </a:solidFill>
                          <a:effectLst/>
                          <a:latin typeface="Calibri" panose="020F0502020204030204" pitchFamily="34" charset="0"/>
                        </a:rPr>
                        <a:t>0.266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0.0872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1.31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454211336"/>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Chad</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1.139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0.0307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3.12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2071271811"/>
                  </a:ext>
                </a:extLst>
              </a:tr>
              <a:tr h="253146">
                <a:tc>
                  <a:txBody>
                    <a:bodyPr/>
                    <a:lstStyle/>
                    <a:p>
                      <a:pPr algn="l" fontAlgn="b"/>
                      <a:r>
                        <a:rPr lang="en-US" sz="1600" b="0" i="0" u="none" strike="noStrike">
                          <a:solidFill>
                            <a:srgbClr val="000000"/>
                          </a:solidFill>
                          <a:effectLst/>
                          <a:latin typeface="Calibri" panose="020F0502020204030204" pitchFamily="34" charset="0"/>
                        </a:rPr>
                        <a:t>country Mali</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0.533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0.0048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1.70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734382321"/>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Mauritania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-1.010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0.1717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0.36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3064254113"/>
                  </a:ext>
                </a:extLst>
              </a:tr>
              <a:tr h="249555">
                <a:tc>
                  <a:txBody>
                    <a:bodyPr/>
                    <a:lstStyle/>
                    <a:p>
                      <a:pPr algn="l" fontAlgn="b"/>
                      <a:r>
                        <a:rPr lang="en-US" sz="1600" b="0" i="0" u="none" strike="noStrike" dirty="0">
                          <a:solidFill>
                            <a:srgbClr val="000000"/>
                          </a:solidFill>
                          <a:effectLst/>
                          <a:latin typeface="Calibri" panose="020F0502020204030204" pitchFamily="34" charset="0"/>
                        </a:rPr>
                        <a:t>country Morocco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9.436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0.9231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12527.73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3467778871"/>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Niger</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0.568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0.0875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1.76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526950721"/>
                  </a:ext>
                </a:extLst>
              </a:tr>
              <a:tr h="276225">
                <a:tc>
                  <a:txBody>
                    <a:bodyPr/>
                    <a:lstStyle/>
                    <a:p>
                      <a:pPr algn="l" fontAlgn="b"/>
                      <a:r>
                        <a:rPr lang="en-US" sz="1600" b="0" i="0" u="none" strike="noStrike" dirty="0">
                          <a:solidFill>
                            <a:srgbClr val="000000"/>
                          </a:solidFill>
                          <a:effectLst/>
                          <a:latin typeface="Calibri" panose="020F0502020204030204" pitchFamily="34" charset="0"/>
                        </a:rPr>
                        <a:t>country Senegal</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rtl="0" fontAlgn="b"/>
                      <a:r>
                        <a:rPr lang="en-US" sz="1600" b="0" i="0" u="none" strike="noStrike">
                          <a:solidFill>
                            <a:srgbClr val="000000"/>
                          </a:solidFill>
                          <a:effectLst/>
                          <a:latin typeface="Calibri" panose="020F0502020204030204" pitchFamily="34" charset="0"/>
                        </a:rPr>
                        <a:t>9.728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a:solidFill>
                            <a:srgbClr val="000000"/>
                          </a:solidFill>
                          <a:effectLst/>
                          <a:latin typeface="Calibri" panose="020F0502020204030204" pitchFamily="34" charset="0"/>
                        </a:rPr>
                        <a:t>0.8652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tc>
                  <a:txBody>
                    <a:bodyPr/>
                    <a:lstStyle/>
                    <a:p>
                      <a:pPr algn="r" fontAlgn="b"/>
                      <a:r>
                        <a:rPr lang="en-US" sz="1600" b="0" i="0" u="none" strike="noStrike" dirty="0">
                          <a:solidFill>
                            <a:srgbClr val="000000"/>
                          </a:solidFill>
                          <a:effectLst/>
                          <a:latin typeface="Calibri" panose="020F0502020204030204" pitchFamily="34" charset="0"/>
                        </a:rPr>
                        <a:t>16774.25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3BC9C"/>
                    </a:solidFill>
                  </a:tcPr>
                </a:tc>
                <a:extLst>
                  <a:ext uri="{0D108BD9-81ED-4DB2-BD59-A6C34878D82A}">
                    <a16:rowId xmlns:a16="http://schemas.microsoft.com/office/drawing/2014/main" val="1401353146"/>
                  </a:ext>
                </a:extLst>
              </a:tr>
              <a:tr h="253146">
                <a:tc>
                  <a:txBody>
                    <a:bodyPr/>
                    <a:lstStyle/>
                    <a:p>
                      <a:pPr algn="l" fontAlgn="b"/>
                      <a:r>
                        <a:rPr lang="en-US" sz="1600" b="0" i="0" u="none" strike="noStrike" dirty="0">
                          <a:solidFill>
                            <a:srgbClr val="000000"/>
                          </a:solidFill>
                          <a:effectLst/>
                          <a:latin typeface="Calibri" panose="020F0502020204030204" pitchFamily="34" charset="0"/>
                        </a:rPr>
                        <a:t>country Tunisia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rtl="0" fontAlgn="b"/>
                      <a:r>
                        <a:rPr lang="en-US" sz="1600" b="0" i="0" u="none" strike="noStrike" dirty="0">
                          <a:solidFill>
                            <a:srgbClr val="000000"/>
                          </a:solidFill>
                          <a:effectLst/>
                          <a:latin typeface="Calibri" panose="020F0502020204030204" pitchFamily="34" charset="0"/>
                        </a:rPr>
                        <a:t>-0.482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0.1085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a:txBody>
                    <a:bodyPr/>
                    <a:lstStyle/>
                    <a:p>
                      <a:pPr algn="r" fontAlgn="b"/>
                      <a:r>
                        <a:rPr lang="en-US" sz="1600" b="0" i="0" u="none" strike="noStrike" dirty="0">
                          <a:solidFill>
                            <a:srgbClr val="000000"/>
                          </a:solidFill>
                          <a:effectLst/>
                          <a:latin typeface="Calibri" panose="020F0502020204030204" pitchFamily="34" charset="0"/>
                        </a:rPr>
                        <a:t>0.62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2645312468"/>
                  </a:ext>
                </a:extLst>
              </a:tr>
              <a:tr h="253146">
                <a:tc gridSpan="4">
                  <a:txBody>
                    <a:bodyPr/>
                    <a:lstStyle/>
                    <a:p>
                      <a:pPr algn="ctr" fontAlgn="b"/>
                      <a:r>
                        <a:rPr lang="en-US" sz="1600" b="0" i="0" u="none" strike="noStrike" dirty="0">
                          <a:solidFill>
                            <a:srgbClr val="000000"/>
                          </a:solidFill>
                          <a:effectLst/>
                          <a:latin typeface="Calibri" panose="020F0502020204030204" pitchFamily="34" charset="0"/>
                        </a:rPr>
                        <a:t>country Reference --- Nigeria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C9C"/>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7D4BF"/>
                    </a:solidFill>
                  </a:tcPr>
                </a:tc>
                <a:extLst>
                  <a:ext uri="{0D108BD9-81ED-4DB2-BD59-A6C34878D82A}">
                    <a16:rowId xmlns:a16="http://schemas.microsoft.com/office/drawing/2014/main" val="458491975"/>
                  </a:ext>
                </a:extLst>
              </a:tr>
            </a:tbl>
          </a:graphicData>
        </a:graphic>
      </p:graphicFrame>
      <p:pic>
        <p:nvPicPr>
          <p:cNvPr id="1094" name="Picture 1093">
            <a:extLst>
              <a:ext uri="{FF2B5EF4-FFF2-40B4-BE49-F238E27FC236}">
                <a16:creationId xmlns:a16="http://schemas.microsoft.com/office/drawing/2014/main" id="{DA8E5C64-A0AF-60B5-04C3-67DDA45DAA2D}"/>
              </a:ext>
            </a:extLst>
          </p:cNvPr>
          <p:cNvPicPr>
            <a:picLocks noChangeAspect="1"/>
          </p:cNvPicPr>
          <p:nvPr/>
        </p:nvPicPr>
        <p:blipFill>
          <a:blip r:embed="rId9"/>
          <a:stretch>
            <a:fillRect/>
          </a:stretch>
        </p:blipFill>
        <p:spPr>
          <a:xfrm>
            <a:off x="11430206" y="3883375"/>
            <a:ext cx="14534410" cy="9260624"/>
          </a:xfrm>
          <a:prstGeom prst="rect">
            <a:avLst/>
          </a:prstGeom>
        </p:spPr>
      </p:pic>
      <p:sp>
        <p:nvSpPr>
          <p:cNvPr id="1108" name="TextBox 1107">
            <a:extLst>
              <a:ext uri="{FF2B5EF4-FFF2-40B4-BE49-F238E27FC236}">
                <a16:creationId xmlns:a16="http://schemas.microsoft.com/office/drawing/2014/main" id="{669DEECE-9BCC-10DC-9F56-5D399CF7D3F1}"/>
              </a:ext>
            </a:extLst>
          </p:cNvPr>
          <p:cNvSpPr txBox="1"/>
          <p:nvPr/>
        </p:nvSpPr>
        <p:spPr>
          <a:xfrm>
            <a:off x="28760245" y="18019023"/>
            <a:ext cx="1583330" cy="260199"/>
          </a:xfrm>
          <a:prstGeom prst="rect">
            <a:avLst/>
          </a:prstGeom>
          <a:noFill/>
        </p:spPr>
        <p:txBody>
          <a:bodyPr wrap="square" rtlCol="0">
            <a:spAutoFit/>
          </a:bodyPr>
          <a:lstStyle/>
          <a:p>
            <a:r>
              <a:rPr lang="en-US" sz="1600" i="0" dirty="0">
                <a:solidFill>
                  <a:srgbClr val="79A3BC"/>
                </a:solidFill>
                <a:effectLst/>
                <a:latin typeface="Arial" panose="020B0604020202020204" pitchFamily="34" charset="0"/>
              </a:rPr>
              <a:t>AUC = 0.7425</a:t>
            </a:r>
            <a:endParaRPr lang="en-US" sz="1600" dirty="0">
              <a:solidFill>
                <a:srgbClr val="79A3BC"/>
              </a:solidFill>
            </a:endParaRPr>
          </a:p>
        </p:txBody>
      </p:sp>
      <p:sp>
        <p:nvSpPr>
          <p:cNvPr id="1109" name="TextBox 1108">
            <a:extLst>
              <a:ext uri="{FF2B5EF4-FFF2-40B4-BE49-F238E27FC236}">
                <a16:creationId xmlns:a16="http://schemas.microsoft.com/office/drawing/2014/main" id="{E3D68A07-CF4F-3F99-6EE5-142122A84C67}"/>
              </a:ext>
            </a:extLst>
          </p:cNvPr>
          <p:cNvSpPr txBox="1"/>
          <p:nvPr/>
        </p:nvSpPr>
        <p:spPr>
          <a:xfrm>
            <a:off x="29565997" y="17307104"/>
            <a:ext cx="1583330" cy="259045"/>
          </a:xfrm>
          <a:prstGeom prst="rect">
            <a:avLst/>
          </a:prstGeom>
          <a:noFill/>
        </p:spPr>
        <p:txBody>
          <a:bodyPr wrap="square" rtlCol="0">
            <a:spAutoFit/>
          </a:bodyPr>
          <a:lstStyle/>
          <a:p>
            <a:r>
              <a:rPr lang="en-US" sz="1600" i="0" dirty="0">
                <a:solidFill>
                  <a:srgbClr val="EBE4A9"/>
                </a:solidFill>
                <a:effectLst/>
                <a:latin typeface="Arial" panose="020B0604020202020204" pitchFamily="34" charset="0"/>
              </a:rPr>
              <a:t>AUC = </a:t>
            </a:r>
            <a:r>
              <a:rPr lang="en-US" sz="1600" dirty="0">
                <a:solidFill>
                  <a:srgbClr val="EBE4A9"/>
                </a:solidFill>
                <a:latin typeface="Arial" panose="020B0604020202020204" pitchFamily="34" charset="0"/>
              </a:rPr>
              <a:t>0.8211</a:t>
            </a:r>
          </a:p>
        </p:txBody>
      </p:sp>
      <p:sp>
        <p:nvSpPr>
          <p:cNvPr id="1110" name="TextBox 1109">
            <a:extLst>
              <a:ext uri="{FF2B5EF4-FFF2-40B4-BE49-F238E27FC236}">
                <a16:creationId xmlns:a16="http://schemas.microsoft.com/office/drawing/2014/main" id="{E1E9F144-10BB-6A98-7B77-3CE93FCC465B}"/>
              </a:ext>
            </a:extLst>
          </p:cNvPr>
          <p:cNvSpPr txBox="1"/>
          <p:nvPr/>
        </p:nvSpPr>
        <p:spPr>
          <a:xfrm>
            <a:off x="28442381" y="18997644"/>
            <a:ext cx="1583330" cy="259045"/>
          </a:xfrm>
          <a:prstGeom prst="rect">
            <a:avLst/>
          </a:prstGeom>
          <a:noFill/>
        </p:spPr>
        <p:txBody>
          <a:bodyPr wrap="square" rtlCol="0">
            <a:spAutoFit/>
          </a:bodyPr>
          <a:lstStyle/>
          <a:p>
            <a:r>
              <a:rPr lang="en-US" sz="1600" i="0" dirty="0">
                <a:solidFill>
                  <a:srgbClr val="F3BC9C"/>
                </a:solidFill>
                <a:effectLst/>
                <a:latin typeface="Arial" panose="020B0604020202020204" pitchFamily="34" charset="0"/>
              </a:rPr>
              <a:t>AUC = </a:t>
            </a:r>
            <a:r>
              <a:rPr lang="en-US" sz="1600" dirty="0">
                <a:solidFill>
                  <a:srgbClr val="F3BC9C"/>
                </a:solidFill>
                <a:latin typeface="Arial" panose="020B0604020202020204" pitchFamily="34" charset="0"/>
              </a:rPr>
              <a:t>0.7874</a:t>
            </a:r>
          </a:p>
        </p:txBody>
      </p:sp>
      <p:sp>
        <p:nvSpPr>
          <p:cNvPr id="15" name="TextBox 14">
            <a:extLst>
              <a:ext uri="{FF2B5EF4-FFF2-40B4-BE49-F238E27FC236}">
                <a16:creationId xmlns:a16="http://schemas.microsoft.com/office/drawing/2014/main" id="{98D8377C-A167-8414-F658-8479E9E9D792}"/>
              </a:ext>
            </a:extLst>
          </p:cNvPr>
          <p:cNvSpPr txBox="1"/>
          <p:nvPr/>
        </p:nvSpPr>
        <p:spPr>
          <a:xfrm>
            <a:off x="14778466" y="8107180"/>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Mali</a:t>
            </a:r>
          </a:p>
        </p:txBody>
      </p:sp>
      <p:sp>
        <p:nvSpPr>
          <p:cNvPr id="17" name="TextBox 16">
            <a:extLst>
              <a:ext uri="{FF2B5EF4-FFF2-40B4-BE49-F238E27FC236}">
                <a16:creationId xmlns:a16="http://schemas.microsoft.com/office/drawing/2014/main" id="{4FDB2C1F-4702-D3D5-D17D-6FFB43F58FD6}"/>
              </a:ext>
            </a:extLst>
          </p:cNvPr>
          <p:cNvSpPr txBox="1"/>
          <p:nvPr/>
        </p:nvSpPr>
        <p:spPr>
          <a:xfrm>
            <a:off x="15692208" y="6252851"/>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Algeria</a:t>
            </a:r>
          </a:p>
        </p:txBody>
      </p:sp>
      <p:sp>
        <p:nvSpPr>
          <p:cNvPr id="18" name="TextBox 17">
            <a:extLst>
              <a:ext uri="{FF2B5EF4-FFF2-40B4-BE49-F238E27FC236}">
                <a16:creationId xmlns:a16="http://schemas.microsoft.com/office/drawing/2014/main" id="{08578E1D-1127-1860-7030-3D93FF870BBB}"/>
              </a:ext>
            </a:extLst>
          </p:cNvPr>
          <p:cNvSpPr txBox="1"/>
          <p:nvPr/>
        </p:nvSpPr>
        <p:spPr>
          <a:xfrm>
            <a:off x="16920851" y="8228585"/>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Niger</a:t>
            </a:r>
          </a:p>
        </p:txBody>
      </p:sp>
      <p:sp>
        <p:nvSpPr>
          <p:cNvPr id="19" name="TextBox 18">
            <a:extLst>
              <a:ext uri="{FF2B5EF4-FFF2-40B4-BE49-F238E27FC236}">
                <a16:creationId xmlns:a16="http://schemas.microsoft.com/office/drawing/2014/main" id="{E388B6C9-EE98-A1CD-0ABA-5C2388D7EAB1}"/>
              </a:ext>
            </a:extLst>
          </p:cNvPr>
          <p:cNvSpPr txBox="1"/>
          <p:nvPr/>
        </p:nvSpPr>
        <p:spPr>
          <a:xfrm>
            <a:off x="13087505" y="7841469"/>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Mauritania</a:t>
            </a:r>
          </a:p>
        </p:txBody>
      </p:sp>
      <p:sp>
        <p:nvSpPr>
          <p:cNvPr id="21" name="TextBox 20">
            <a:extLst>
              <a:ext uri="{FF2B5EF4-FFF2-40B4-BE49-F238E27FC236}">
                <a16:creationId xmlns:a16="http://schemas.microsoft.com/office/drawing/2014/main" id="{4801067C-E211-AD97-FD38-347D211C7837}"/>
              </a:ext>
            </a:extLst>
          </p:cNvPr>
          <p:cNvSpPr txBox="1"/>
          <p:nvPr/>
        </p:nvSpPr>
        <p:spPr>
          <a:xfrm>
            <a:off x="12354873" y="8708208"/>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Senegal</a:t>
            </a:r>
          </a:p>
        </p:txBody>
      </p:sp>
      <p:sp>
        <p:nvSpPr>
          <p:cNvPr id="23" name="TextBox 22">
            <a:extLst>
              <a:ext uri="{FF2B5EF4-FFF2-40B4-BE49-F238E27FC236}">
                <a16:creationId xmlns:a16="http://schemas.microsoft.com/office/drawing/2014/main" id="{B99ACD22-7A7D-6513-A64C-BF8D5043A256}"/>
              </a:ext>
            </a:extLst>
          </p:cNvPr>
          <p:cNvSpPr txBox="1"/>
          <p:nvPr/>
        </p:nvSpPr>
        <p:spPr>
          <a:xfrm>
            <a:off x="13988645" y="5377840"/>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Morocco</a:t>
            </a:r>
          </a:p>
        </p:txBody>
      </p:sp>
      <p:sp>
        <p:nvSpPr>
          <p:cNvPr id="24" name="TextBox 23">
            <a:extLst>
              <a:ext uri="{FF2B5EF4-FFF2-40B4-BE49-F238E27FC236}">
                <a16:creationId xmlns:a16="http://schemas.microsoft.com/office/drawing/2014/main" id="{FD65BD92-1FF3-CCB5-0460-B49D8438F8E5}"/>
              </a:ext>
            </a:extLst>
          </p:cNvPr>
          <p:cNvSpPr txBox="1"/>
          <p:nvPr/>
        </p:nvSpPr>
        <p:spPr>
          <a:xfrm>
            <a:off x="16864497" y="5170475"/>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Tunisia</a:t>
            </a:r>
          </a:p>
        </p:txBody>
      </p:sp>
      <p:sp>
        <p:nvSpPr>
          <p:cNvPr id="25" name="TextBox 24">
            <a:extLst>
              <a:ext uri="{FF2B5EF4-FFF2-40B4-BE49-F238E27FC236}">
                <a16:creationId xmlns:a16="http://schemas.microsoft.com/office/drawing/2014/main" id="{FE39E299-2E5F-2B4F-0727-974BD42CD81A}"/>
              </a:ext>
            </a:extLst>
          </p:cNvPr>
          <p:cNvSpPr txBox="1"/>
          <p:nvPr/>
        </p:nvSpPr>
        <p:spPr>
          <a:xfrm>
            <a:off x="16563981" y="9730573"/>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Nigeria</a:t>
            </a:r>
          </a:p>
        </p:txBody>
      </p:sp>
      <p:sp>
        <p:nvSpPr>
          <p:cNvPr id="31" name="TextBox 30">
            <a:extLst>
              <a:ext uri="{FF2B5EF4-FFF2-40B4-BE49-F238E27FC236}">
                <a16:creationId xmlns:a16="http://schemas.microsoft.com/office/drawing/2014/main" id="{15B22256-7836-883D-3E1A-4F4D477E5322}"/>
              </a:ext>
            </a:extLst>
          </p:cNvPr>
          <p:cNvSpPr txBox="1"/>
          <p:nvPr/>
        </p:nvSpPr>
        <p:spPr>
          <a:xfrm>
            <a:off x="18553036" y="8571735"/>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Chad</a:t>
            </a:r>
          </a:p>
        </p:txBody>
      </p:sp>
      <p:sp>
        <p:nvSpPr>
          <p:cNvPr id="1120" name="TextBox 1119">
            <a:extLst>
              <a:ext uri="{FF2B5EF4-FFF2-40B4-BE49-F238E27FC236}">
                <a16:creationId xmlns:a16="http://schemas.microsoft.com/office/drawing/2014/main" id="{730952B3-0523-D38B-BB0C-D96E4758311C}"/>
              </a:ext>
            </a:extLst>
          </p:cNvPr>
          <p:cNvSpPr txBox="1"/>
          <p:nvPr/>
        </p:nvSpPr>
        <p:spPr>
          <a:xfrm>
            <a:off x="17331836" y="10562663"/>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Cameroon</a:t>
            </a:r>
          </a:p>
        </p:txBody>
      </p:sp>
      <p:sp>
        <p:nvSpPr>
          <p:cNvPr id="1123" name="TextBox 1122">
            <a:extLst>
              <a:ext uri="{FF2B5EF4-FFF2-40B4-BE49-F238E27FC236}">
                <a16:creationId xmlns:a16="http://schemas.microsoft.com/office/drawing/2014/main" id="{50F95ACB-D209-4CD8-77AD-E977FDECE600}"/>
              </a:ext>
            </a:extLst>
          </p:cNvPr>
          <p:cNvSpPr txBox="1"/>
          <p:nvPr/>
        </p:nvSpPr>
        <p:spPr>
          <a:xfrm>
            <a:off x="14852717" y="9161618"/>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Burkina Faso</a:t>
            </a:r>
          </a:p>
        </p:txBody>
      </p:sp>
      <p:sp>
        <p:nvSpPr>
          <p:cNvPr id="1124" name="TextBox 1123">
            <a:extLst>
              <a:ext uri="{FF2B5EF4-FFF2-40B4-BE49-F238E27FC236}">
                <a16:creationId xmlns:a16="http://schemas.microsoft.com/office/drawing/2014/main" id="{AA434319-8D37-48AC-9D4B-C703985D61E9}"/>
              </a:ext>
            </a:extLst>
          </p:cNvPr>
          <p:cNvSpPr txBox="1"/>
          <p:nvPr/>
        </p:nvSpPr>
        <p:spPr>
          <a:xfrm>
            <a:off x="20585462" y="8785333"/>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Sudan</a:t>
            </a:r>
          </a:p>
        </p:txBody>
      </p:sp>
      <p:sp>
        <p:nvSpPr>
          <p:cNvPr id="1127" name="TextBox 1126">
            <a:extLst>
              <a:ext uri="{FF2B5EF4-FFF2-40B4-BE49-F238E27FC236}">
                <a16:creationId xmlns:a16="http://schemas.microsoft.com/office/drawing/2014/main" id="{FE258A41-1931-96A1-1EEE-D21D844FC3D0}"/>
              </a:ext>
            </a:extLst>
          </p:cNvPr>
          <p:cNvSpPr txBox="1"/>
          <p:nvPr/>
        </p:nvSpPr>
        <p:spPr>
          <a:xfrm>
            <a:off x="22468295" y="9821670"/>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Ethiopia</a:t>
            </a:r>
          </a:p>
        </p:txBody>
      </p:sp>
      <p:sp>
        <p:nvSpPr>
          <p:cNvPr id="1128" name="TextBox 1127">
            <a:extLst>
              <a:ext uri="{FF2B5EF4-FFF2-40B4-BE49-F238E27FC236}">
                <a16:creationId xmlns:a16="http://schemas.microsoft.com/office/drawing/2014/main" id="{38C9CE05-6AB4-C034-B488-49BF328CC936}"/>
              </a:ext>
            </a:extLst>
          </p:cNvPr>
          <p:cNvSpPr txBox="1"/>
          <p:nvPr/>
        </p:nvSpPr>
        <p:spPr>
          <a:xfrm>
            <a:off x="22303530" y="8462586"/>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Eritrea</a:t>
            </a:r>
          </a:p>
        </p:txBody>
      </p:sp>
      <p:sp>
        <p:nvSpPr>
          <p:cNvPr id="1130" name="TextBox 1129">
            <a:extLst>
              <a:ext uri="{FF2B5EF4-FFF2-40B4-BE49-F238E27FC236}">
                <a16:creationId xmlns:a16="http://schemas.microsoft.com/office/drawing/2014/main" id="{F323F730-AE29-C88D-B8C2-C8E2237931DD}"/>
              </a:ext>
            </a:extLst>
          </p:cNvPr>
          <p:cNvSpPr txBox="1"/>
          <p:nvPr/>
        </p:nvSpPr>
        <p:spPr>
          <a:xfrm>
            <a:off x="22080665" y="11195995"/>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Kenya</a:t>
            </a:r>
          </a:p>
        </p:txBody>
      </p:sp>
      <p:sp>
        <p:nvSpPr>
          <p:cNvPr id="1131" name="TextBox 1130">
            <a:extLst>
              <a:ext uri="{FF2B5EF4-FFF2-40B4-BE49-F238E27FC236}">
                <a16:creationId xmlns:a16="http://schemas.microsoft.com/office/drawing/2014/main" id="{8473E058-991E-CE7D-47D9-2AD66568161A}"/>
              </a:ext>
            </a:extLst>
          </p:cNvPr>
          <p:cNvSpPr txBox="1"/>
          <p:nvPr/>
        </p:nvSpPr>
        <p:spPr>
          <a:xfrm>
            <a:off x="23995702" y="9626425"/>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Somalia</a:t>
            </a:r>
          </a:p>
        </p:txBody>
      </p:sp>
      <p:sp>
        <p:nvSpPr>
          <p:cNvPr id="1132" name="TextBox 1131">
            <a:extLst>
              <a:ext uri="{FF2B5EF4-FFF2-40B4-BE49-F238E27FC236}">
                <a16:creationId xmlns:a16="http://schemas.microsoft.com/office/drawing/2014/main" id="{A76719F5-ADE3-8810-5E68-691244DD87A1}"/>
              </a:ext>
            </a:extLst>
          </p:cNvPr>
          <p:cNvSpPr txBox="1"/>
          <p:nvPr/>
        </p:nvSpPr>
        <p:spPr>
          <a:xfrm>
            <a:off x="23271272" y="9191600"/>
            <a:ext cx="1292847" cy="26648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Djibouti</a:t>
            </a:r>
          </a:p>
        </p:txBody>
      </p:sp>
      <p:graphicFrame>
        <p:nvGraphicFramePr>
          <p:cNvPr id="1052" name="Table 1051">
            <a:extLst>
              <a:ext uri="{FF2B5EF4-FFF2-40B4-BE49-F238E27FC236}">
                <a16:creationId xmlns:a16="http://schemas.microsoft.com/office/drawing/2014/main" id="{71C2EBAF-F848-B60D-AC85-FFD45630C3CC}"/>
              </a:ext>
            </a:extLst>
          </p:cNvPr>
          <p:cNvGraphicFramePr>
            <a:graphicFrameLocks noGrp="1"/>
          </p:cNvGraphicFramePr>
          <p:nvPr>
            <p:extLst>
              <p:ext uri="{D42A27DB-BD31-4B8C-83A1-F6EECF244321}">
                <p14:modId xmlns:p14="http://schemas.microsoft.com/office/powerpoint/2010/main" val="3439158105"/>
              </p:ext>
            </p:extLst>
          </p:nvPr>
        </p:nvGraphicFramePr>
        <p:xfrm>
          <a:off x="22192488" y="15697200"/>
          <a:ext cx="5166360" cy="10134600"/>
        </p:xfrm>
        <a:graphic>
          <a:graphicData uri="http://schemas.openxmlformats.org/drawingml/2006/table">
            <a:tbl>
              <a:tblPr/>
              <a:tblGrid>
                <a:gridCol w="2947417">
                  <a:extLst>
                    <a:ext uri="{9D8B030D-6E8A-4147-A177-3AD203B41FA5}">
                      <a16:colId xmlns:a16="http://schemas.microsoft.com/office/drawing/2014/main" val="2874027163"/>
                    </a:ext>
                  </a:extLst>
                </a:gridCol>
                <a:gridCol w="685800">
                  <a:extLst>
                    <a:ext uri="{9D8B030D-6E8A-4147-A177-3AD203B41FA5}">
                      <a16:colId xmlns:a16="http://schemas.microsoft.com/office/drawing/2014/main" val="2891433945"/>
                    </a:ext>
                  </a:extLst>
                </a:gridCol>
                <a:gridCol w="685800">
                  <a:extLst>
                    <a:ext uri="{9D8B030D-6E8A-4147-A177-3AD203B41FA5}">
                      <a16:colId xmlns:a16="http://schemas.microsoft.com/office/drawing/2014/main" val="4066032961"/>
                    </a:ext>
                  </a:extLst>
                </a:gridCol>
                <a:gridCol w="847343">
                  <a:extLst>
                    <a:ext uri="{9D8B030D-6E8A-4147-A177-3AD203B41FA5}">
                      <a16:colId xmlns:a16="http://schemas.microsoft.com/office/drawing/2014/main" val="3411607435"/>
                    </a:ext>
                  </a:extLst>
                </a:gridCol>
              </a:tblGrid>
              <a:tr h="190500">
                <a:tc>
                  <a:txBody>
                    <a:bodyPr/>
                    <a:lstStyle/>
                    <a:p>
                      <a:pPr algn="l" fontAlgn="b"/>
                      <a:r>
                        <a:rPr lang="en-US" sz="1600" b="1" i="0" u="none" strike="noStrike" dirty="0">
                          <a:solidFill>
                            <a:srgbClr val="FFFFFF"/>
                          </a:solidFill>
                          <a:effectLst/>
                          <a:latin typeface="Calibri" panose="020F0502020204030204" pitchFamily="34" charset="0"/>
                        </a:rPr>
                        <a:t>Parameter</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l" fontAlgn="b"/>
                      <a:r>
                        <a:rPr lang="en-US" sz="1600" b="1" i="0" u="none" strike="noStrike" dirty="0">
                          <a:solidFill>
                            <a:srgbClr val="FFFFFF"/>
                          </a:solidFill>
                          <a:effectLst/>
                          <a:latin typeface="Calibri" panose="020F0502020204030204" pitchFamily="34" charset="0"/>
                        </a:rPr>
                        <a:t>Beta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l" fontAlgn="b"/>
                      <a:r>
                        <a:rPr lang="en-US" sz="1600" b="1" i="0" u="none" strike="noStrike" dirty="0">
                          <a:solidFill>
                            <a:srgbClr val="FFFFFF"/>
                          </a:solidFill>
                          <a:effectLst/>
                          <a:latin typeface="Calibri" panose="020F0502020204030204" pitchFamily="34" charset="0"/>
                        </a:rPr>
                        <a:t>Pr &gt; |t|</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l" fontAlgn="b"/>
                      <a:r>
                        <a:rPr lang="en-US" sz="1600" b="1" i="0" u="none" strike="noStrike">
                          <a:solidFill>
                            <a:srgbClr val="FFFFFF"/>
                          </a:solidFill>
                          <a:effectLst/>
                          <a:latin typeface="Calibri" panose="020F0502020204030204" pitchFamily="34" charset="0"/>
                        </a:rPr>
                        <a:t>Odds</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953169383"/>
                  </a:ext>
                </a:extLst>
              </a:tr>
              <a:tr h="190500">
                <a:tc>
                  <a:txBody>
                    <a:bodyPr/>
                    <a:lstStyle/>
                    <a:p>
                      <a:pPr algn="l" fontAlgn="b"/>
                      <a:r>
                        <a:rPr lang="en-US" sz="1600" b="0" i="0" u="none" strike="noStrike" dirty="0">
                          <a:solidFill>
                            <a:srgbClr val="000000"/>
                          </a:solidFill>
                          <a:effectLst/>
                          <a:latin typeface="Calibri" panose="020F0502020204030204" pitchFamily="34" charset="0"/>
                        </a:rPr>
                        <a:t>Intercept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2.604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13.52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889185653"/>
                  </a:ext>
                </a:extLst>
              </a:tr>
              <a:tr h="190500">
                <a:tc>
                  <a:txBody>
                    <a:bodyPr/>
                    <a:lstStyle/>
                    <a:p>
                      <a:pPr algn="l" fontAlgn="b"/>
                      <a:r>
                        <a:rPr lang="en-US" sz="1600" b="0" i="0" u="none" strike="noStrike" dirty="0">
                          <a:solidFill>
                            <a:srgbClr val="000000"/>
                          </a:solidFill>
                          <a:effectLst/>
                          <a:latin typeface="Calibri" panose="020F0502020204030204" pitchFamily="34" charset="0"/>
                        </a:rPr>
                        <a:t>suicide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0.359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0.6790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1.43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928078992"/>
                  </a:ext>
                </a:extLst>
              </a:tr>
              <a:tr h="190500">
                <a:tc>
                  <a:txBody>
                    <a:bodyPr/>
                    <a:lstStyle/>
                    <a:p>
                      <a:pPr algn="l" fontAlgn="b"/>
                      <a:r>
                        <a:rPr lang="en-US" sz="1600" b="0" i="0" u="none" strike="noStrike" dirty="0">
                          <a:solidFill>
                            <a:srgbClr val="000000"/>
                          </a:solidFill>
                          <a:effectLst/>
                          <a:latin typeface="Calibri" panose="020F0502020204030204" pitchFamily="34" charset="0"/>
                        </a:rPr>
                        <a:t>vicinity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0.050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0.7878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371969123"/>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Abu Sayyaf Group (ASG)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-0.507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0.1572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0.60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246397220"/>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Moro Insurgents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-0.497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0.1441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0.61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1997737295"/>
                  </a:ext>
                </a:extLst>
              </a:tr>
              <a:tr h="190500">
                <a:tc>
                  <a:txBody>
                    <a:bodyPr/>
                    <a:lstStyle/>
                    <a:p>
                      <a:pPr algn="l" fontAlgn="b"/>
                      <a:r>
                        <a:rPr lang="en-US" sz="1600" b="0" i="0" u="none" strike="noStrike" dirty="0">
                          <a:solidFill>
                            <a:srgbClr val="000000"/>
                          </a:solidFill>
                          <a:effectLst/>
                          <a:latin typeface="Calibri" panose="020F0502020204030204" pitchFamily="34" charset="0"/>
                        </a:rPr>
                        <a:t>gname New People's Army (NPA)</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-0.751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0.0242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0.47</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403983672"/>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gname Reference --- Islamic Extremists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503912279"/>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dirty="0">
                          <a:solidFill>
                            <a:srgbClr val="000000"/>
                          </a:solidFill>
                          <a:effectLst/>
                          <a:latin typeface="Calibri" panose="020F0502020204030204" pitchFamily="34" charset="0"/>
                        </a:rPr>
                        <a:t>-0.863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0.42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404560483"/>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Assassination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-1.891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0.15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345452125"/>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Facility/Infrastructure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dirty="0">
                          <a:solidFill>
                            <a:srgbClr val="000000"/>
                          </a:solidFill>
                          <a:effectLst/>
                          <a:latin typeface="Calibri" panose="020F0502020204030204" pitchFamily="34" charset="0"/>
                        </a:rPr>
                        <a:t>0.080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0.8239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1.08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209656655"/>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Hijacking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-0.702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0.2028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0.50</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4060209375"/>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Hostage (Barricade)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dirty="0">
                          <a:solidFill>
                            <a:srgbClr val="000000"/>
                          </a:solidFill>
                          <a:effectLst/>
                          <a:latin typeface="Calibri" panose="020F0502020204030204" pitchFamily="34" charset="0"/>
                        </a:rPr>
                        <a:t>9.258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0.8623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10491.28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658035351"/>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Hostage (Kidnapping)</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1.433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0.0007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4.19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3819751985"/>
                  </a:ext>
                </a:extLst>
              </a:tr>
              <a:tr h="190500">
                <a:tc>
                  <a:txBody>
                    <a:bodyPr/>
                    <a:lstStyle/>
                    <a:p>
                      <a:pPr algn="l" fontAlgn="b"/>
                      <a:r>
                        <a:rPr lang="en-US" sz="1600" b="0" i="0" u="none" strike="noStrike" dirty="0">
                          <a:solidFill>
                            <a:srgbClr val="000000"/>
                          </a:solidFill>
                          <a:effectLst/>
                          <a:latin typeface="Calibri" panose="020F0502020204030204" pitchFamily="34" charset="0"/>
                        </a:rPr>
                        <a:t>attacktype1 Unarmed Assault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dirty="0">
                          <a:solidFill>
                            <a:srgbClr val="000000"/>
                          </a:solidFill>
                          <a:effectLst/>
                          <a:latin typeface="Calibri" panose="020F0502020204030204" pitchFamily="34" charset="0"/>
                        </a:rPr>
                        <a:t>7.443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0.9779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1707.18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122421485"/>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attacktype1 Reference --- Bombing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3865949145"/>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Airports &amp; Aircraft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-1.562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0.0355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0.21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524878221"/>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Business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-0.215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0.2513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0.81</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04119871"/>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Education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-0.178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0.5948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0.84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06097444"/>
                  </a:ext>
                </a:extLst>
              </a:tr>
              <a:tr h="190500">
                <a:tc>
                  <a:txBody>
                    <a:bodyPr/>
                    <a:lstStyle/>
                    <a:p>
                      <a:pPr algn="l" fontAlgn="b"/>
                      <a:r>
                        <a:rPr lang="en-US" sz="1600" b="0" i="0" u="none" strike="noStrike">
                          <a:solidFill>
                            <a:srgbClr val="000000"/>
                          </a:solidFill>
                          <a:effectLst/>
                          <a:latin typeface="Calibri" panose="020F0502020204030204" pitchFamily="34" charset="0"/>
                        </a:rPr>
                        <a:t>targtype1 Food or Water Supply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-0.826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0.3076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0.44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3869268408"/>
                  </a:ext>
                </a:extLst>
              </a:tr>
              <a:tr h="190500">
                <a:tc>
                  <a:txBody>
                    <a:bodyPr/>
                    <a:lstStyle/>
                    <a:p>
                      <a:pPr algn="l" fontAlgn="b"/>
                      <a:r>
                        <a:rPr lang="en-US" sz="1600" b="0" i="0" u="none" strike="noStrike">
                          <a:solidFill>
                            <a:srgbClr val="000000"/>
                          </a:solidFill>
                          <a:effectLst/>
                          <a:latin typeface="Calibri" panose="020F0502020204030204" pitchFamily="34" charset="0"/>
                        </a:rPr>
                        <a:t>targtype1 Diplomatic</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-3.228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0.0010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0.04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553472823"/>
                  </a:ext>
                </a:extLst>
              </a:tr>
              <a:tr h="190500">
                <a:tc>
                  <a:txBody>
                    <a:bodyPr/>
                    <a:lstStyle/>
                    <a:p>
                      <a:pPr algn="l" fontAlgn="b"/>
                      <a:r>
                        <a:rPr lang="en-US" sz="1600" b="0" i="0" u="none" strike="noStrike">
                          <a:solidFill>
                            <a:srgbClr val="000000"/>
                          </a:solidFill>
                          <a:effectLst/>
                          <a:latin typeface="Calibri" panose="020F0502020204030204" pitchFamily="34" charset="0"/>
                        </a:rPr>
                        <a:t>targtype1 Government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dirty="0">
                          <a:solidFill>
                            <a:srgbClr val="000000"/>
                          </a:solidFill>
                          <a:effectLst/>
                          <a:latin typeface="Calibri" panose="020F0502020204030204" pitchFamily="34" charset="0"/>
                        </a:rPr>
                        <a:t>-0.088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0.5187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0.92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87189087"/>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Journalists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0.605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0.0956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258837001"/>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Maritime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-1.488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0.0032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151300858"/>
                  </a:ext>
                </a:extLst>
              </a:tr>
              <a:tr h="190500">
                <a:tc>
                  <a:txBody>
                    <a:bodyPr/>
                    <a:lstStyle/>
                    <a:p>
                      <a:pPr algn="l" fontAlgn="b"/>
                      <a:r>
                        <a:rPr lang="en-US" sz="1600" b="0" i="0" u="none" strike="noStrike">
                          <a:solidFill>
                            <a:srgbClr val="000000"/>
                          </a:solidFill>
                          <a:effectLst/>
                          <a:latin typeface="Calibri" panose="020F0502020204030204" pitchFamily="34" charset="0"/>
                        </a:rPr>
                        <a:t>targtype1 Military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-0.367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0.0035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0.69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072127396"/>
                  </a:ext>
                </a:extLst>
              </a:tr>
              <a:tr h="190500">
                <a:tc>
                  <a:txBody>
                    <a:bodyPr/>
                    <a:lstStyle/>
                    <a:p>
                      <a:pPr algn="l" fontAlgn="b"/>
                      <a:r>
                        <a:rPr lang="en-US" sz="1600" b="0" i="0" u="none" strike="noStrike">
                          <a:solidFill>
                            <a:srgbClr val="000000"/>
                          </a:solidFill>
                          <a:effectLst/>
                          <a:latin typeface="Calibri" panose="020F0502020204030204" pitchFamily="34" charset="0"/>
                        </a:rPr>
                        <a:t>targtype1 NGO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-0.738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0.2707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a:solidFill>
                            <a:srgbClr val="000000"/>
                          </a:solidFill>
                          <a:effectLst/>
                          <a:latin typeface="Calibri" panose="020F0502020204030204" pitchFamily="34" charset="0"/>
                        </a:rPr>
                        <a:t>0.48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1734797023"/>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Police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dirty="0">
                          <a:solidFill>
                            <a:srgbClr val="000000"/>
                          </a:solidFill>
                          <a:effectLst/>
                          <a:latin typeface="Calibri" panose="020F0502020204030204" pitchFamily="34" charset="0"/>
                        </a:rPr>
                        <a:t>0.168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0.3325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1.18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465761065"/>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Religious Institutions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dirty="0">
                          <a:solidFill>
                            <a:srgbClr val="000000"/>
                          </a:solidFill>
                          <a:effectLst/>
                          <a:latin typeface="Calibri" panose="020F0502020204030204" pitchFamily="34" charset="0"/>
                        </a:rPr>
                        <a:t>0.445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0.3157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1.56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1980431242"/>
                  </a:ext>
                </a:extLst>
              </a:tr>
              <a:tr h="190500">
                <a:tc>
                  <a:txBody>
                    <a:bodyPr/>
                    <a:lstStyle/>
                    <a:p>
                      <a:pPr algn="l" fontAlgn="b"/>
                      <a:r>
                        <a:rPr lang="en-US" sz="1600" b="0" i="0" u="none" strike="noStrike">
                          <a:solidFill>
                            <a:srgbClr val="000000"/>
                          </a:solidFill>
                          <a:effectLst/>
                          <a:latin typeface="Calibri" panose="020F0502020204030204" pitchFamily="34" charset="0"/>
                        </a:rPr>
                        <a:t>targtype1 Telecommunication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-0.378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0.3275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0.69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571956682"/>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Terrorists/Militias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dirty="0">
                          <a:solidFill>
                            <a:srgbClr val="000000"/>
                          </a:solidFill>
                          <a:effectLst/>
                          <a:latin typeface="Calibri" panose="020F0502020204030204" pitchFamily="34" charset="0"/>
                        </a:rPr>
                        <a:t>1.119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0.1362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3.06</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912828281"/>
                  </a:ext>
                </a:extLst>
              </a:tr>
              <a:tr h="190500">
                <a:tc>
                  <a:txBody>
                    <a:bodyPr/>
                    <a:lstStyle/>
                    <a:p>
                      <a:pPr algn="l" fontAlgn="b"/>
                      <a:r>
                        <a:rPr lang="en-US" sz="1600" b="0" i="0" u="none" strike="noStrike">
                          <a:solidFill>
                            <a:srgbClr val="000000"/>
                          </a:solidFill>
                          <a:effectLst/>
                          <a:latin typeface="Calibri" panose="020F0502020204030204" pitchFamily="34" charset="0"/>
                        </a:rPr>
                        <a:t>targtype1 Tourists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-0.876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0.4417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0.42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581904631"/>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Transportation</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dirty="0">
                          <a:solidFill>
                            <a:srgbClr val="000000"/>
                          </a:solidFill>
                          <a:effectLst/>
                          <a:latin typeface="Calibri" panose="020F0502020204030204" pitchFamily="34" charset="0"/>
                        </a:rPr>
                        <a:t>-0.708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0.0105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0.49</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3910026957"/>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Utilities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-0.332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0.2925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0.72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378195979"/>
                  </a:ext>
                </a:extLst>
              </a:tr>
              <a:tr h="190500">
                <a:tc>
                  <a:txBody>
                    <a:bodyPr/>
                    <a:lstStyle/>
                    <a:p>
                      <a:pPr algn="l" fontAlgn="b"/>
                      <a:r>
                        <a:rPr lang="en-US" sz="1600" b="0" i="0" u="none" strike="noStrike" dirty="0">
                          <a:solidFill>
                            <a:srgbClr val="000000"/>
                          </a:solidFill>
                          <a:effectLst/>
                          <a:latin typeface="Calibri" panose="020F0502020204030204" pitchFamily="34" charset="0"/>
                        </a:rPr>
                        <a:t>targtype1 Violent Political Party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dirty="0">
                          <a:solidFill>
                            <a:srgbClr val="000000"/>
                          </a:solidFill>
                          <a:effectLst/>
                          <a:latin typeface="Calibri" panose="020F0502020204030204" pitchFamily="34" charset="0"/>
                        </a:rPr>
                        <a:t>9.789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0.9797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17838.24</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516422392"/>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targtype1 Reference --- Private Citizens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hMerge="1">
                  <a:txBody>
                    <a:bodyPr/>
                    <a:lstStyle/>
                    <a:p>
                      <a:pPr algn="r" rtl="0"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fontAlgn="b"/>
                      <a:endParaRPr lang="en-US" sz="16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2715265278"/>
                  </a:ext>
                </a:extLst>
              </a:tr>
              <a:tr h="190500">
                <a:tc>
                  <a:txBody>
                    <a:bodyPr/>
                    <a:lstStyle/>
                    <a:p>
                      <a:pPr algn="l" fontAlgn="b"/>
                      <a:r>
                        <a:rPr lang="en-US" sz="1600" b="0" i="0" u="none" strike="noStrike" dirty="0">
                          <a:solidFill>
                            <a:srgbClr val="000000"/>
                          </a:solidFill>
                          <a:effectLst/>
                          <a:latin typeface="Calibri" panose="020F0502020204030204" pitchFamily="34" charset="0"/>
                        </a:rPr>
                        <a:t>weaptype1 Firearms</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0.844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dirty="0">
                          <a:solidFill>
                            <a:srgbClr val="000000"/>
                          </a:solidFill>
                          <a:effectLst/>
                          <a:latin typeface="Calibri" panose="020F0502020204030204" pitchFamily="34" charset="0"/>
                        </a:rPr>
                        <a:t>2.32</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572529719"/>
                  </a:ext>
                </a:extLst>
              </a:tr>
              <a:tr h="190500">
                <a:tc>
                  <a:txBody>
                    <a:bodyPr/>
                    <a:lstStyle/>
                    <a:p>
                      <a:pPr algn="l" fontAlgn="b"/>
                      <a:r>
                        <a:rPr lang="en-US" sz="1600" b="0" i="0" u="none" strike="noStrike">
                          <a:solidFill>
                            <a:srgbClr val="000000"/>
                          </a:solidFill>
                          <a:effectLst/>
                          <a:latin typeface="Calibri" panose="020F0502020204030204" pitchFamily="34" charset="0"/>
                        </a:rPr>
                        <a:t>weaptype1 Incendiary</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3.018</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0.0001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20.45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572650864"/>
                  </a:ext>
                </a:extLst>
              </a:tr>
              <a:tr h="190500">
                <a:tc>
                  <a:txBody>
                    <a:bodyPr/>
                    <a:lstStyle/>
                    <a:p>
                      <a:pPr algn="l" fontAlgn="b"/>
                      <a:r>
                        <a:rPr lang="en-US" sz="1600" b="0" i="0" u="none" strike="noStrike">
                          <a:solidFill>
                            <a:srgbClr val="000000"/>
                          </a:solidFill>
                          <a:effectLst/>
                          <a:latin typeface="Calibri" panose="020F0502020204030204" pitchFamily="34" charset="0"/>
                        </a:rPr>
                        <a:t>weaptype1 Melee</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rtl="0" fontAlgn="b"/>
                      <a:r>
                        <a:rPr lang="en-US" sz="1600" b="0" i="0" u="none" strike="noStrike">
                          <a:solidFill>
                            <a:srgbClr val="000000"/>
                          </a:solidFill>
                          <a:effectLst/>
                          <a:latin typeface="Calibri" panose="020F0502020204030204" pitchFamily="34" charset="0"/>
                        </a:rPr>
                        <a:t>2.207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tc>
                  <a:txBody>
                    <a:bodyPr/>
                    <a:lstStyle/>
                    <a:p>
                      <a:pPr algn="r" fontAlgn="b"/>
                      <a:r>
                        <a:rPr lang="en-US" sz="1600" b="0" i="0" u="none" strike="noStrike" dirty="0">
                          <a:solidFill>
                            <a:srgbClr val="000000"/>
                          </a:solidFill>
                          <a:effectLst/>
                          <a:latin typeface="Calibri" panose="020F0502020204030204" pitchFamily="34" charset="0"/>
                        </a:rPr>
                        <a:t>0.0349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D91"/>
                    </a:solidFill>
                  </a:tcPr>
                </a:tc>
                <a:tc>
                  <a:txBody>
                    <a:bodyPr/>
                    <a:lstStyle/>
                    <a:p>
                      <a:pPr algn="r" fontAlgn="b"/>
                      <a:r>
                        <a:rPr lang="en-US" sz="1600" b="0" i="0" u="none" strike="noStrike">
                          <a:solidFill>
                            <a:srgbClr val="000000"/>
                          </a:solidFill>
                          <a:effectLst/>
                          <a:latin typeface="Calibri" panose="020F0502020204030204" pitchFamily="34" charset="0"/>
                        </a:rPr>
                        <a:t>9.08</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CA5BE"/>
                    </a:solidFill>
                  </a:tcPr>
                </a:tc>
                <a:extLst>
                  <a:ext uri="{0D108BD9-81ED-4DB2-BD59-A6C34878D82A}">
                    <a16:rowId xmlns:a16="http://schemas.microsoft.com/office/drawing/2014/main" val="1823786933"/>
                  </a:ext>
                </a:extLst>
              </a:tr>
              <a:tr h="190500">
                <a:tc>
                  <a:txBody>
                    <a:bodyPr/>
                    <a:lstStyle/>
                    <a:p>
                      <a:pPr algn="l" fontAlgn="b"/>
                      <a:r>
                        <a:rPr lang="en-US" sz="1600" b="0" i="0" u="none" strike="noStrike" dirty="0">
                          <a:solidFill>
                            <a:srgbClr val="000000"/>
                          </a:solidFill>
                          <a:effectLst/>
                          <a:latin typeface="Calibri" panose="020F0502020204030204" pitchFamily="34" charset="0"/>
                        </a:rPr>
                        <a:t>weaptype1 Sabotage Equipment</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600" b="0" i="0" u="none" strike="noStrike">
                          <a:solidFill>
                            <a:srgbClr val="000000"/>
                          </a:solidFill>
                          <a:effectLst/>
                          <a:latin typeface="Calibri" panose="020F0502020204030204" pitchFamily="34" charset="0"/>
                        </a:rPr>
                        <a:t>9.904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0.9709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600" b="0" i="0" u="none" strike="noStrike" dirty="0">
                          <a:solidFill>
                            <a:srgbClr val="000000"/>
                          </a:solidFill>
                          <a:effectLst/>
                          <a:latin typeface="Calibri" panose="020F0502020204030204" pitchFamily="34" charset="0"/>
                        </a:rPr>
                        <a:t>20002.25</a:t>
                      </a:r>
                    </a:p>
                  </a:txBody>
                  <a:tcPr marL="9525" marR="9525" marT="9525" marB="0" anchor="b">
                    <a:lnL w="635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032392878"/>
                  </a:ext>
                </a:extLst>
              </a:tr>
              <a:tr h="190500">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weaptype1 Reference --- Explosives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CA5BE"/>
                    </a:solidFill>
                  </a:tcPr>
                </a:tc>
                <a:tc hMerge="1">
                  <a:txBody>
                    <a:bodyPr/>
                    <a:lstStyle/>
                    <a:p>
                      <a:pPr algn="r" rtl="0"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hMerge="1">
                  <a:txBody>
                    <a:bodyPr/>
                    <a:lstStyle/>
                    <a:p>
                      <a:pPr algn="r"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4114240705"/>
                  </a:ext>
                </a:extLst>
              </a:tr>
            </a:tbl>
          </a:graphicData>
        </a:graphic>
      </p:graphicFrame>
      <p:pic>
        <p:nvPicPr>
          <p:cNvPr id="38" name="Picture 37">
            <a:extLst>
              <a:ext uri="{FF2B5EF4-FFF2-40B4-BE49-F238E27FC236}">
                <a16:creationId xmlns:a16="http://schemas.microsoft.com/office/drawing/2014/main" id="{B000B44C-23D0-1A75-ADDC-0C884342206E}"/>
              </a:ext>
            </a:extLst>
          </p:cNvPr>
          <p:cNvPicPr>
            <a:picLocks noChangeAspect="1"/>
          </p:cNvPicPr>
          <p:nvPr/>
        </p:nvPicPr>
        <p:blipFill>
          <a:blip r:embed="rId10"/>
          <a:stretch>
            <a:fillRect/>
          </a:stretch>
        </p:blipFill>
        <p:spPr>
          <a:xfrm>
            <a:off x="24460200" y="4254454"/>
            <a:ext cx="1278700" cy="846105"/>
          </a:xfrm>
          <a:prstGeom prst="rect">
            <a:avLst/>
          </a:prstGeom>
        </p:spPr>
      </p:pic>
      <p:grpSp>
        <p:nvGrpSpPr>
          <p:cNvPr id="53" name="Group 52">
            <a:extLst>
              <a:ext uri="{FF2B5EF4-FFF2-40B4-BE49-F238E27FC236}">
                <a16:creationId xmlns:a16="http://schemas.microsoft.com/office/drawing/2014/main" id="{62949258-4C40-1C35-89BD-E532D316EB9E}"/>
              </a:ext>
            </a:extLst>
          </p:cNvPr>
          <p:cNvGrpSpPr/>
          <p:nvPr/>
        </p:nvGrpSpPr>
        <p:grpSpPr>
          <a:xfrm>
            <a:off x="17583910" y="11811000"/>
            <a:ext cx="2679216" cy="500009"/>
            <a:chOff x="17583910" y="11811000"/>
            <a:chExt cx="2679216" cy="500009"/>
          </a:xfrm>
        </p:grpSpPr>
        <p:sp>
          <p:nvSpPr>
            <p:cNvPr id="46" name="TextBox 45">
              <a:extLst>
                <a:ext uri="{FF2B5EF4-FFF2-40B4-BE49-F238E27FC236}">
                  <a16:creationId xmlns:a16="http://schemas.microsoft.com/office/drawing/2014/main" id="{BD937DF3-CC00-7446-93A3-E76A57131E5D}"/>
                </a:ext>
              </a:extLst>
            </p:cNvPr>
            <p:cNvSpPr txBox="1"/>
            <p:nvPr/>
          </p:nvSpPr>
          <p:spPr>
            <a:xfrm>
              <a:off x="17583910" y="11811000"/>
              <a:ext cx="2679216" cy="500009"/>
            </a:xfrm>
            <a:prstGeom prst="rect">
              <a:avLst/>
            </a:prstGeom>
            <a:noFill/>
            <a:ln w="19050">
              <a:solidFill>
                <a:schemeClr val="bg1">
                  <a:lumMod val="85000"/>
                </a:schemeClr>
              </a:solidFill>
            </a:ln>
          </p:spPr>
          <p:txBody>
            <a:bodyPr wrap="square" rtlCol="0">
              <a:spAutoFit/>
            </a:bodyPr>
            <a:lstStyle/>
            <a:p>
              <a:pPr>
                <a:lnSpc>
                  <a:spcPct val="100000"/>
                </a:lnSpc>
              </a:pPr>
              <a:r>
                <a:rPr lang="en-US" sz="1200" dirty="0">
                  <a:latin typeface="Calibri" panose="020F0502020204030204" pitchFamily="34" charset="0"/>
                  <a:cs typeface="Calibri" panose="020F0502020204030204" pitchFamily="34" charset="0"/>
                </a:rPr>
                <a:t>Success Indicator</a:t>
              </a:r>
            </a:p>
            <a:p>
              <a:r>
                <a:rPr lang="en-US" sz="1200" b="0" dirty="0">
                  <a:latin typeface="Calibri" panose="020F0502020204030204" pitchFamily="34" charset="0"/>
                  <a:cs typeface="Calibri" panose="020F0502020204030204" pitchFamily="34" charset="0"/>
                </a:rPr>
                <a:t> Unsuccessful	       Successful</a:t>
              </a:r>
            </a:p>
          </p:txBody>
        </p:sp>
        <p:pic>
          <p:nvPicPr>
            <p:cNvPr id="49" name="Picture 48">
              <a:extLst>
                <a:ext uri="{FF2B5EF4-FFF2-40B4-BE49-F238E27FC236}">
                  <a16:creationId xmlns:a16="http://schemas.microsoft.com/office/drawing/2014/main" id="{36815AF3-D439-FE0E-0757-5926BEA156A4}"/>
                </a:ext>
              </a:extLst>
            </p:cNvPr>
            <p:cNvPicPr>
              <a:picLocks noChangeAspect="1"/>
            </p:cNvPicPr>
            <p:nvPr/>
          </p:nvPicPr>
          <p:blipFill>
            <a:blip r:embed="rId11"/>
            <a:stretch>
              <a:fillRect/>
            </a:stretch>
          </p:blipFill>
          <p:spPr>
            <a:xfrm>
              <a:off x="17883428" y="12094614"/>
              <a:ext cx="190527" cy="171474"/>
            </a:xfrm>
            <a:prstGeom prst="rect">
              <a:avLst/>
            </a:prstGeom>
          </p:spPr>
        </p:pic>
        <p:pic>
          <p:nvPicPr>
            <p:cNvPr id="52" name="Picture 51">
              <a:extLst>
                <a:ext uri="{FF2B5EF4-FFF2-40B4-BE49-F238E27FC236}">
                  <a16:creationId xmlns:a16="http://schemas.microsoft.com/office/drawing/2014/main" id="{4EADDAE3-D88A-F143-2157-9324EE3E751A}"/>
                </a:ext>
              </a:extLst>
            </p:cNvPr>
            <p:cNvPicPr>
              <a:picLocks noChangeAspect="1"/>
            </p:cNvPicPr>
            <p:nvPr/>
          </p:nvPicPr>
          <p:blipFill>
            <a:blip r:embed="rId12"/>
            <a:stretch>
              <a:fillRect/>
            </a:stretch>
          </p:blipFill>
          <p:spPr>
            <a:xfrm>
              <a:off x="18996403" y="12089510"/>
              <a:ext cx="161948" cy="161948"/>
            </a:xfrm>
            <a:prstGeom prst="rect">
              <a:avLst/>
            </a:prstGeom>
          </p:spPr>
        </p:pic>
      </p:grpSp>
      <p:grpSp>
        <p:nvGrpSpPr>
          <p:cNvPr id="54" name="Group 53">
            <a:extLst>
              <a:ext uri="{FF2B5EF4-FFF2-40B4-BE49-F238E27FC236}">
                <a16:creationId xmlns:a16="http://schemas.microsoft.com/office/drawing/2014/main" id="{3D809B3F-8D64-84E9-732D-76E85B3A3514}"/>
              </a:ext>
            </a:extLst>
          </p:cNvPr>
          <p:cNvGrpSpPr/>
          <p:nvPr/>
        </p:nvGrpSpPr>
        <p:grpSpPr>
          <a:xfrm>
            <a:off x="28270200" y="4343400"/>
            <a:ext cx="2679216" cy="500009"/>
            <a:chOff x="17583910" y="11811000"/>
            <a:chExt cx="2679216" cy="500009"/>
          </a:xfrm>
          <a:solidFill>
            <a:schemeClr val="bg1"/>
          </a:solidFill>
        </p:grpSpPr>
        <p:sp>
          <p:nvSpPr>
            <p:cNvPr id="55" name="TextBox 54">
              <a:extLst>
                <a:ext uri="{FF2B5EF4-FFF2-40B4-BE49-F238E27FC236}">
                  <a16:creationId xmlns:a16="http://schemas.microsoft.com/office/drawing/2014/main" id="{EC177A1C-A6B3-2A38-A6F5-0BFCB6BC9236}"/>
                </a:ext>
              </a:extLst>
            </p:cNvPr>
            <p:cNvSpPr txBox="1"/>
            <p:nvPr/>
          </p:nvSpPr>
          <p:spPr>
            <a:xfrm>
              <a:off x="17583910" y="11811000"/>
              <a:ext cx="2679216" cy="500009"/>
            </a:xfrm>
            <a:prstGeom prst="rect">
              <a:avLst/>
            </a:prstGeom>
            <a:grpFill/>
            <a:ln w="19050">
              <a:solidFill>
                <a:schemeClr val="bg1">
                  <a:lumMod val="85000"/>
                </a:schemeClr>
              </a:solidFill>
            </a:ln>
          </p:spPr>
          <p:txBody>
            <a:bodyPr wrap="square" rtlCol="0">
              <a:spAutoFit/>
            </a:bodyPr>
            <a:lstStyle/>
            <a:p>
              <a:pPr>
                <a:lnSpc>
                  <a:spcPct val="100000"/>
                </a:lnSpc>
              </a:pPr>
              <a:r>
                <a:rPr lang="en-US" sz="1200" dirty="0">
                  <a:latin typeface="Calibri" panose="020F0502020204030204" pitchFamily="34" charset="0"/>
                  <a:cs typeface="Calibri" panose="020F0502020204030204" pitchFamily="34" charset="0"/>
                </a:rPr>
                <a:t>Success Indicator</a:t>
              </a:r>
            </a:p>
            <a:p>
              <a:r>
                <a:rPr lang="en-US" sz="1200" b="0" dirty="0">
                  <a:latin typeface="Calibri" panose="020F0502020204030204" pitchFamily="34" charset="0"/>
                  <a:cs typeface="Calibri" panose="020F0502020204030204" pitchFamily="34" charset="0"/>
                </a:rPr>
                <a:t> Unsuccessful	       Successful</a:t>
              </a:r>
            </a:p>
          </p:txBody>
        </p:sp>
        <p:pic>
          <p:nvPicPr>
            <p:cNvPr id="56" name="Picture 55">
              <a:extLst>
                <a:ext uri="{FF2B5EF4-FFF2-40B4-BE49-F238E27FC236}">
                  <a16:creationId xmlns:a16="http://schemas.microsoft.com/office/drawing/2014/main" id="{36A9ABAB-D03E-1268-373D-9BAD88787FB7}"/>
                </a:ext>
              </a:extLst>
            </p:cNvPr>
            <p:cNvPicPr>
              <a:picLocks noChangeAspect="1"/>
            </p:cNvPicPr>
            <p:nvPr/>
          </p:nvPicPr>
          <p:blipFill>
            <a:blip r:embed="rId11"/>
            <a:stretch>
              <a:fillRect/>
            </a:stretch>
          </p:blipFill>
          <p:spPr>
            <a:xfrm>
              <a:off x="17883428" y="12094614"/>
              <a:ext cx="190527" cy="171474"/>
            </a:xfrm>
            <a:prstGeom prst="rect">
              <a:avLst/>
            </a:prstGeom>
            <a:grpFill/>
          </p:spPr>
        </p:pic>
        <p:pic>
          <p:nvPicPr>
            <p:cNvPr id="58" name="Picture 57">
              <a:extLst>
                <a:ext uri="{FF2B5EF4-FFF2-40B4-BE49-F238E27FC236}">
                  <a16:creationId xmlns:a16="http://schemas.microsoft.com/office/drawing/2014/main" id="{6423EC2F-9384-9418-5C64-76E7AA5909A3}"/>
                </a:ext>
              </a:extLst>
            </p:cNvPr>
            <p:cNvPicPr>
              <a:picLocks noChangeAspect="1"/>
            </p:cNvPicPr>
            <p:nvPr/>
          </p:nvPicPr>
          <p:blipFill>
            <a:blip r:embed="rId12"/>
            <a:stretch>
              <a:fillRect/>
            </a:stretch>
          </p:blipFill>
          <p:spPr>
            <a:xfrm>
              <a:off x="18996403" y="12089510"/>
              <a:ext cx="161948" cy="161948"/>
            </a:xfrm>
            <a:prstGeom prst="rect">
              <a:avLst/>
            </a:prstGeom>
            <a:grpFill/>
          </p:spPr>
        </p:pic>
      </p:grpSp>
      <p:sp>
        <p:nvSpPr>
          <p:cNvPr id="60" name="TextBox 59">
            <a:extLst>
              <a:ext uri="{FF2B5EF4-FFF2-40B4-BE49-F238E27FC236}">
                <a16:creationId xmlns:a16="http://schemas.microsoft.com/office/drawing/2014/main" id="{8DD0CFCA-066C-85FA-8960-984E536F06F7}"/>
              </a:ext>
            </a:extLst>
          </p:cNvPr>
          <p:cNvSpPr txBox="1"/>
          <p:nvPr/>
        </p:nvSpPr>
        <p:spPr>
          <a:xfrm>
            <a:off x="24096030" y="10967721"/>
            <a:ext cx="1292847" cy="266483"/>
          </a:xfrm>
          <a:prstGeom prst="rect">
            <a:avLst/>
          </a:prstGeom>
          <a:noFill/>
        </p:spPr>
        <p:txBody>
          <a:bodyPr wrap="square" rtlCol="0">
            <a:spAutoFit/>
          </a:bodyPr>
          <a:lstStyle/>
          <a:p>
            <a:r>
              <a:rPr lang="en-US" sz="1600" b="0" i="1" dirty="0">
                <a:latin typeface="Calibri" panose="020F0502020204030204" pitchFamily="34" charset="0"/>
                <a:cs typeface="Calibri" panose="020F0502020204030204" pitchFamily="34" charset="0"/>
              </a:rPr>
              <a:t>Mogadishu</a:t>
            </a:r>
          </a:p>
        </p:txBody>
      </p:sp>
      <p:sp>
        <p:nvSpPr>
          <p:cNvPr id="62" name="Oval 61">
            <a:extLst>
              <a:ext uri="{FF2B5EF4-FFF2-40B4-BE49-F238E27FC236}">
                <a16:creationId xmlns:a16="http://schemas.microsoft.com/office/drawing/2014/main" id="{BB2AB2C6-72D8-04C3-6354-F86F39559936}"/>
              </a:ext>
            </a:extLst>
          </p:cNvPr>
          <p:cNvSpPr/>
          <p:nvPr/>
        </p:nvSpPr>
        <p:spPr bwMode="auto">
          <a:xfrm>
            <a:off x="24155400" y="11027811"/>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63" name="TextBox 62">
            <a:extLst>
              <a:ext uri="{FF2B5EF4-FFF2-40B4-BE49-F238E27FC236}">
                <a16:creationId xmlns:a16="http://schemas.microsoft.com/office/drawing/2014/main" id="{31B251CA-E5FE-75FE-1712-7817EAB47B60}"/>
              </a:ext>
            </a:extLst>
          </p:cNvPr>
          <p:cNvSpPr txBox="1"/>
          <p:nvPr/>
        </p:nvSpPr>
        <p:spPr>
          <a:xfrm>
            <a:off x="18096381" y="9224284"/>
            <a:ext cx="1292847" cy="266483"/>
          </a:xfrm>
          <a:prstGeom prst="rect">
            <a:avLst/>
          </a:prstGeom>
          <a:noFill/>
        </p:spPr>
        <p:txBody>
          <a:bodyPr wrap="square" rtlCol="0">
            <a:spAutoFit/>
          </a:bodyPr>
          <a:lstStyle/>
          <a:p>
            <a:r>
              <a:rPr lang="en-US" sz="1600" b="0" i="1" dirty="0">
                <a:latin typeface="Calibri" panose="020F0502020204030204" pitchFamily="34" charset="0"/>
                <a:cs typeface="Calibri" panose="020F0502020204030204" pitchFamily="34" charset="0"/>
              </a:rPr>
              <a:t>Maiduguri</a:t>
            </a:r>
          </a:p>
        </p:txBody>
      </p:sp>
      <p:sp>
        <p:nvSpPr>
          <p:cNvPr id="1024" name="Oval 1023">
            <a:extLst>
              <a:ext uri="{FF2B5EF4-FFF2-40B4-BE49-F238E27FC236}">
                <a16:creationId xmlns:a16="http://schemas.microsoft.com/office/drawing/2014/main" id="{1B4AD860-9053-8866-9046-B72114572ABB}"/>
              </a:ext>
            </a:extLst>
          </p:cNvPr>
          <p:cNvSpPr/>
          <p:nvPr/>
        </p:nvSpPr>
        <p:spPr bwMode="auto">
          <a:xfrm>
            <a:off x="18177122" y="9279416"/>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025" name="TextBox 1024">
            <a:extLst>
              <a:ext uri="{FF2B5EF4-FFF2-40B4-BE49-F238E27FC236}">
                <a16:creationId xmlns:a16="http://schemas.microsoft.com/office/drawing/2014/main" id="{A8E6D05B-6EAF-E9D2-1821-8969833BB1B5}"/>
              </a:ext>
            </a:extLst>
          </p:cNvPr>
          <p:cNvSpPr txBox="1"/>
          <p:nvPr/>
        </p:nvSpPr>
        <p:spPr>
          <a:xfrm>
            <a:off x="15811755" y="4425388"/>
            <a:ext cx="1292847" cy="266483"/>
          </a:xfrm>
          <a:prstGeom prst="rect">
            <a:avLst/>
          </a:prstGeom>
          <a:noFill/>
        </p:spPr>
        <p:txBody>
          <a:bodyPr wrap="square" rtlCol="0">
            <a:spAutoFit/>
          </a:bodyPr>
          <a:lstStyle/>
          <a:p>
            <a:r>
              <a:rPr lang="en-US" sz="1600" b="0" i="1" dirty="0">
                <a:latin typeface="Calibri" panose="020F0502020204030204" pitchFamily="34" charset="0"/>
                <a:cs typeface="Calibri" panose="020F0502020204030204" pitchFamily="34" charset="0"/>
              </a:rPr>
              <a:t>Algiers</a:t>
            </a:r>
          </a:p>
        </p:txBody>
      </p:sp>
      <p:sp>
        <p:nvSpPr>
          <p:cNvPr id="1026" name="Oval 1025">
            <a:extLst>
              <a:ext uri="{FF2B5EF4-FFF2-40B4-BE49-F238E27FC236}">
                <a16:creationId xmlns:a16="http://schemas.microsoft.com/office/drawing/2014/main" id="{30E810F8-5BFA-FFD2-F40C-465B00FE226D}"/>
              </a:ext>
            </a:extLst>
          </p:cNvPr>
          <p:cNvSpPr/>
          <p:nvPr/>
        </p:nvSpPr>
        <p:spPr bwMode="auto">
          <a:xfrm>
            <a:off x="16403636" y="4636678"/>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028" name="TextBox 1027">
            <a:extLst>
              <a:ext uri="{FF2B5EF4-FFF2-40B4-BE49-F238E27FC236}">
                <a16:creationId xmlns:a16="http://schemas.microsoft.com/office/drawing/2014/main" id="{4F2D0413-3AE1-874B-F4DF-16044C9CC625}"/>
              </a:ext>
            </a:extLst>
          </p:cNvPr>
          <p:cNvSpPr txBox="1"/>
          <p:nvPr/>
        </p:nvSpPr>
        <p:spPr>
          <a:xfrm>
            <a:off x="19773210" y="8772357"/>
            <a:ext cx="1292847" cy="266483"/>
          </a:xfrm>
          <a:prstGeom prst="rect">
            <a:avLst/>
          </a:prstGeom>
          <a:noFill/>
        </p:spPr>
        <p:txBody>
          <a:bodyPr wrap="square" rtlCol="0">
            <a:spAutoFit/>
          </a:bodyPr>
          <a:lstStyle/>
          <a:p>
            <a:r>
              <a:rPr lang="en-US" sz="1600" b="0" i="1" dirty="0">
                <a:latin typeface="Calibri" panose="020F0502020204030204" pitchFamily="34" charset="0"/>
                <a:cs typeface="Calibri" panose="020F0502020204030204" pitchFamily="34" charset="0"/>
              </a:rPr>
              <a:t>Al Fashir</a:t>
            </a:r>
          </a:p>
        </p:txBody>
      </p:sp>
      <p:sp>
        <p:nvSpPr>
          <p:cNvPr id="1029" name="Oval 1028">
            <a:extLst>
              <a:ext uri="{FF2B5EF4-FFF2-40B4-BE49-F238E27FC236}">
                <a16:creationId xmlns:a16="http://schemas.microsoft.com/office/drawing/2014/main" id="{A34AC895-ACBD-878C-864E-30D4C1D54313}"/>
              </a:ext>
            </a:extLst>
          </p:cNvPr>
          <p:cNvSpPr/>
          <p:nvPr/>
        </p:nvSpPr>
        <p:spPr bwMode="auto">
          <a:xfrm>
            <a:off x="20383058" y="8985800"/>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p14="http://schemas.microsoft.com/office/powerpoint/2010/main">
        <mc:Choice Requires="p14">
          <p:contentPart p14:bwMode="auto" r:id="rId13">
            <p14:nvContentPartPr>
              <p14:cNvPr id="1034" name="Ink 1033">
                <a:extLst>
                  <a:ext uri="{FF2B5EF4-FFF2-40B4-BE49-F238E27FC236}">
                    <a16:creationId xmlns:a16="http://schemas.microsoft.com/office/drawing/2014/main" id="{33635CD7-F8F5-53C0-D2CF-9198C5457341}"/>
                  </a:ext>
                </a:extLst>
              </p14:cNvPr>
              <p14:cNvContentPartPr/>
              <p14:nvPr/>
            </p14:nvContentPartPr>
            <p14:xfrm>
              <a:off x="20281203" y="9754286"/>
              <a:ext cx="48240" cy="116280"/>
            </p14:xfrm>
          </p:contentPart>
        </mc:Choice>
        <mc:Fallback xmlns="">
          <p:pic>
            <p:nvPicPr>
              <p:cNvPr id="1034" name="Ink 1033">
                <a:extLst>
                  <a:ext uri="{FF2B5EF4-FFF2-40B4-BE49-F238E27FC236}">
                    <a16:creationId xmlns:a16="http://schemas.microsoft.com/office/drawing/2014/main" id="{33635CD7-F8F5-53C0-D2CF-9198C5457341}"/>
                  </a:ext>
                </a:extLst>
              </p:cNvPr>
              <p:cNvPicPr/>
              <p:nvPr/>
            </p:nvPicPr>
            <p:blipFill>
              <a:blip r:embed="rId20"/>
              <a:stretch>
                <a:fillRect/>
              </a:stretch>
            </p:blipFill>
            <p:spPr>
              <a:xfrm>
                <a:off x="20263563" y="9736286"/>
                <a:ext cx="83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35" name="Ink 1034">
                <a:extLst>
                  <a:ext uri="{FF2B5EF4-FFF2-40B4-BE49-F238E27FC236}">
                    <a16:creationId xmlns:a16="http://schemas.microsoft.com/office/drawing/2014/main" id="{B554884E-CFD9-A3C3-8F60-A256D21741EA}"/>
                  </a:ext>
                </a:extLst>
              </p14:cNvPr>
              <p14:cNvContentPartPr/>
              <p14:nvPr/>
            </p14:nvContentPartPr>
            <p14:xfrm>
              <a:off x="20247003" y="9864086"/>
              <a:ext cx="29880" cy="14040"/>
            </p14:xfrm>
          </p:contentPart>
        </mc:Choice>
        <mc:Fallback xmlns="">
          <p:pic>
            <p:nvPicPr>
              <p:cNvPr id="1035" name="Ink 1034">
                <a:extLst>
                  <a:ext uri="{FF2B5EF4-FFF2-40B4-BE49-F238E27FC236}">
                    <a16:creationId xmlns:a16="http://schemas.microsoft.com/office/drawing/2014/main" id="{B554884E-CFD9-A3C3-8F60-A256D21741EA}"/>
                  </a:ext>
                </a:extLst>
              </p:cNvPr>
              <p:cNvPicPr/>
              <p:nvPr/>
            </p:nvPicPr>
            <p:blipFill>
              <a:blip r:embed="rId22"/>
              <a:stretch>
                <a:fillRect/>
              </a:stretch>
            </p:blipFill>
            <p:spPr>
              <a:xfrm>
                <a:off x="20229003" y="9846446"/>
                <a:ext cx="65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8" name="Ink 1037">
                <a:extLst>
                  <a:ext uri="{FF2B5EF4-FFF2-40B4-BE49-F238E27FC236}">
                    <a16:creationId xmlns:a16="http://schemas.microsoft.com/office/drawing/2014/main" id="{C5EA3604-5C01-F85D-A0EF-9EE11D0554E5}"/>
                  </a:ext>
                </a:extLst>
              </p14:cNvPr>
              <p14:cNvContentPartPr/>
              <p14:nvPr/>
            </p14:nvContentPartPr>
            <p14:xfrm>
              <a:off x="20313963" y="9575366"/>
              <a:ext cx="503640" cy="174600"/>
            </p14:xfrm>
          </p:contentPart>
        </mc:Choice>
        <mc:Fallback xmlns="">
          <p:pic>
            <p:nvPicPr>
              <p:cNvPr id="1038" name="Ink 1037">
                <a:extLst>
                  <a:ext uri="{FF2B5EF4-FFF2-40B4-BE49-F238E27FC236}">
                    <a16:creationId xmlns:a16="http://schemas.microsoft.com/office/drawing/2014/main" id="{C5EA3604-5C01-F85D-A0EF-9EE11D0554E5}"/>
                  </a:ext>
                </a:extLst>
              </p:cNvPr>
              <p:cNvPicPr/>
              <p:nvPr/>
            </p:nvPicPr>
            <p:blipFill>
              <a:blip r:embed="rId24"/>
              <a:stretch>
                <a:fillRect/>
              </a:stretch>
            </p:blipFill>
            <p:spPr>
              <a:xfrm>
                <a:off x="20295963" y="9557726"/>
                <a:ext cx="5392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40" name="Ink 1039">
                <a:extLst>
                  <a:ext uri="{FF2B5EF4-FFF2-40B4-BE49-F238E27FC236}">
                    <a16:creationId xmlns:a16="http://schemas.microsoft.com/office/drawing/2014/main" id="{29BD4758-8FAA-A635-4C81-C9BCE2EC00F5}"/>
                  </a:ext>
                </a:extLst>
              </p14:cNvPr>
              <p14:cNvContentPartPr/>
              <p14:nvPr/>
            </p14:nvContentPartPr>
            <p14:xfrm>
              <a:off x="20806803" y="9718286"/>
              <a:ext cx="268200" cy="65160"/>
            </p14:xfrm>
          </p:contentPart>
        </mc:Choice>
        <mc:Fallback xmlns="">
          <p:pic>
            <p:nvPicPr>
              <p:cNvPr id="1040" name="Ink 1039">
                <a:extLst>
                  <a:ext uri="{FF2B5EF4-FFF2-40B4-BE49-F238E27FC236}">
                    <a16:creationId xmlns:a16="http://schemas.microsoft.com/office/drawing/2014/main" id="{29BD4758-8FAA-A635-4C81-C9BCE2EC00F5}"/>
                  </a:ext>
                </a:extLst>
              </p:cNvPr>
              <p:cNvPicPr/>
              <p:nvPr/>
            </p:nvPicPr>
            <p:blipFill>
              <a:blip r:embed="rId26"/>
              <a:stretch>
                <a:fillRect/>
              </a:stretch>
            </p:blipFill>
            <p:spPr>
              <a:xfrm>
                <a:off x="20789163" y="9700286"/>
                <a:ext cx="303840" cy="100800"/>
              </a:xfrm>
              <a:prstGeom prst="rect">
                <a:avLst/>
              </a:prstGeom>
            </p:spPr>
          </p:pic>
        </mc:Fallback>
      </mc:AlternateContent>
      <p:grpSp>
        <p:nvGrpSpPr>
          <p:cNvPr id="1050" name="Group 1049">
            <a:extLst>
              <a:ext uri="{FF2B5EF4-FFF2-40B4-BE49-F238E27FC236}">
                <a16:creationId xmlns:a16="http://schemas.microsoft.com/office/drawing/2014/main" id="{919C234E-3130-19BF-EF8E-D846BAD69CD8}"/>
              </a:ext>
            </a:extLst>
          </p:cNvPr>
          <p:cNvGrpSpPr/>
          <p:nvPr/>
        </p:nvGrpSpPr>
        <p:grpSpPr>
          <a:xfrm>
            <a:off x="21080043" y="9605606"/>
            <a:ext cx="443880" cy="174960"/>
            <a:chOff x="21080043" y="9605606"/>
            <a:chExt cx="443880" cy="174960"/>
          </a:xfrm>
        </p:grpSpPr>
        <mc:AlternateContent xmlns:mc="http://schemas.openxmlformats.org/markup-compatibility/2006" xmlns:p14="http://schemas.microsoft.com/office/powerpoint/2010/main">
          <mc:Choice Requires="p14">
            <p:contentPart p14:bwMode="auto" r:id="rId27">
              <p14:nvContentPartPr>
                <p14:cNvPr id="1041" name="Ink 1040">
                  <a:extLst>
                    <a:ext uri="{FF2B5EF4-FFF2-40B4-BE49-F238E27FC236}">
                      <a16:creationId xmlns:a16="http://schemas.microsoft.com/office/drawing/2014/main" id="{1F921C3F-80B9-16AF-44A9-DDA4B740DEFE}"/>
                    </a:ext>
                  </a:extLst>
                </p14:cNvPr>
                <p14:cNvContentPartPr/>
                <p14:nvPr/>
              </p14:nvContentPartPr>
              <p14:xfrm>
                <a:off x="21080043" y="9637286"/>
                <a:ext cx="148680" cy="143280"/>
              </p14:xfrm>
            </p:contentPart>
          </mc:Choice>
          <mc:Fallback xmlns="">
            <p:pic>
              <p:nvPicPr>
                <p:cNvPr id="1041" name="Ink 1040">
                  <a:extLst>
                    <a:ext uri="{FF2B5EF4-FFF2-40B4-BE49-F238E27FC236}">
                      <a16:creationId xmlns:a16="http://schemas.microsoft.com/office/drawing/2014/main" id="{1F921C3F-80B9-16AF-44A9-DDA4B740DEFE}"/>
                    </a:ext>
                  </a:extLst>
                </p:cNvPr>
                <p:cNvPicPr/>
                <p:nvPr/>
              </p:nvPicPr>
              <p:blipFill>
                <a:blip r:embed="rId28"/>
                <a:stretch>
                  <a:fillRect/>
                </a:stretch>
              </p:blipFill>
              <p:spPr>
                <a:xfrm>
                  <a:off x="21062043" y="9619286"/>
                  <a:ext cx="1843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42" name="Ink 1041">
                  <a:extLst>
                    <a:ext uri="{FF2B5EF4-FFF2-40B4-BE49-F238E27FC236}">
                      <a16:creationId xmlns:a16="http://schemas.microsoft.com/office/drawing/2014/main" id="{EA4F4C40-C2B5-A6F3-C6BE-C24DA311BE9B}"/>
                    </a:ext>
                  </a:extLst>
                </p14:cNvPr>
                <p14:cNvContentPartPr/>
                <p14:nvPr/>
              </p14:nvContentPartPr>
              <p14:xfrm>
                <a:off x="21234483" y="9621086"/>
                <a:ext cx="37440" cy="12600"/>
              </p14:xfrm>
            </p:contentPart>
          </mc:Choice>
          <mc:Fallback xmlns="">
            <p:pic>
              <p:nvPicPr>
                <p:cNvPr id="1042" name="Ink 1041">
                  <a:extLst>
                    <a:ext uri="{FF2B5EF4-FFF2-40B4-BE49-F238E27FC236}">
                      <a16:creationId xmlns:a16="http://schemas.microsoft.com/office/drawing/2014/main" id="{EA4F4C40-C2B5-A6F3-C6BE-C24DA311BE9B}"/>
                    </a:ext>
                  </a:extLst>
                </p:cNvPr>
                <p:cNvPicPr/>
                <p:nvPr/>
              </p:nvPicPr>
              <p:blipFill>
                <a:blip r:embed="rId30"/>
                <a:stretch>
                  <a:fillRect/>
                </a:stretch>
              </p:blipFill>
              <p:spPr>
                <a:xfrm>
                  <a:off x="21216483" y="9603086"/>
                  <a:ext cx="73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44" name="Ink 1043">
                  <a:extLst>
                    <a:ext uri="{FF2B5EF4-FFF2-40B4-BE49-F238E27FC236}">
                      <a16:creationId xmlns:a16="http://schemas.microsoft.com/office/drawing/2014/main" id="{A1DAD275-4F30-553F-A0B6-674271A39D14}"/>
                    </a:ext>
                  </a:extLst>
                </p14:cNvPr>
                <p14:cNvContentPartPr/>
                <p14:nvPr/>
              </p14:nvContentPartPr>
              <p14:xfrm>
                <a:off x="21316203" y="9605606"/>
                <a:ext cx="6120" cy="14760"/>
              </p14:xfrm>
            </p:contentPart>
          </mc:Choice>
          <mc:Fallback xmlns="">
            <p:pic>
              <p:nvPicPr>
                <p:cNvPr id="1044" name="Ink 1043">
                  <a:extLst>
                    <a:ext uri="{FF2B5EF4-FFF2-40B4-BE49-F238E27FC236}">
                      <a16:creationId xmlns:a16="http://schemas.microsoft.com/office/drawing/2014/main" id="{A1DAD275-4F30-553F-A0B6-674271A39D14}"/>
                    </a:ext>
                  </a:extLst>
                </p:cNvPr>
                <p:cNvPicPr/>
                <p:nvPr/>
              </p:nvPicPr>
              <p:blipFill>
                <a:blip r:embed="rId32"/>
                <a:stretch>
                  <a:fillRect/>
                </a:stretch>
              </p:blipFill>
              <p:spPr>
                <a:xfrm>
                  <a:off x="21298203" y="9587966"/>
                  <a:ext cx="417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46" name="Ink 1045">
                  <a:extLst>
                    <a:ext uri="{FF2B5EF4-FFF2-40B4-BE49-F238E27FC236}">
                      <a16:creationId xmlns:a16="http://schemas.microsoft.com/office/drawing/2014/main" id="{CED89575-2D54-C9BD-9FBD-268E114DC9A3}"/>
                    </a:ext>
                  </a:extLst>
                </p14:cNvPr>
                <p14:cNvContentPartPr/>
                <p14:nvPr/>
              </p14:nvContentPartPr>
              <p14:xfrm>
                <a:off x="21352923" y="9633686"/>
                <a:ext cx="171000" cy="75600"/>
              </p14:xfrm>
            </p:contentPart>
          </mc:Choice>
          <mc:Fallback xmlns="">
            <p:pic>
              <p:nvPicPr>
                <p:cNvPr id="1046" name="Ink 1045">
                  <a:extLst>
                    <a:ext uri="{FF2B5EF4-FFF2-40B4-BE49-F238E27FC236}">
                      <a16:creationId xmlns:a16="http://schemas.microsoft.com/office/drawing/2014/main" id="{CED89575-2D54-C9BD-9FBD-268E114DC9A3}"/>
                    </a:ext>
                  </a:extLst>
                </p:cNvPr>
                <p:cNvPicPr/>
                <p:nvPr/>
              </p:nvPicPr>
              <p:blipFill>
                <a:blip r:embed="rId34"/>
                <a:stretch>
                  <a:fillRect/>
                </a:stretch>
              </p:blipFill>
              <p:spPr>
                <a:xfrm>
                  <a:off x="21335283" y="9616046"/>
                  <a:ext cx="206640" cy="111240"/>
                </a:xfrm>
                <a:prstGeom prst="rect">
                  <a:avLst/>
                </a:prstGeom>
              </p:spPr>
            </p:pic>
          </mc:Fallback>
        </mc:AlternateContent>
      </p:grpSp>
      <p:grpSp>
        <p:nvGrpSpPr>
          <p:cNvPr id="1049" name="Group 1048">
            <a:extLst>
              <a:ext uri="{FF2B5EF4-FFF2-40B4-BE49-F238E27FC236}">
                <a16:creationId xmlns:a16="http://schemas.microsoft.com/office/drawing/2014/main" id="{1791A57B-3440-4F79-4ABF-C8AD899A6AAC}"/>
              </a:ext>
            </a:extLst>
          </p:cNvPr>
          <p:cNvGrpSpPr/>
          <p:nvPr/>
        </p:nvGrpSpPr>
        <p:grpSpPr>
          <a:xfrm>
            <a:off x="21525363" y="9245966"/>
            <a:ext cx="515520" cy="503280"/>
            <a:chOff x="21525363" y="9245966"/>
            <a:chExt cx="515520" cy="503280"/>
          </a:xfrm>
        </p:grpSpPr>
        <mc:AlternateContent xmlns:mc="http://schemas.openxmlformats.org/markup-compatibility/2006" xmlns:p14="http://schemas.microsoft.com/office/powerpoint/2010/main">
          <mc:Choice Requires="p14">
            <p:contentPart p14:bwMode="auto" r:id="rId35">
              <p14:nvContentPartPr>
                <p14:cNvPr id="1047" name="Ink 1046">
                  <a:extLst>
                    <a:ext uri="{FF2B5EF4-FFF2-40B4-BE49-F238E27FC236}">
                      <a16:creationId xmlns:a16="http://schemas.microsoft.com/office/drawing/2014/main" id="{B74A86A7-E389-CAED-0D43-A0C6E55C0BB8}"/>
                    </a:ext>
                  </a:extLst>
                </p14:cNvPr>
                <p14:cNvContentPartPr/>
                <p14:nvPr/>
              </p14:nvContentPartPr>
              <p14:xfrm>
                <a:off x="21525363" y="9245966"/>
                <a:ext cx="486720" cy="446760"/>
              </p14:xfrm>
            </p:contentPart>
          </mc:Choice>
          <mc:Fallback xmlns="">
            <p:pic>
              <p:nvPicPr>
                <p:cNvPr id="1047" name="Ink 1046">
                  <a:extLst>
                    <a:ext uri="{FF2B5EF4-FFF2-40B4-BE49-F238E27FC236}">
                      <a16:creationId xmlns:a16="http://schemas.microsoft.com/office/drawing/2014/main" id="{B74A86A7-E389-CAED-0D43-A0C6E55C0BB8}"/>
                    </a:ext>
                  </a:extLst>
                </p:cNvPr>
                <p:cNvPicPr/>
                <p:nvPr/>
              </p:nvPicPr>
              <p:blipFill>
                <a:blip r:embed="rId36"/>
                <a:stretch>
                  <a:fillRect/>
                </a:stretch>
              </p:blipFill>
              <p:spPr>
                <a:xfrm>
                  <a:off x="21507723" y="9227966"/>
                  <a:ext cx="52236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48" name="Ink 1047">
                  <a:extLst>
                    <a:ext uri="{FF2B5EF4-FFF2-40B4-BE49-F238E27FC236}">
                      <a16:creationId xmlns:a16="http://schemas.microsoft.com/office/drawing/2014/main" id="{A466171F-1A5C-6D55-F44B-6FC43CCD5768}"/>
                    </a:ext>
                  </a:extLst>
                </p14:cNvPr>
                <p14:cNvContentPartPr/>
                <p14:nvPr/>
              </p14:nvContentPartPr>
              <p14:xfrm>
                <a:off x="22017483" y="9604886"/>
                <a:ext cx="23400" cy="144360"/>
              </p14:xfrm>
            </p:contentPart>
          </mc:Choice>
          <mc:Fallback xmlns="">
            <p:pic>
              <p:nvPicPr>
                <p:cNvPr id="1048" name="Ink 1047">
                  <a:extLst>
                    <a:ext uri="{FF2B5EF4-FFF2-40B4-BE49-F238E27FC236}">
                      <a16:creationId xmlns:a16="http://schemas.microsoft.com/office/drawing/2014/main" id="{A466171F-1A5C-6D55-F44B-6FC43CCD5768}"/>
                    </a:ext>
                  </a:extLst>
                </p:cNvPr>
                <p:cNvPicPr/>
                <p:nvPr/>
              </p:nvPicPr>
              <p:blipFill>
                <a:blip r:embed="rId38"/>
                <a:stretch>
                  <a:fillRect/>
                </a:stretch>
              </p:blipFill>
              <p:spPr>
                <a:xfrm>
                  <a:off x="21999843" y="9586886"/>
                  <a:ext cx="59040" cy="180000"/>
                </a:xfrm>
                <a:prstGeom prst="rect">
                  <a:avLst/>
                </a:prstGeom>
              </p:spPr>
            </p:pic>
          </mc:Fallback>
        </mc:AlternateContent>
      </p:grpSp>
      <p:sp>
        <p:nvSpPr>
          <p:cNvPr id="1090" name="TextBox 1089">
            <a:extLst>
              <a:ext uri="{FF2B5EF4-FFF2-40B4-BE49-F238E27FC236}">
                <a16:creationId xmlns:a16="http://schemas.microsoft.com/office/drawing/2014/main" id="{0734EF41-25EC-4B0C-7EFA-061CC747FDFA}"/>
              </a:ext>
            </a:extLst>
          </p:cNvPr>
          <p:cNvSpPr txBox="1"/>
          <p:nvPr/>
        </p:nvSpPr>
        <p:spPr>
          <a:xfrm>
            <a:off x="31519908" y="12509956"/>
            <a:ext cx="1071676" cy="266483"/>
          </a:xfrm>
          <a:prstGeom prst="rect">
            <a:avLst/>
          </a:prstGeom>
          <a:solidFill>
            <a:schemeClr val="bg1"/>
          </a:solidFill>
          <a:effectLst>
            <a:softEdge rad="101600"/>
          </a:effectLst>
        </p:spPr>
        <p:txBody>
          <a:bodyPr wrap="square" rtlCol="0">
            <a:spAutoFit/>
          </a:bodyPr>
          <a:lstStyle/>
          <a:p>
            <a:r>
              <a:rPr lang="en-US" sz="1600" b="0" i="1" dirty="0">
                <a:latin typeface="Calibri" panose="020F0502020204030204" pitchFamily="34" charset="0"/>
                <a:cs typeface="Calibri" panose="020F0502020204030204" pitchFamily="34" charset="0"/>
              </a:rPr>
              <a:t>Davao City</a:t>
            </a:r>
          </a:p>
        </p:txBody>
      </p:sp>
      <p:sp>
        <p:nvSpPr>
          <p:cNvPr id="1091" name="Oval 1090">
            <a:extLst>
              <a:ext uri="{FF2B5EF4-FFF2-40B4-BE49-F238E27FC236}">
                <a16:creationId xmlns:a16="http://schemas.microsoft.com/office/drawing/2014/main" id="{547EEEB2-5C4E-579C-9FC0-47C615A3A684}"/>
              </a:ext>
            </a:extLst>
          </p:cNvPr>
          <p:cNvSpPr/>
          <p:nvPr/>
        </p:nvSpPr>
        <p:spPr bwMode="auto">
          <a:xfrm>
            <a:off x="31578960" y="12455076"/>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092" name="Oval 1091">
            <a:extLst>
              <a:ext uri="{FF2B5EF4-FFF2-40B4-BE49-F238E27FC236}">
                <a16:creationId xmlns:a16="http://schemas.microsoft.com/office/drawing/2014/main" id="{42C6D7F7-92E4-1DB7-7893-DBEDFA09AEE0}"/>
              </a:ext>
            </a:extLst>
          </p:cNvPr>
          <p:cNvSpPr/>
          <p:nvPr/>
        </p:nvSpPr>
        <p:spPr bwMode="auto">
          <a:xfrm>
            <a:off x="29048094" y="8235058"/>
            <a:ext cx="73152" cy="73152"/>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093" name="TextBox 1092">
            <a:extLst>
              <a:ext uri="{FF2B5EF4-FFF2-40B4-BE49-F238E27FC236}">
                <a16:creationId xmlns:a16="http://schemas.microsoft.com/office/drawing/2014/main" id="{3CEB2211-D021-46F2-618C-5F528E8C863D}"/>
              </a:ext>
            </a:extLst>
          </p:cNvPr>
          <p:cNvSpPr txBox="1"/>
          <p:nvPr/>
        </p:nvSpPr>
        <p:spPr>
          <a:xfrm>
            <a:off x="28285189" y="8176186"/>
            <a:ext cx="799481" cy="266483"/>
          </a:xfrm>
          <a:prstGeom prst="rect">
            <a:avLst/>
          </a:prstGeom>
          <a:solidFill>
            <a:schemeClr val="bg1"/>
          </a:solidFill>
          <a:effectLst>
            <a:softEdge rad="63500"/>
          </a:effectLst>
        </p:spPr>
        <p:txBody>
          <a:bodyPr wrap="square" rtlCol="0">
            <a:spAutoFit/>
          </a:bodyPr>
          <a:lstStyle/>
          <a:p>
            <a:r>
              <a:rPr lang="en-US" sz="1600" b="0" i="1" dirty="0">
                <a:latin typeface="Calibri" panose="020F0502020204030204" pitchFamily="34" charset="0"/>
                <a:cs typeface="Calibri" panose="020F0502020204030204" pitchFamily="34" charset="0"/>
              </a:rPr>
              <a:t>Manila</a:t>
            </a:r>
          </a:p>
        </p:txBody>
      </p:sp>
      <p:sp>
        <p:nvSpPr>
          <p:cNvPr id="1095" name="TextBox 1094">
            <a:extLst>
              <a:ext uri="{FF2B5EF4-FFF2-40B4-BE49-F238E27FC236}">
                <a16:creationId xmlns:a16="http://schemas.microsoft.com/office/drawing/2014/main" id="{9B51EB1F-AF05-FE0E-FD76-F4405F03957D}"/>
              </a:ext>
            </a:extLst>
          </p:cNvPr>
          <p:cNvSpPr txBox="1"/>
          <p:nvPr/>
        </p:nvSpPr>
        <p:spPr>
          <a:xfrm>
            <a:off x="31526684" y="12688694"/>
            <a:ext cx="1071676" cy="266483"/>
          </a:xfrm>
          <a:prstGeom prst="rect">
            <a:avLst/>
          </a:prstGeom>
          <a:solidFill>
            <a:schemeClr val="bg1"/>
          </a:solidFill>
          <a:effectLst>
            <a:softEdge rad="114300"/>
          </a:effectLst>
        </p:spPr>
        <p:txBody>
          <a:bodyPr wrap="square" rtlCol="0">
            <a:spAutoFit/>
          </a:bodyPr>
          <a:lstStyle/>
          <a:p>
            <a:r>
              <a:rPr lang="en-US" sz="1600" dirty="0">
                <a:latin typeface="Calibri" panose="020F0502020204030204" pitchFamily="34" charset="0"/>
                <a:cs typeface="Calibri" panose="020F0502020204030204" pitchFamily="34" charset="0"/>
              </a:rPr>
              <a:t>Mindanao</a:t>
            </a:r>
          </a:p>
        </p:txBody>
      </p:sp>
      <p:sp>
        <p:nvSpPr>
          <p:cNvPr id="1146" name="TextBox 1145">
            <a:extLst>
              <a:ext uri="{FF2B5EF4-FFF2-40B4-BE49-F238E27FC236}">
                <a16:creationId xmlns:a16="http://schemas.microsoft.com/office/drawing/2014/main" id="{80F46257-C0B1-B744-36D7-96A42667C04B}"/>
              </a:ext>
            </a:extLst>
          </p:cNvPr>
          <p:cNvSpPr txBox="1"/>
          <p:nvPr/>
        </p:nvSpPr>
        <p:spPr>
          <a:xfrm>
            <a:off x="11461454" y="13205860"/>
            <a:ext cx="5054382" cy="510140"/>
          </a:xfrm>
          <a:prstGeom prst="rect">
            <a:avLst/>
          </a:prstGeom>
          <a:noFill/>
        </p:spPr>
        <p:txBody>
          <a:bodyPr wrap="square" rtlCol="0">
            <a:spAutoFit/>
          </a:bodyPr>
          <a:lstStyle/>
          <a:p>
            <a:r>
              <a:rPr lang="en-US" sz="2000" b="0" dirty="0">
                <a:latin typeface="Calibri" panose="020F0502020204030204" pitchFamily="34" charset="0"/>
                <a:cs typeface="Calibri" panose="020F0502020204030204" pitchFamily="34" charset="0"/>
              </a:rPr>
              <a:t>Table 1: Odds for Successful Attacks in the Trans-Sahara</a:t>
            </a:r>
          </a:p>
        </p:txBody>
      </p:sp>
      <p:sp>
        <p:nvSpPr>
          <p:cNvPr id="1147" name="TextBox 1146">
            <a:extLst>
              <a:ext uri="{FF2B5EF4-FFF2-40B4-BE49-F238E27FC236}">
                <a16:creationId xmlns:a16="http://schemas.microsoft.com/office/drawing/2014/main" id="{5508B9EE-573C-4D00-E294-1C20CBD39F7B}"/>
              </a:ext>
            </a:extLst>
          </p:cNvPr>
          <p:cNvSpPr txBox="1"/>
          <p:nvPr/>
        </p:nvSpPr>
        <p:spPr>
          <a:xfrm>
            <a:off x="16867590" y="13205860"/>
            <a:ext cx="5054382" cy="510140"/>
          </a:xfrm>
          <a:prstGeom prst="rect">
            <a:avLst/>
          </a:prstGeom>
          <a:noFill/>
        </p:spPr>
        <p:txBody>
          <a:bodyPr wrap="square" rtlCol="0">
            <a:spAutoFit/>
          </a:bodyPr>
          <a:lstStyle/>
          <a:p>
            <a:r>
              <a:rPr lang="en-US" sz="2000" b="0" dirty="0">
                <a:latin typeface="Calibri" panose="020F0502020204030204" pitchFamily="34" charset="0"/>
                <a:cs typeface="Calibri" panose="020F0502020204030204" pitchFamily="34" charset="0"/>
              </a:rPr>
              <a:t>Table 2: Odds for Successful Attacks in the Horn of Africa</a:t>
            </a:r>
          </a:p>
        </p:txBody>
      </p:sp>
      <p:sp>
        <p:nvSpPr>
          <p:cNvPr id="1148" name="TextBox 1147">
            <a:extLst>
              <a:ext uri="{FF2B5EF4-FFF2-40B4-BE49-F238E27FC236}">
                <a16:creationId xmlns:a16="http://schemas.microsoft.com/office/drawing/2014/main" id="{2FF01A12-8847-B8E7-93CA-A1CF5BF0C5C0}"/>
              </a:ext>
            </a:extLst>
          </p:cNvPr>
          <p:cNvSpPr txBox="1"/>
          <p:nvPr/>
        </p:nvSpPr>
        <p:spPr>
          <a:xfrm>
            <a:off x="22256496" y="15206360"/>
            <a:ext cx="5054382" cy="510140"/>
          </a:xfrm>
          <a:prstGeom prst="rect">
            <a:avLst/>
          </a:prstGeom>
          <a:noFill/>
        </p:spPr>
        <p:txBody>
          <a:bodyPr wrap="square" rtlCol="0">
            <a:spAutoFit/>
          </a:bodyPr>
          <a:lstStyle/>
          <a:p>
            <a:r>
              <a:rPr lang="en-US" sz="2000" b="0" dirty="0">
                <a:latin typeface="Calibri" panose="020F0502020204030204" pitchFamily="34" charset="0"/>
                <a:cs typeface="Calibri" panose="020F0502020204030204" pitchFamily="34" charset="0"/>
              </a:rPr>
              <a:t>Table 3: Odds for Successful Attacks in the Philippines</a:t>
            </a:r>
          </a:p>
        </p:txBody>
      </p:sp>
      <p:pic>
        <p:nvPicPr>
          <p:cNvPr id="36" name="Picture 35">
            <a:extLst>
              <a:ext uri="{FF2B5EF4-FFF2-40B4-BE49-F238E27FC236}">
                <a16:creationId xmlns:a16="http://schemas.microsoft.com/office/drawing/2014/main" id="{FDE82C15-D864-DB14-9F61-9D0AF9B8AABE}"/>
              </a:ext>
            </a:extLst>
          </p:cNvPr>
          <p:cNvPicPr>
            <a:picLocks noChangeAspect="1"/>
          </p:cNvPicPr>
          <p:nvPr/>
        </p:nvPicPr>
        <p:blipFill>
          <a:blip r:embed="rId39"/>
          <a:stretch>
            <a:fillRect/>
          </a:stretch>
        </p:blipFill>
        <p:spPr>
          <a:xfrm>
            <a:off x="11544300" y="29184600"/>
            <a:ext cx="2209800" cy="2209800"/>
          </a:xfrm>
          <a:prstGeom prst="rect">
            <a:avLst/>
          </a:prstGeom>
        </p:spPr>
      </p:pic>
      <p:pic>
        <p:nvPicPr>
          <p:cNvPr id="37" name="Picture 36">
            <a:extLst>
              <a:ext uri="{FF2B5EF4-FFF2-40B4-BE49-F238E27FC236}">
                <a16:creationId xmlns:a16="http://schemas.microsoft.com/office/drawing/2014/main" id="{4F183296-0AF4-9098-E781-B34248AB01DC}"/>
              </a:ext>
            </a:extLst>
          </p:cNvPr>
          <p:cNvPicPr>
            <a:picLocks noChangeAspect="1"/>
          </p:cNvPicPr>
          <p:nvPr/>
        </p:nvPicPr>
        <p:blipFill>
          <a:blip r:embed="rId40"/>
          <a:stretch>
            <a:fillRect/>
          </a:stretch>
        </p:blipFill>
        <p:spPr>
          <a:xfrm>
            <a:off x="14097000" y="29184600"/>
            <a:ext cx="2209800" cy="2209800"/>
          </a:xfrm>
          <a:prstGeom prst="rect">
            <a:avLst/>
          </a:prstGeom>
        </p:spPr>
      </p:pic>
      <p:pic>
        <p:nvPicPr>
          <p:cNvPr id="39" name="Picture 38">
            <a:extLst>
              <a:ext uri="{FF2B5EF4-FFF2-40B4-BE49-F238E27FC236}">
                <a16:creationId xmlns:a16="http://schemas.microsoft.com/office/drawing/2014/main" id="{818B81D9-4785-28C2-63E5-DF16E1656FE8}"/>
              </a:ext>
            </a:extLst>
          </p:cNvPr>
          <p:cNvPicPr>
            <a:picLocks noChangeAspect="1"/>
          </p:cNvPicPr>
          <p:nvPr/>
        </p:nvPicPr>
        <p:blipFill>
          <a:blip r:embed="rId41"/>
          <a:stretch>
            <a:fillRect/>
          </a:stretch>
        </p:blipFill>
        <p:spPr>
          <a:xfrm>
            <a:off x="11734800" y="28517996"/>
            <a:ext cx="1838325" cy="1034058"/>
          </a:xfrm>
          <a:prstGeom prst="rect">
            <a:avLst/>
          </a:prstGeom>
        </p:spPr>
      </p:pic>
      <p:pic>
        <p:nvPicPr>
          <p:cNvPr id="40" name="Picture 39">
            <a:extLst>
              <a:ext uri="{FF2B5EF4-FFF2-40B4-BE49-F238E27FC236}">
                <a16:creationId xmlns:a16="http://schemas.microsoft.com/office/drawing/2014/main" id="{06BEF92E-5C41-6EE5-970C-76E50BF81A14}"/>
              </a:ext>
            </a:extLst>
          </p:cNvPr>
          <p:cNvPicPr>
            <a:picLocks noChangeAspect="1"/>
          </p:cNvPicPr>
          <p:nvPr/>
        </p:nvPicPr>
        <p:blipFill rotWithShape="1">
          <a:blip r:embed="rId42"/>
          <a:srcRect l="13281" t="31216" r="12500" b="41981"/>
          <a:stretch/>
        </p:blipFill>
        <p:spPr>
          <a:xfrm>
            <a:off x="14357394" y="28795973"/>
            <a:ext cx="1765212" cy="478103"/>
          </a:xfrm>
          <a:prstGeom prst="rect">
            <a:avLst/>
          </a:prstGeom>
        </p:spPr>
      </p:pic>
      <p:pic>
        <p:nvPicPr>
          <p:cNvPr id="51" name="Picture 50">
            <a:extLst>
              <a:ext uri="{FF2B5EF4-FFF2-40B4-BE49-F238E27FC236}">
                <a16:creationId xmlns:a16="http://schemas.microsoft.com/office/drawing/2014/main" id="{C870168E-8447-FA2E-ABF2-B1A8E4E8442F}"/>
              </a:ext>
            </a:extLst>
          </p:cNvPr>
          <p:cNvPicPr>
            <a:picLocks noChangeAspect="1"/>
          </p:cNvPicPr>
          <p:nvPr/>
        </p:nvPicPr>
        <p:blipFill>
          <a:blip r:embed="rId43"/>
          <a:stretch>
            <a:fillRect/>
          </a:stretch>
        </p:blipFill>
        <p:spPr>
          <a:xfrm>
            <a:off x="16795009" y="26160984"/>
            <a:ext cx="5561905" cy="6488889"/>
          </a:xfrm>
          <a:prstGeom prst="rect">
            <a:avLst/>
          </a:prstGeom>
        </p:spPr>
      </p:pic>
      <p:pic>
        <p:nvPicPr>
          <p:cNvPr id="59" name="Picture 58">
            <a:extLst>
              <a:ext uri="{FF2B5EF4-FFF2-40B4-BE49-F238E27FC236}">
                <a16:creationId xmlns:a16="http://schemas.microsoft.com/office/drawing/2014/main" id="{3781D49F-B935-52C5-5332-4018BD156158}"/>
              </a:ext>
            </a:extLst>
          </p:cNvPr>
          <p:cNvPicPr>
            <a:picLocks noChangeAspect="1"/>
          </p:cNvPicPr>
          <p:nvPr/>
        </p:nvPicPr>
        <p:blipFill>
          <a:blip r:embed="rId44"/>
          <a:stretch>
            <a:fillRect/>
          </a:stretch>
        </p:blipFill>
        <p:spPr>
          <a:xfrm>
            <a:off x="22406246" y="26150108"/>
            <a:ext cx="5549206" cy="6463492"/>
          </a:xfrm>
          <a:prstGeom prst="rect">
            <a:avLst/>
          </a:prstGeom>
        </p:spPr>
      </p:pic>
      <p:pic>
        <p:nvPicPr>
          <p:cNvPr id="22" name="Picture 21">
            <a:extLst>
              <a:ext uri="{FF2B5EF4-FFF2-40B4-BE49-F238E27FC236}">
                <a16:creationId xmlns:a16="http://schemas.microsoft.com/office/drawing/2014/main" id="{F2BE281E-5466-CACA-B065-D7C594A2E56E}"/>
              </a:ext>
            </a:extLst>
          </p:cNvPr>
          <p:cNvPicPr>
            <a:picLocks noChangeAspect="1"/>
          </p:cNvPicPr>
          <p:nvPr/>
        </p:nvPicPr>
        <p:blipFill>
          <a:blip r:embed="rId45"/>
          <a:stretch>
            <a:fillRect/>
          </a:stretch>
        </p:blipFill>
        <p:spPr>
          <a:xfrm>
            <a:off x="462998" y="21819216"/>
            <a:ext cx="10349206" cy="4926984"/>
          </a:xfrm>
          <a:prstGeom prst="rect">
            <a:avLst/>
          </a:prstGeom>
        </p:spPr>
      </p:pic>
      <p:pic>
        <p:nvPicPr>
          <p:cNvPr id="1121" name="Picture 1120">
            <a:extLst>
              <a:ext uri="{FF2B5EF4-FFF2-40B4-BE49-F238E27FC236}">
                <a16:creationId xmlns:a16="http://schemas.microsoft.com/office/drawing/2014/main" id="{E2C35563-8AFD-9F99-61B4-019413290F32}"/>
              </a:ext>
            </a:extLst>
          </p:cNvPr>
          <p:cNvPicPr>
            <a:picLocks noChangeAspect="1"/>
          </p:cNvPicPr>
          <p:nvPr/>
        </p:nvPicPr>
        <p:blipFill>
          <a:blip r:embed="rId46"/>
          <a:stretch>
            <a:fillRect/>
          </a:stretch>
        </p:blipFill>
        <p:spPr>
          <a:xfrm>
            <a:off x="548640" y="27635794"/>
            <a:ext cx="10438095" cy="4749206"/>
          </a:xfrm>
          <a:prstGeom prst="rect">
            <a:avLst/>
          </a:prstGeom>
        </p:spPr>
      </p:pic>
      <p:pic>
        <p:nvPicPr>
          <p:cNvPr id="1125" name="Picture 1124">
            <a:extLst>
              <a:ext uri="{FF2B5EF4-FFF2-40B4-BE49-F238E27FC236}">
                <a16:creationId xmlns:a16="http://schemas.microsoft.com/office/drawing/2014/main" id="{0B21FD89-FA0C-FC7F-8DF6-0C9A84116DC9}"/>
              </a:ext>
            </a:extLst>
          </p:cNvPr>
          <p:cNvPicPr>
            <a:picLocks noChangeAspect="1"/>
          </p:cNvPicPr>
          <p:nvPr/>
        </p:nvPicPr>
        <p:blipFill>
          <a:blip r:embed="rId47"/>
          <a:stretch>
            <a:fillRect/>
          </a:stretch>
        </p:blipFill>
        <p:spPr>
          <a:xfrm>
            <a:off x="33161004" y="28209240"/>
            <a:ext cx="10425396" cy="4368254"/>
          </a:xfrm>
          <a:prstGeom prst="rect">
            <a:avLst/>
          </a:prstGeom>
        </p:spPr>
      </p:pic>
      <p:pic>
        <p:nvPicPr>
          <p:cNvPr id="44" name="Picture 43">
            <a:extLst>
              <a:ext uri="{FF2B5EF4-FFF2-40B4-BE49-F238E27FC236}">
                <a16:creationId xmlns:a16="http://schemas.microsoft.com/office/drawing/2014/main" id="{A441EB7E-8A3E-16D9-7452-DF090A7CF124}"/>
              </a:ext>
            </a:extLst>
          </p:cNvPr>
          <p:cNvPicPr>
            <a:picLocks noChangeAspect="1"/>
          </p:cNvPicPr>
          <p:nvPr/>
        </p:nvPicPr>
        <p:blipFill>
          <a:blip r:embed="rId48"/>
          <a:stretch>
            <a:fillRect/>
          </a:stretch>
        </p:blipFill>
        <p:spPr>
          <a:xfrm>
            <a:off x="27531073" y="26517600"/>
            <a:ext cx="5028571" cy="612063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11349</TotalTime>
  <Words>2126</Words>
  <Application>Microsoft Office PowerPoint</Application>
  <PresentationFormat>Custom</PresentationFormat>
  <Paragraphs>614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Dalton Shaver</cp:lastModifiedBy>
  <cp:revision>227</cp:revision>
  <dcterms:created xsi:type="dcterms:W3CDTF">1999-06-15T14:29:13Z</dcterms:created>
  <dcterms:modified xsi:type="dcterms:W3CDTF">2022-11-10T14:13:59Z</dcterms:modified>
</cp:coreProperties>
</file>