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f32d7c2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f32d7c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f32d7c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f32d7c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f32d7c2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f32d7c2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f32d7c2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f32d7c2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5f32d7c2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f32d7c2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f32d7c2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f32d7c2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5f32d7c2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5f32d7c2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tevenLanciotti" TargetMode="External"/><Relationship Id="rId4" Type="http://schemas.openxmlformats.org/officeDocument/2006/relationships/hyperlink" Target="https://github.com/daluon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gomonov/new-york-city-airbnb-open-data" TargetMode="External"/><Relationship Id="rId4" Type="http://schemas.openxmlformats.org/officeDocument/2006/relationships/hyperlink" Target="https://data.cityofnewyork.us/Social-Services/311-Service-Requests-from-2010-to-Present/erm2-nwe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gomonov/new-york-city-airbnb-open-data" TargetMode="External"/><Relationship Id="rId4" Type="http://schemas.openxmlformats.org/officeDocument/2006/relationships/hyperlink" Target="https://data.cityofnewyork.us/Social-Services/311-Service-Requests-from-2010-to-Present/erm2-nwe9"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Project</a:t>
            </a:r>
            <a:endParaRPr/>
          </a:p>
        </p:txBody>
      </p:sp>
      <p:sp>
        <p:nvSpPr>
          <p:cNvPr id="135" name="Google Shape;135;p13"/>
          <p:cNvSpPr txBox="1"/>
          <p:nvPr>
            <p:ph idx="1" type="subTitle"/>
          </p:nvPr>
        </p:nvSpPr>
        <p:spPr>
          <a:xfrm>
            <a:off x="5083950" y="3062250"/>
            <a:ext cx="3470700" cy="13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r>
              <a:rPr b="1" lang="en"/>
              <a:t> </a:t>
            </a:r>
            <a:r>
              <a:rPr b="1" lang="en" sz="1800">
                <a:solidFill>
                  <a:srgbClr val="FFFFFF"/>
                </a:solidFill>
                <a:latin typeface="Arial"/>
                <a:ea typeface="Arial"/>
                <a:cs typeface="Arial"/>
                <a:sym typeface="Arial"/>
              </a:rPr>
              <a:t>Steven </a:t>
            </a:r>
            <a:r>
              <a:rPr b="1" lang="en" sz="1800">
                <a:solidFill>
                  <a:srgbClr val="FFFFFF"/>
                </a:solidFill>
                <a:uFill>
                  <a:noFill/>
                </a:uFill>
                <a:latin typeface="Arial"/>
                <a:ea typeface="Arial"/>
                <a:cs typeface="Arial"/>
                <a:sym typeface="Arial"/>
                <a:hlinkClick r:id="rId3"/>
              </a:rPr>
              <a:t>Lanciotti</a:t>
            </a:r>
            <a:r>
              <a:rPr b="1" lang="en" sz="1800">
                <a:solidFill>
                  <a:srgbClr val="FFFFFF"/>
                </a:solidFill>
                <a:latin typeface="Arial"/>
                <a:ea typeface="Arial"/>
                <a:cs typeface="Arial"/>
                <a:sym typeface="Arial"/>
              </a:rPr>
              <a:t>, Desiree L</a:t>
            </a:r>
            <a:r>
              <a:rPr b="1" lang="en" sz="1800">
                <a:solidFill>
                  <a:srgbClr val="FFFFFF"/>
                </a:solidFill>
                <a:uFill>
                  <a:noFill/>
                </a:uFill>
                <a:latin typeface="Arial"/>
                <a:ea typeface="Arial"/>
                <a:cs typeface="Arial"/>
                <a:sym typeface="Arial"/>
                <a:hlinkClick r:id="rId4"/>
              </a:rPr>
              <a:t>uongo</a:t>
            </a:r>
            <a:r>
              <a:rPr b="1" lang="en" sz="1800">
                <a:solidFill>
                  <a:srgbClr val="FFFFFF"/>
                </a:solidFill>
                <a:latin typeface="Arial"/>
                <a:ea typeface="Arial"/>
                <a:cs typeface="Arial"/>
                <a:sym typeface="Arial"/>
              </a:rPr>
              <a:t>, Philip Oyoo</a:t>
            </a:r>
            <a:endParaRPr b="1" sz="1800">
              <a:solidFill>
                <a:srgbClr val="FFFFFF"/>
              </a:solidFill>
              <a:latin typeface="Arial"/>
              <a:ea typeface="Arial"/>
              <a:cs typeface="Arial"/>
              <a:sym typeface="Arial"/>
            </a:endParaRPr>
          </a:p>
          <a:p>
            <a:pPr indent="0" lvl="0" marL="0" rtl="0" algn="l">
              <a:spcBef>
                <a:spcPts val="0"/>
              </a:spcBef>
              <a:spcAft>
                <a:spcPts val="0"/>
              </a:spcAft>
              <a:buNone/>
            </a:pPr>
            <a:r>
              <a:t/>
            </a:r>
            <a:endParaRPr b="1" sz="1500" u="sng">
              <a:solidFill>
                <a:srgbClr val="0366D6"/>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076650"/>
            <a:ext cx="7038900" cy="3722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Char char="●"/>
            </a:pPr>
            <a:r>
              <a:rPr lang="en"/>
              <a:t>In this ETL  project we set out to find two large datasets, clean them up and merge them. The process comprised of the following steps:</a:t>
            </a:r>
            <a:endParaRPr/>
          </a:p>
          <a:p>
            <a:pPr indent="-298450" lvl="1" marL="914400" rtl="0" algn="l">
              <a:lnSpc>
                <a:spcPct val="150000"/>
              </a:lnSpc>
              <a:spcBef>
                <a:spcPts val="0"/>
              </a:spcBef>
              <a:spcAft>
                <a:spcPts val="0"/>
              </a:spcAft>
              <a:buSzPts val="1100"/>
              <a:buAutoNum type="alphaLcPeriod"/>
            </a:pPr>
            <a:r>
              <a:rPr lang="en"/>
              <a:t>Extraction: The Data was identified and extracted from their sources</a:t>
            </a:r>
            <a:endParaRPr/>
          </a:p>
          <a:p>
            <a:pPr indent="-298450" lvl="1" marL="914400" rtl="0" algn="l">
              <a:lnSpc>
                <a:spcPct val="150000"/>
              </a:lnSpc>
              <a:spcBef>
                <a:spcPts val="0"/>
              </a:spcBef>
              <a:spcAft>
                <a:spcPts val="0"/>
              </a:spcAft>
              <a:buSzPts val="1100"/>
              <a:buAutoNum type="alphaLcPeriod"/>
            </a:pPr>
            <a:r>
              <a:rPr lang="en"/>
              <a:t>Transformation: The  Data was  cleaned, prepped and then  joined into a single  data set </a:t>
            </a:r>
            <a:endParaRPr/>
          </a:p>
          <a:p>
            <a:pPr indent="-298450" lvl="1" marL="914400" rtl="0" algn="l">
              <a:lnSpc>
                <a:spcPct val="150000"/>
              </a:lnSpc>
              <a:spcBef>
                <a:spcPts val="0"/>
              </a:spcBef>
              <a:spcAft>
                <a:spcPts val="0"/>
              </a:spcAft>
              <a:buSzPts val="1100"/>
              <a:buAutoNum type="alphaLcPeriod"/>
            </a:pPr>
            <a:r>
              <a:rPr lang="en"/>
              <a:t>Load: The Cleaned up Data Source was loaded into a Postgres Database.</a:t>
            </a:r>
            <a:endParaRPr/>
          </a:p>
          <a:p>
            <a:pPr indent="-311150" lvl="0" marL="457200" rtl="0" algn="l">
              <a:lnSpc>
                <a:spcPct val="150000"/>
              </a:lnSpc>
              <a:spcBef>
                <a:spcPts val="1000"/>
              </a:spcBef>
              <a:spcAft>
                <a:spcPts val="0"/>
              </a:spcAft>
              <a:buSzPts val="1300"/>
              <a:buChar char="●"/>
            </a:pPr>
            <a:r>
              <a:rPr lang="en"/>
              <a:t>For this task we used the following 2 sources:</a:t>
            </a:r>
            <a:endParaRPr/>
          </a:p>
          <a:p>
            <a:pPr indent="-298450" lvl="1" marL="914400" rtl="0" algn="l">
              <a:lnSpc>
                <a:spcPct val="150000"/>
              </a:lnSpc>
              <a:spcBef>
                <a:spcPts val="0"/>
              </a:spcBef>
              <a:spcAft>
                <a:spcPts val="0"/>
              </a:spcAft>
              <a:buSzPts val="1100"/>
              <a:buAutoNum type="alphaLcPeriod"/>
            </a:pPr>
            <a:r>
              <a:rPr lang="en"/>
              <a:t>Kaggle </a:t>
            </a:r>
            <a:endParaRPr/>
          </a:p>
          <a:p>
            <a:pPr indent="-298450" lvl="2" marL="1371600" rtl="0" algn="l">
              <a:lnSpc>
                <a:spcPct val="150000"/>
              </a:lnSpc>
              <a:spcBef>
                <a:spcPts val="0"/>
              </a:spcBef>
              <a:spcAft>
                <a:spcPts val="0"/>
              </a:spcAft>
              <a:buSzPts val="1100"/>
              <a:buChar char="■"/>
            </a:pPr>
            <a:r>
              <a:rPr lang="en" u="sng">
                <a:solidFill>
                  <a:schemeClr val="hlink"/>
                </a:solidFill>
                <a:hlinkClick r:id="rId3"/>
              </a:rPr>
              <a:t>New York City Airbnb Open Data (2019)</a:t>
            </a:r>
            <a:endParaRPr i="1"/>
          </a:p>
          <a:p>
            <a:pPr indent="-298450" lvl="1" marL="914400" rtl="0" algn="l">
              <a:lnSpc>
                <a:spcPct val="150000"/>
              </a:lnSpc>
              <a:spcBef>
                <a:spcPts val="0"/>
              </a:spcBef>
              <a:spcAft>
                <a:spcPts val="0"/>
              </a:spcAft>
              <a:buSzPts val="1100"/>
              <a:buAutoNum type="alphaLcPeriod"/>
            </a:pPr>
            <a:r>
              <a:rPr lang="en"/>
              <a:t>NYC Open Data</a:t>
            </a:r>
            <a:endParaRPr/>
          </a:p>
          <a:p>
            <a:pPr indent="-298450" lvl="2" marL="1371600" rtl="0" algn="l">
              <a:lnSpc>
                <a:spcPct val="150000"/>
              </a:lnSpc>
              <a:spcBef>
                <a:spcPts val="0"/>
              </a:spcBef>
              <a:spcAft>
                <a:spcPts val="0"/>
              </a:spcAft>
              <a:buSzPts val="1100"/>
              <a:buChar char="■"/>
            </a:pPr>
            <a:r>
              <a:rPr lang="en" u="sng">
                <a:solidFill>
                  <a:schemeClr val="hlink"/>
                </a:solidFill>
                <a:hlinkClick r:id="rId4"/>
              </a:rPr>
              <a:t>311 Service Requests from 2010 to Present (updated daily)</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Extraction Phase</a:t>
            </a:r>
            <a:endParaRPr/>
          </a:p>
        </p:txBody>
      </p:sp>
      <p:sp>
        <p:nvSpPr>
          <p:cNvPr id="147" name="Google Shape;147;p15"/>
          <p:cNvSpPr txBox="1"/>
          <p:nvPr>
            <p:ph idx="1" type="body"/>
          </p:nvPr>
        </p:nvSpPr>
        <p:spPr>
          <a:xfrm>
            <a:off x="1297500" y="1166475"/>
            <a:ext cx="7038900" cy="377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utilized one CSV file and one API written in JSON :</a:t>
            </a:r>
            <a:endParaRPr/>
          </a:p>
          <a:p>
            <a:pPr indent="-298450" lvl="1" marL="914400" rtl="0" algn="l">
              <a:spcBef>
                <a:spcPts val="0"/>
              </a:spcBef>
              <a:spcAft>
                <a:spcPts val="0"/>
              </a:spcAft>
              <a:buSzPts val="1100"/>
              <a:buChar char="○"/>
            </a:pPr>
            <a:r>
              <a:rPr lang="en" u="sng">
                <a:solidFill>
                  <a:schemeClr val="hlink"/>
                </a:solidFill>
                <a:hlinkClick r:id="rId3"/>
              </a:rPr>
              <a:t>New York City Open AirBnb Data </a:t>
            </a:r>
            <a:endParaRPr/>
          </a:p>
          <a:p>
            <a:pPr indent="-298450" lvl="2" marL="1371600" rtl="0" algn="l">
              <a:spcBef>
                <a:spcPts val="0"/>
              </a:spcBef>
              <a:spcAft>
                <a:spcPts val="0"/>
              </a:spcAft>
              <a:buSzPts val="1100"/>
              <a:buChar char="■"/>
            </a:pPr>
            <a:r>
              <a:rPr lang="en"/>
              <a:t>This data was downloaded as CSV file and was comprised of  48,000 rows</a:t>
            </a:r>
            <a:endParaRPr/>
          </a:p>
          <a:p>
            <a:pPr indent="0" lvl="0" marL="914400" rtl="0" algn="l">
              <a:spcBef>
                <a:spcPts val="0"/>
              </a:spcBef>
              <a:spcAft>
                <a:spcPts val="0"/>
              </a:spcAft>
              <a:buNone/>
            </a:pPr>
            <a:r>
              <a:t/>
            </a:r>
            <a:endParaRPr/>
          </a:p>
          <a:p>
            <a:pPr indent="-298450" lvl="1" marL="914400" rtl="0" algn="l">
              <a:spcBef>
                <a:spcPts val="0"/>
              </a:spcBef>
              <a:spcAft>
                <a:spcPts val="0"/>
              </a:spcAft>
              <a:buSzPts val="1100"/>
              <a:buChar char="○"/>
            </a:pPr>
            <a:r>
              <a:rPr lang="en" u="sng">
                <a:solidFill>
                  <a:schemeClr val="hlink"/>
                </a:solidFill>
                <a:hlinkClick r:id="rId4"/>
              </a:rPr>
              <a:t>311 Service Requests from 2010 to Present</a:t>
            </a:r>
            <a:endParaRPr/>
          </a:p>
          <a:p>
            <a:pPr indent="-298450" lvl="2" marL="1371600" rtl="0" algn="l">
              <a:spcBef>
                <a:spcPts val="0"/>
              </a:spcBef>
              <a:spcAft>
                <a:spcPts val="0"/>
              </a:spcAft>
              <a:buSzPts val="1100"/>
              <a:buChar char="■"/>
            </a:pPr>
            <a:r>
              <a:rPr lang="en"/>
              <a:t>This data source contained 22mil rows, which resulted in issues relating to  local storage and ease of transferring data when downloading as a CSV.   As a result, the NYC Open Data API was used. This allowed for flexibility in the amount of  data used within the project.</a:t>
            </a:r>
            <a:endParaRPr/>
          </a:p>
          <a:p>
            <a:pPr indent="-298450" lvl="2" marL="1371600" rtl="0" algn="l">
              <a:spcBef>
                <a:spcPts val="0"/>
              </a:spcBef>
              <a:spcAft>
                <a:spcPts val="0"/>
              </a:spcAft>
              <a:buSzPts val="1100"/>
              <a:buChar char="■"/>
            </a:pPr>
            <a:r>
              <a:rPr lang="en"/>
              <a:t>The API code was written in  Jupyter Notebook:</a:t>
            </a:r>
            <a:endParaRPr/>
          </a:p>
          <a:p>
            <a:pPr indent="-298450" lvl="3" marL="1828800" rtl="0" algn="l">
              <a:spcBef>
                <a:spcPts val="0"/>
              </a:spcBef>
              <a:spcAft>
                <a:spcPts val="0"/>
              </a:spcAft>
              <a:buSzPts val="1100"/>
              <a:buChar char="●"/>
            </a:pPr>
            <a:r>
              <a:rPr lang="en"/>
              <a:t>Note that a limit of 100 rows was used for each API call. This can be easily adjusted to pull much more.</a:t>
            </a:r>
            <a:endParaRPr/>
          </a:p>
          <a:p>
            <a:pPr indent="0" lvl="0" marL="13716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148" name="Google Shape;148;p15"/>
          <p:cNvPicPr preferRelativeResize="0"/>
          <p:nvPr/>
        </p:nvPicPr>
        <p:blipFill>
          <a:blip r:embed="rId5">
            <a:alphaModFix/>
          </a:blip>
          <a:stretch>
            <a:fillRect/>
          </a:stretch>
        </p:blipFill>
        <p:spPr>
          <a:xfrm>
            <a:off x="2762775" y="3474250"/>
            <a:ext cx="4920201" cy="128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 Phase - </a:t>
            </a:r>
            <a:r>
              <a:rPr lang="en" sz="2200"/>
              <a:t>PostgreSQL Database</a:t>
            </a:r>
            <a:endParaRPr sz="2200"/>
          </a:p>
        </p:txBody>
      </p:sp>
      <p:sp>
        <p:nvSpPr>
          <p:cNvPr id="154" name="Google Shape;154;p16"/>
          <p:cNvSpPr txBox="1"/>
          <p:nvPr>
            <p:ph idx="1" type="body"/>
          </p:nvPr>
        </p:nvSpPr>
        <p:spPr>
          <a:xfrm>
            <a:off x="1297500" y="1139475"/>
            <a:ext cx="7038900" cy="3750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We created a local PostgreSQL Database consisting of two tables:</a:t>
            </a:r>
            <a:endParaRPr/>
          </a:p>
          <a:p>
            <a:pPr indent="-298450" lvl="1" marL="914400" rtl="0" algn="l">
              <a:lnSpc>
                <a:spcPct val="150000"/>
              </a:lnSpc>
              <a:spcBef>
                <a:spcPts val="0"/>
              </a:spcBef>
              <a:spcAft>
                <a:spcPts val="0"/>
              </a:spcAft>
              <a:buSzPts val="1100"/>
              <a:buChar char="○"/>
            </a:pPr>
            <a:r>
              <a:rPr lang="en"/>
              <a:t>NYC_311</a:t>
            </a:r>
            <a:endParaRPr/>
          </a:p>
          <a:p>
            <a:pPr indent="-298450" lvl="2" marL="1371600" rtl="0" algn="l">
              <a:lnSpc>
                <a:spcPct val="150000"/>
              </a:lnSpc>
              <a:spcBef>
                <a:spcPts val="0"/>
              </a:spcBef>
              <a:spcAft>
                <a:spcPts val="0"/>
              </a:spcAft>
              <a:buSzPts val="1100"/>
              <a:buChar char="■"/>
            </a:pPr>
            <a:r>
              <a:rPr lang="en"/>
              <a:t>The JSON database would be imported into this table</a:t>
            </a:r>
            <a:endParaRPr/>
          </a:p>
          <a:p>
            <a:pPr indent="-298450" lvl="1" marL="914400" rtl="0" algn="l">
              <a:lnSpc>
                <a:spcPct val="150000"/>
              </a:lnSpc>
              <a:spcBef>
                <a:spcPts val="0"/>
              </a:spcBef>
              <a:spcAft>
                <a:spcPts val="0"/>
              </a:spcAft>
              <a:buSzPts val="1100"/>
              <a:buChar char="○"/>
            </a:pPr>
            <a:r>
              <a:rPr lang="en"/>
              <a:t>Air_bnb</a:t>
            </a:r>
            <a:endParaRPr/>
          </a:p>
          <a:p>
            <a:pPr indent="-298450" lvl="2" marL="1371600" rtl="0" algn="l">
              <a:lnSpc>
                <a:spcPct val="150000"/>
              </a:lnSpc>
              <a:spcBef>
                <a:spcPts val="0"/>
              </a:spcBef>
              <a:spcAft>
                <a:spcPts val="0"/>
              </a:spcAft>
              <a:buSzPts val="1100"/>
              <a:buChar char="■"/>
            </a:pPr>
            <a:r>
              <a:rPr lang="en"/>
              <a:t>The CSV file would be imported into this table</a:t>
            </a:r>
            <a:endParaRPr/>
          </a:p>
          <a:p>
            <a:pPr indent="-311150" lvl="0" marL="457200" rtl="0" algn="l">
              <a:lnSpc>
                <a:spcPct val="150000"/>
              </a:lnSpc>
              <a:spcBef>
                <a:spcPts val="0"/>
              </a:spcBef>
              <a:spcAft>
                <a:spcPts val="0"/>
              </a:spcAft>
              <a:buSzPts val="1300"/>
              <a:buChar char="●"/>
            </a:pPr>
            <a:r>
              <a:rPr lang="en"/>
              <a:t>Each table consisted of the relevant columns necessary to create a joined table later in the process.</a:t>
            </a:r>
            <a:endParaRPr/>
          </a:p>
          <a:p>
            <a:pPr indent="-311150" lvl="0" marL="457200" rtl="0" algn="l">
              <a:lnSpc>
                <a:spcPct val="150000"/>
              </a:lnSpc>
              <a:spcBef>
                <a:spcPts val="0"/>
              </a:spcBef>
              <a:spcAft>
                <a:spcPts val="0"/>
              </a:spcAft>
              <a:buSzPts val="1300"/>
              <a:buChar char="●"/>
            </a:pPr>
            <a:r>
              <a:rPr lang="en"/>
              <a:t>Below is the SQL code used to create the air_bnb table:</a:t>
            </a:r>
            <a:endParaRPr/>
          </a:p>
          <a:p>
            <a:pPr indent="-298450" lvl="1" marL="914400" rtl="0" algn="l">
              <a:lnSpc>
                <a:spcPct val="150000"/>
              </a:lnSpc>
              <a:spcBef>
                <a:spcPts val="0"/>
              </a:spcBef>
              <a:spcAft>
                <a:spcPts val="0"/>
              </a:spcAft>
              <a:buSzPts val="1100"/>
              <a:buChar char="○"/>
            </a:pPr>
            <a:r>
              <a:rPr lang="en"/>
              <a:t>--   CREATE TABLE air_bnb(</a:t>
            </a:r>
            <a:endParaRPr/>
          </a:p>
          <a:p>
            <a:pPr indent="-298450" lvl="1" marL="914400" rtl="0" algn="l">
              <a:lnSpc>
                <a:spcPct val="150000"/>
              </a:lnSpc>
              <a:spcBef>
                <a:spcPts val="0"/>
              </a:spcBef>
              <a:spcAft>
                <a:spcPts val="0"/>
              </a:spcAft>
              <a:buSzPts val="1100"/>
              <a:buChar char="○"/>
            </a:pPr>
            <a:r>
              <a:rPr lang="en"/>
              <a:t>--    	latitude FLOAT,</a:t>
            </a:r>
            <a:endParaRPr/>
          </a:p>
          <a:p>
            <a:pPr indent="-298450" lvl="1" marL="914400" rtl="0" algn="l">
              <a:lnSpc>
                <a:spcPct val="150000"/>
              </a:lnSpc>
              <a:spcBef>
                <a:spcPts val="0"/>
              </a:spcBef>
              <a:spcAft>
                <a:spcPts val="0"/>
              </a:spcAft>
              <a:buSzPts val="1100"/>
              <a:buChar char="○"/>
            </a:pPr>
            <a:r>
              <a:rPr lang="en"/>
              <a:t>--    	longitude FLOAT,</a:t>
            </a:r>
            <a:endParaRPr/>
          </a:p>
          <a:p>
            <a:pPr indent="-298450" lvl="1" marL="914400" rtl="0" algn="l">
              <a:lnSpc>
                <a:spcPct val="150000"/>
              </a:lnSpc>
              <a:spcBef>
                <a:spcPts val="0"/>
              </a:spcBef>
              <a:spcAft>
                <a:spcPts val="0"/>
              </a:spcAft>
              <a:buSzPts val="1100"/>
              <a:buChar char="○"/>
            </a:pPr>
            <a:r>
              <a:rPr lang="en"/>
              <a:t>--    	neighbourhood VARCHAR(100),</a:t>
            </a:r>
            <a:endParaRPr/>
          </a:p>
          <a:p>
            <a:pPr indent="-298450" lvl="1" marL="914400" rtl="0" algn="l">
              <a:lnSpc>
                <a:spcPct val="150000"/>
              </a:lnSpc>
              <a:spcBef>
                <a:spcPts val="0"/>
              </a:spcBef>
              <a:spcAft>
                <a:spcPts val="0"/>
              </a:spcAft>
              <a:buSzPts val="1100"/>
              <a:buChar char="○"/>
            </a:pPr>
            <a:r>
              <a:rPr lang="en"/>
              <a:t>--   	neighbourhood_group VARCHAR (100)</a:t>
            </a:r>
            <a:endParaRPr/>
          </a:p>
          <a:p>
            <a:pPr indent="-298450" lvl="1" marL="914400" rtl="0" algn="l">
              <a:lnSpc>
                <a:spcPct val="150000"/>
              </a:lnSpc>
              <a:spcBef>
                <a:spcPts val="0"/>
              </a:spcBef>
              <a:spcAft>
                <a:spcPts val="0"/>
              </a:spcAft>
              <a:buSzPts val="1100"/>
              <a:buChar char="○"/>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 Phase - CSV File</a:t>
            </a:r>
            <a:endParaRPr/>
          </a:p>
        </p:txBody>
      </p:sp>
      <p:sp>
        <p:nvSpPr>
          <p:cNvPr id="160" name="Google Shape;160;p17"/>
          <p:cNvSpPr txBox="1"/>
          <p:nvPr>
            <p:ph idx="1" type="body"/>
          </p:nvPr>
        </p:nvSpPr>
        <p:spPr>
          <a:xfrm>
            <a:off x="1297500" y="1184850"/>
            <a:ext cx="7038900" cy="34908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We imported the necessary dependencies into Python to clean our datasets</a:t>
            </a:r>
            <a:endParaRPr/>
          </a:p>
          <a:p>
            <a:pPr indent="-298450" lvl="1" marL="914400" rtl="0" algn="l">
              <a:lnSpc>
                <a:spcPct val="200000"/>
              </a:lnSpc>
              <a:spcBef>
                <a:spcPts val="0"/>
              </a:spcBef>
              <a:spcAft>
                <a:spcPts val="0"/>
              </a:spcAft>
              <a:buSzPts val="1100"/>
              <a:buChar char="○"/>
            </a:pPr>
            <a:r>
              <a:rPr lang="en"/>
              <a:t>import pandas as pd</a:t>
            </a:r>
            <a:endParaRPr/>
          </a:p>
          <a:p>
            <a:pPr indent="-298450" lvl="1" marL="914400" rtl="0" algn="l">
              <a:lnSpc>
                <a:spcPct val="200000"/>
              </a:lnSpc>
              <a:spcBef>
                <a:spcPts val="0"/>
              </a:spcBef>
              <a:spcAft>
                <a:spcPts val="0"/>
              </a:spcAft>
              <a:buSzPts val="1100"/>
              <a:buChar char="○"/>
            </a:pPr>
            <a:r>
              <a:rPr lang="en"/>
              <a:t>from sqlalchemy import create_engine</a:t>
            </a:r>
            <a:endParaRPr/>
          </a:p>
          <a:p>
            <a:pPr indent="-311150" lvl="0" marL="457200" rtl="0" algn="l">
              <a:lnSpc>
                <a:spcPct val="200000"/>
              </a:lnSpc>
              <a:spcBef>
                <a:spcPts val="0"/>
              </a:spcBef>
              <a:spcAft>
                <a:spcPts val="0"/>
              </a:spcAft>
              <a:buSzPts val="1300"/>
              <a:buChar char="●"/>
            </a:pPr>
            <a:r>
              <a:rPr lang="en"/>
              <a:t>We stored the CSV file into a dataframe utilizing the Pandas Library in Python</a:t>
            </a:r>
            <a:endParaRPr/>
          </a:p>
          <a:p>
            <a:pPr indent="-298450" lvl="1" marL="914400" rtl="0" algn="l">
              <a:lnSpc>
                <a:spcPct val="200000"/>
              </a:lnSpc>
              <a:spcBef>
                <a:spcPts val="0"/>
              </a:spcBef>
              <a:spcAft>
                <a:spcPts val="0"/>
              </a:spcAft>
              <a:buSzPts val="1100"/>
              <a:buChar char="○"/>
            </a:pPr>
            <a:r>
              <a:rPr lang="en"/>
              <a:t>csv_file = "../Resources/customer_data.csv"</a:t>
            </a:r>
            <a:endParaRPr/>
          </a:p>
          <a:p>
            <a:pPr indent="-298450" lvl="1" marL="914400" rtl="0" algn="l">
              <a:lnSpc>
                <a:spcPct val="200000"/>
              </a:lnSpc>
              <a:spcBef>
                <a:spcPts val="0"/>
              </a:spcBef>
              <a:spcAft>
                <a:spcPts val="0"/>
              </a:spcAft>
              <a:buSzPts val="1100"/>
              <a:buChar char="○"/>
            </a:pPr>
            <a:r>
              <a:rPr lang="en"/>
              <a:t>customer_data_df = pd.read_csv(csv_file)</a:t>
            </a:r>
            <a:endParaRPr/>
          </a:p>
          <a:p>
            <a:pPr indent="-298450" lvl="1" marL="914400" rtl="0" algn="l">
              <a:lnSpc>
                <a:spcPct val="200000"/>
              </a:lnSpc>
              <a:spcBef>
                <a:spcPts val="0"/>
              </a:spcBef>
              <a:spcAft>
                <a:spcPts val="0"/>
              </a:spcAft>
              <a:buSzPts val="1100"/>
              <a:buChar char="○"/>
            </a:pPr>
            <a:r>
              <a:rPr lang="en"/>
              <a:t>customer_data_df.head()</a:t>
            </a:r>
            <a:endParaRPr/>
          </a:p>
          <a:p>
            <a:pPr indent="-311150" lvl="0" marL="457200" rtl="0" algn="l">
              <a:lnSpc>
                <a:spcPct val="200000"/>
              </a:lnSpc>
              <a:spcBef>
                <a:spcPts val="0"/>
              </a:spcBef>
              <a:spcAft>
                <a:spcPts val="0"/>
              </a:spcAft>
              <a:buSzPts val="1300"/>
              <a:buChar char="●"/>
            </a:pPr>
            <a:r>
              <a:rPr lang="en"/>
              <a:t>Then, we cleaned the dataframe by creating new data with selected columns</a:t>
            </a:r>
            <a:endParaRPr/>
          </a:p>
          <a:p>
            <a:pPr indent="-298450" lvl="1" marL="914400" rtl="0" algn="l">
              <a:lnSpc>
                <a:spcPct val="200000"/>
              </a:lnSpc>
              <a:spcBef>
                <a:spcPts val="0"/>
              </a:spcBef>
              <a:spcAft>
                <a:spcPts val="0"/>
              </a:spcAft>
              <a:buSzPts val="1100"/>
              <a:buChar char="○"/>
            </a:pPr>
            <a:r>
              <a:rPr lang="en"/>
              <a:t>new_customer_data_df = customer_data_df[['id', 'first_name', 'last_name']].copy()</a:t>
            </a:r>
            <a:endParaRPr/>
          </a:p>
          <a:p>
            <a:pPr indent="-298450" lvl="1" marL="914400" rtl="0" algn="l">
              <a:lnSpc>
                <a:spcPct val="200000"/>
              </a:lnSpc>
              <a:spcBef>
                <a:spcPts val="0"/>
              </a:spcBef>
              <a:spcAft>
                <a:spcPts val="0"/>
              </a:spcAft>
              <a:buSzPts val="1100"/>
              <a:buChar char="○"/>
            </a:pPr>
            <a:r>
              <a:rPr lang="en"/>
              <a:t>new_customer_data_df.head()</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 Phase - JSON API</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After receiving the JSON response from NYC Open Data API, we added the data into a Pandas Dataframe:</a:t>
            </a:r>
            <a:endParaRPr/>
          </a:p>
          <a:p>
            <a:pPr indent="-298450" lvl="1" marL="914400" rtl="0" algn="l">
              <a:spcBef>
                <a:spcPts val="0"/>
              </a:spcBef>
              <a:spcAft>
                <a:spcPts val="0"/>
              </a:spcAft>
              <a:buSzPts val="1100"/>
              <a:buChar char="○"/>
            </a:pPr>
            <a:r>
              <a:rPr lang="en"/>
              <a:t>We made one initial API pull to set up the Pandas Dataframe, then we created a for loop to run multiple API calls (to throttle large data pulls) and appended the initial Dataframe with each additional response from the API call. </a:t>
            </a:r>
            <a:endParaRPr/>
          </a:p>
          <a:p>
            <a:pPr indent="-311150" lvl="0" marL="457200" rtl="0" algn="l">
              <a:spcBef>
                <a:spcPts val="0"/>
              </a:spcBef>
              <a:spcAft>
                <a:spcPts val="0"/>
              </a:spcAft>
              <a:buSzPts val="1300"/>
              <a:buChar char="●"/>
            </a:pPr>
            <a:r>
              <a:rPr lang="en"/>
              <a:t>Once all of the raw data was in a Dataframe, we copied specific columns of interest into a new Dataframe:</a:t>
            </a:r>
            <a:endParaRPr/>
          </a:p>
          <a:p>
            <a:pPr indent="-298450" lvl="1" marL="914400" rtl="0" algn="l">
              <a:spcBef>
                <a:spcPts val="0"/>
              </a:spcBef>
              <a:spcAft>
                <a:spcPts val="0"/>
              </a:spcAft>
              <a:buSzPts val="1100"/>
              <a:buChar char="○"/>
            </a:pPr>
            <a:r>
              <a:rPr lang="en" sz="1050"/>
              <a:t>NYC_311_data_df = data_df[['agency', 'agency_name', 'borough', 'community_board','complaint_type','created_date','descriptor','latitude','longitude','status','unique_key']].copy()</a:t>
            </a:r>
            <a:endParaRPr/>
          </a:p>
          <a:p>
            <a:pPr indent="-311150" lvl="0" marL="457200" rtl="0" algn="l">
              <a:spcBef>
                <a:spcPts val="1600"/>
              </a:spcBef>
              <a:spcAft>
                <a:spcPts val="0"/>
              </a:spcAft>
              <a:buSzPts val="1300"/>
              <a:buChar char="●"/>
            </a:pPr>
            <a:r>
              <a:rPr lang="en"/>
              <a:t>Later on, we added code to adjust the ‘borough’ column to ensure that the format matched the Air_bnb database:</a:t>
            </a:r>
            <a:endParaRPr/>
          </a:p>
          <a:p>
            <a:pPr indent="-295275" lvl="1" marL="914400" rtl="0" algn="l">
              <a:spcBef>
                <a:spcPts val="0"/>
              </a:spcBef>
              <a:spcAft>
                <a:spcPts val="1600"/>
              </a:spcAft>
              <a:buSzPts val="1050"/>
              <a:buChar char="○"/>
            </a:pPr>
            <a:r>
              <a:rPr lang="en" sz="1050"/>
              <a:t>NYC_311_data_df['borough'] = NYC_311_data_df['borough'].str.capitalize()</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Phase</a:t>
            </a:r>
            <a:endParaRPr/>
          </a:p>
        </p:txBody>
      </p:sp>
      <p:sp>
        <p:nvSpPr>
          <p:cNvPr id="172" name="Google Shape;172;p19"/>
          <p:cNvSpPr txBox="1"/>
          <p:nvPr>
            <p:ph idx="1" type="body"/>
          </p:nvPr>
        </p:nvSpPr>
        <p:spPr>
          <a:xfrm>
            <a:off x="1113800" y="964450"/>
            <a:ext cx="7038900" cy="3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After the data sets were cleaned, we created connection strings from both Jupyter Notebooks to the local PostgreSQL database</a:t>
            </a:r>
            <a:endParaRPr/>
          </a:p>
          <a:p>
            <a:pPr indent="-311150" lvl="1" marL="914400" rtl="0" algn="l">
              <a:spcBef>
                <a:spcPts val="1000"/>
              </a:spcBef>
              <a:spcAft>
                <a:spcPts val="0"/>
              </a:spcAft>
              <a:buSzPts val="1300"/>
              <a:buChar char="○"/>
            </a:pPr>
            <a:r>
              <a:rPr lang="en" sz="1300"/>
              <a:t>rds_connection_string = "postgres:Password1!@localhost:5432/customer_db"</a:t>
            </a:r>
            <a:endParaRPr sz="1050">
              <a:solidFill>
                <a:srgbClr val="333333"/>
              </a:solidFill>
              <a:highlight>
                <a:srgbClr val="F7F7F7"/>
              </a:highlight>
              <a:latin typeface="Arial"/>
              <a:ea typeface="Arial"/>
              <a:cs typeface="Arial"/>
              <a:sym typeface="Arial"/>
            </a:endParaRPr>
          </a:p>
          <a:p>
            <a:pPr indent="-311150" lvl="1" marL="914400" rtl="0" algn="l">
              <a:spcBef>
                <a:spcPts val="1000"/>
              </a:spcBef>
              <a:spcAft>
                <a:spcPts val="0"/>
              </a:spcAft>
              <a:buSzPts val="1300"/>
              <a:buChar char="○"/>
            </a:pPr>
            <a:r>
              <a:rPr lang="en" sz="1300"/>
              <a:t>engine = create_engine(f'postgresql://{rds_connection_string}')</a:t>
            </a:r>
            <a:endParaRPr sz="1300"/>
          </a:p>
          <a:p>
            <a:pPr indent="-311150" lvl="0" marL="457200" rtl="0" algn="l">
              <a:spcBef>
                <a:spcPts val="1000"/>
              </a:spcBef>
              <a:spcAft>
                <a:spcPts val="0"/>
              </a:spcAft>
              <a:buSzPts val="1300"/>
              <a:buChar char="●"/>
            </a:pPr>
            <a:r>
              <a:rPr lang="en"/>
              <a:t>We then verified we were connected to the SQL Database by checking for the table names</a:t>
            </a:r>
            <a:endParaRPr/>
          </a:p>
          <a:p>
            <a:pPr indent="-298450" lvl="1" marL="914400" rtl="0" algn="l">
              <a:spcBef>
                <a:spcPts val="1000"/>
              </a:spcBef>
              <a:spcAft>
                <a:spcPts val="0"/>
              </a:spcAft>
              <a:buSzPts val="1100"/>
              <a:buChar char="○"/>
            </a:pPr>
            <a:r>
              <a:rPr lang="en"/>
              <a:t>engine.table_names()</a:t>
            </a:r>
            <a:endParaRPr/>
          </a:p>
          <a:p>
            <a:pPr indent="-311150" lvl="0" marL="457200" rtl="0" algn="l">
              <a:spcBef>
                <a:spcPts val="1000"/>
              </a:spcBef>
              <a:spcAft>
                <a:spcPts val="0"/>
              </a:spcAft>
              <a:buSzPts val="1300"/>
              <a:buChar char="●"/>
            </a:pPr>
            <a:r>
              <a:rPr lang="en"/>
              <a:t>Next, </a:t>
            </a:r>
            <a:r>
              <a:rPr lang="en"/>
              <a:t>w</a:t>
            </a:r>
            <a:r>
              <a:rPr lang="en"/>
              <a:t>e used Pandas to load the Dataframes into the Database</a:t>
            </a:r>
            <a:endParaRPr/>
          </a:p>
          <a:p>
            <a:pPr indent="-311150" lvl="1" marL="914400" rtl="0" algn="l">
              <a:spcBef>
                <a:spcPts val="1000"/>
              </a:spcBef>
              <a:spcAft>
                <a:spcPts val="0"/>
              </a:spcAft>
              <a:buSzPts val="1300"/>
              <a:buChar char="○"/>
            </a:pPr>
            <a:r>
              <a:rPr lang="en" sz="1300"/>
              <a:t>new_airbnb_df.to_sql(name='air_bnb', con=engine, if_exists='append', index=False)</a:t>
            </a:r>
            <a:endParaRPr sz="1300"/>
          </a:p>
          <a:p>
            <a:pPr indent="-311150" lvl="0" marL="457200" rtl="0" algn="l">
              <a:spcBef>
                <a:spcPts val="1000"/>
              </a:spcBef>
              <a:spcAft>
                <a:spcPts val="0"/>
              </a:spcAft>
              <a:buSzPts val="1300"/>
              <a:buChar char="●"/>
            </a:pPr>
            <a:r>
              <a:rPr lang="en"/>
              <a:t>Finally, we confirmed the data had been added by querying the database</a:t>
            </a:r>
            <a:endParaRPr/>
          </a:p>
          <a:p>
            <a:pPr indent="-311150" lvl="1" marL="914400" rtl="0" algn="l">
              <a:spcBef>
                <a:spcPts val="1000"/>
              </a:spcBef>
              <a:spcAft>
                <a:spcPts val="0"/>
              </a:spcAft>
              <a:buSzPts val="1300"/>
              <a:buChar char="○"/>
            </a:pPr>
            <a:r>
              <a:rPr lang="en" sz="1300"/>
              <a:t>pd.read_sql_query('select * from air_bnb', con=engine).head()</a:t>
            </a:r>
            <a:endParaRPr/>
          </a:p>
          <a:p>
            <a:pPr indent="0" lvl="0" marL="0" rtl="0" algn="l">
              <a:spcBef>
                <a:spcPts val="10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Postgres is case sensitive :</a:t>
            </a:r>
            <a:endParaRPr/>
          </a:p>
          <a:p>
            <a:pPr indent="-298450" lvl="1" marL="914400" rtl="0" algn="l">
              <a:spcBef>
                <a:spcPts val="0"/>
              </a:spcBef>
              <a:spcAft>
                <a:spcPts val="0"/>
              </a:spcAft>
              <a:buSzPts val="1100"/>
              <a:buAutoNum type="alphaLcPeriod"/>
            </a:pPr>
            <a:r>
              <a:rPr lang="en"/>
              <a:t>When attempting to join the two data	bases, we realized that the join couldn’t execute because the values in the joining column in one database was in all caps and the  values in the second database were in proper case.</a:t>
            </a:r>
            <a:endParaRPr/>
          </a:p>
          <a:p>
            <a:pPr indent="-298450" lvl="1" marL="914400" rtl="0" algn="l">
              <a:spcBef>
                <a:spcPts val="0"/>
              </a:spcBef>
              <a:spcAft>
                <a:spcPts val="0"/>
              </a:spcAft>
              <a:buSzPts val="1100"/>
              <a:buAutoNum type="alphaLcPeriod"/>
            </a:pPr>
            <a:r>
              <a:rPr lang="en"/>
              <a:t>Steven found the following code and executed it in the Jupyter Notebook for the NYC 311 calls to change the case of the values from all caps to proper:</a:t>
            </a:r>
            <a:endParaRPr/>
          </a:p>
          <a:p>
            <a:pPr indent="-298450" lvl="2" marL="1371600" rtl="0" algn="l">
              <a:spcBef>
                <a:spcPts val="0"/>
              </a:spcBef>
              <a:spcAft>
                <a:spcPts val="0"/>
              </a:spcAft>
              <a:buSzPts val="1100"/>
              <a:buAutoNum type="romanLcPeriod"/>
            </a:pPr>
            <a:r>
              <a:rPr lang="en"/>
              <a:t>NYC_311_data_df['borough'] = NYC_311_data_df['borough'].str.capitalize()</a:t>
            </a:r>
            <a:endParaRPr/>
          </a:p>
          <a:p>
            <a:pPr indent="-298450" lvl="1" marL="914400" rtl="0" algn="l">
              <a:spcBef>
                <a:spcPts val="0"/>
              </a:spcBef>
              <a:spcAft>
                <a:spcPts val="0"/>
              </a:spcAft>
              <a:buSzPts val="1100"/>
              <a:buAutoNum type="alphaLcPeriod"/>
            </a:pPr>
            <a:r>
              <a:rPr lang="en"/>
              <a:t>After the code was re-run, the join was able to occur and the two databases were combined into one.</a:t>
            </a:r>
            <a:endParaRPr/>
          </a:p>
          <a:p>
            <a:pPr indent="-311150" lvl="0" marL="457200" rtl="0" algn="l">
              <a:spcBef>
                <a:spcPts val="0"/>
              </a:spcBef>
              <a:spcAft>
                <a:spcPts val="0"/>
              </a:spcAft>
              <a:buSzPts val="1300"/>
              <a:buAutoNum type="arabicPeriod"/>
            </a:pPr>
            <a:r>
              <a:rPr lang="en"/>
              <a:t>The NYC Open Data CSV files were too large to download, so we had to result to using an API call.</a:t>
            </a:r>
            <a:endParaRPr/>
          </a:p>
          <a:p>
            <a:pPr indent="-311150" lvl="0" marL="457200" rtl="0" algn="l">
              <a:spcBef>
                <a:spcPts val="0"/>
              </a:spcBef>
              <a:spcAft>
                <a:spcPts val="0"/>
              </a:spcAft>
              <a:buSzPts val="1300"/>
              <a:buAutoNum type="arabicPeriod"/>
            </a:pPr>
            <a:r>
              <a:rPr lang="en"/>
              <a:t>We had timing out issues with API requests, </a:t>
            </a:r>
            <a:r>
              <a:rPr lang="en"/>
              <a:t>because of the large CSV data source</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