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36"/>
  </p:notesMasterIdLst>
  <p:handoutMasterIdLst>
    <p:handoutMasterId r:id="rId37"/>
  </p:handoutMasterIdLst>
  <p:sldIdLst>
    <p:sldId id="256" r:id="rId2"/>
    <p:sldId id="258" r:id="rId3"/>
    <p:sldId id="257" r:id="rId4"/>
    <p:sldId id="259" r:id="rId5"/>
    <p:sldId id="262" r:id="rId6"/>
    <p:sldId id="261" r:id="rId7"/>
    <p:sldId id="267" r:id="rId8"/>
    <p:sldId id="268" r:id="rId9"/>
    <p:sldId id="273" r:id="rId10"/>
    <p:sldId id="265" r:id="rId11"/>
    <p:sldId id="266" r:id="rId12"/>
    <p:sldId id="274" r:id="rId13"/>
    <p:sldId id="275" r:id="rId14"/>
    <p:sldId id="276" r:id="rId15"/>
    <p:sldId id="277" r:id="rId16"/>
    <p:sldId id="278" r:id="rId17"/>
    <p:sldId id="279" r:id="rId18"/>
    <p:sldId id="284" r:id="rId19"/>
    <p:sldId id="285" r:id="rId20"/>
    <p:sldId id="281" r:id="rId21"/>
    <p:sldId id="287" r:id="rId22"/>
    <p:sldId id="289" r:id="rId23"/>
    <p:sldId id="291" r:id="rId24"/>
    <p:sldId id="286" r:id="rId25"/>
    <p:sldId id="264" r:id="rId26"/>
    <p:sldId id="269" r:id="rId27"/>
    <p:sldId id="270" r:id="rId28"/>
    <p:sldId id="271" r:id="rId29"/>
    <p:sldId id="272" r:id="rId30"/>
    <p:sldId id="280" r:id="rId31"/>
    <p:sldId id="282" r:id="rId32"/>
    <p:sldId id="283" r:id="rId33"/>
    <p:sldId id="288" r:id="rId34"/>
    <p:sldId id="290" r:id="rId3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22" autoAdjust="0"/>
    <p:restoredTop sz="83261" autoAdjust="0"/>
  </p:normalViewPr>
  <p:slideViewPr>
    <p:cSldViewPr snapToGrid="0" snapToObjects="1">
      <p:cViewPr>
        <p:scale>
          <a:sx n="72" d="100"/>
          <a:sy n="72" d="100"/>
        </p:scale>
        <p:origin x="-496"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23EEEAD1-1FB2-D94C-A8F7-F39B239AE9DD}" type="datetime1">
              <a:rPr lang="en-US" smtClean="0"/>
              <a:t>12/22/16</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FAF8FD6C-CF5D-0049-A429-154A2C9AFF40}" type="slidenum">
              <a:rPr lang="en-US" smtClean="0"/>
              <a:t>‹#›</a:t>
            </a:fld>
            <a:endParaRPr lang="en-US"/>
          </a:p>
        </p:txBody>
      </p:sp>
    </p:spTree>
    <p:extLst>
      <p:ext uri="{BB962C8B-B14F-4D97-AF65-F5344CB8AC3E}">
        <p14:creationId xmlns:p14="http://schemas.microsoft.com/office/powerpoint/2010/main" val="18604057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C9F438A4-1DA9-B54D-8C39-05286AFD8E19}" type="datetime1">
              <a:rPr lang="en-US" smtClean="0"/>
              <a:t>12/22/16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ABC14842-383A-B849-8450-D697888E6278}" type="slidenum">
              <a:rPr lang="en-US" smtClean="0"/>
              <a:t>‹#›</a:t>
            </a:fld>
            <a:endParaRPr lang="en-US"/>
          </a:p>
        </p:txBody>
      </p:sp>
    </p:spTree>
    <p:extLst>
      <p:ext uri="{BB962C8B-B14F-4D97-AF65-F5344CB8AC3E}">
        <p14:creationId xmlns:p14="http://schemas.microsoft.com/office/powerpoint/2010/main" val="425450146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C14842-383A-B849-8450-D697888E6278}" type="slidenum">
              <a:rPr lang="en-US" smtClean="0"/>
              <a:t>1</a:t>
            </a:fld>
            <a:endParaRPr lang="en-US"/>
          </a:p>
        </p:txBody>
      </p:sp>
    </p:spTree>
    <p:extLst>
      <p:ext uri="{BB962C8B-B14F-4D97-AF65-F5344CB8AC3E}">
        <p14:creationId xmlns:p14="http://schemas.microsoft.com/office/powerpoint/2010/main" val="3527974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C14842-383A-B849-8450-D697888E6278}" type="slidenum">
              <a:rPr lang="en-US" smtClean="0"/>
              <a:t>16</a:t>
            </a:fld>
            <a:endParaRPr lang="en-US"/>
          </a:p>
        </p:txBody>
      </p:sp>
    </p:spTree>
    <p:extLst>
      <p:ext uri="{BB962C8B-B14F-4D97-AF65-F5344CB8AC3E}">
        <p14:creationId xmlns:p14="http://schemas.microsoft.com/office/powerpoint/2010/main" val="2276956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Residuals show some odd patterns with spikes for Natural Gas, Geothermal and Coal. For Natural Gas, particular concern around spike around 2001. For Geothermal, odd flat residuals between 2000 and 2010.  For Coal, there are some fluctuations, however, the scale is tight and we can say the residuals follow a random pattern.</a:t>
            </a:r>
          </a:p>
          <a:p>
            <a:endParaRPr lang="en-US" dirty="0" smtClean="0"/>
          </a:p>
          <a:p>
            <a:r>
              <a:rPr lang="en-US" dirty="0" smtClean="0"/>
              <a:t>For Geothermal energy, given the constant CO2 emissions per </a:t>
            </a:r>
            <a:r>
              <a:rPr lang="en-US" dirty="0" err="1" smtClean="0"/>
              <a:t>MWh</a:t>
            </a:r>
            <a:r>
              <a:rPr lang="en-US" dirty="0" smtClean="0"/>
              <a:t> observed between 1999 and 2010, </a:t>
            </a:r>
            <a:r>
              <a:rPr lang="en-US" dirty="0" err="1" smtClean="0"/>
              <a:t>detrending</a:t>
            </a:r>
            <a:r>
              <a:rPr lang="en-US" dirty="0" smtClean="0"/>
              <a:t> is not required to perform the ARIMA on the entire 25 year history.  This is despite, the increasing trend in CO2 emissions per </a:t>
            </a:r>
            <a:r>
              <a:rPr lang="en-US" dirty="0" err="1" smtClean="0"/>
              <a:t>MWh</a:t>
            </a:r>
            <a:r>
              <a:rPr lang="en-US" dirty="0" smtClean="0"/>
              <a:t> observed for Geothermal since 2010. Therefore, an ARIMA (1,0,1) or ARMA model is applied for the Geothermal. </a:t>
            </a:r>
          </a:p>
          <a:p>
            <a:endParaRPr lang="en-US" dirty="0" smtClean="0"/>
          </a:p>
          <a:p>
            <a:r>
              <a:rPr lang="en-US" dirty="0" smtClean="0"/>
              <a:t>The ARIMA(1,1,1) model on Coal indicates that forecasted 2016 value for CO2 emissions per </a:t>
            </a:r>
            <a:r>
              <a:rPr lang="en-US" dirty="0" err="1" smtClean="0"/>
              <a:t>MWh</a:t>
            </a:r>
            <a:r>
              <a:rPr lang="en-US" dirty="0" smtClean="0"/>
              <a:t> decreases by -.6788 from the 2015 value. The coefficient on MA is significant and indicates that residuals can be influencing the results. </a:t>
            </a:r>
            <a:endParaRPr lang="en-US" dirty="0"/>
          </a:p>
        </p:txBody>
      </p:sp>
      <p:sp>
        <p:nvSpPr>
          <p:cNvPr id="4" name="Slide Number Placeholder 3"/>
          <p:cNvSpPr>
            <a:spLocks noGrp="1"/>
          </p:cNvSpPr>
          <p:nvPr>
            <p:ph type="sldNum" sz="quarter" idx="10"/>
          </p:nvPr>
        </p:nvSpPr>
        <p:spPr/>
        <p:txBody>
          <a:bodyPr/>
          <a:lstStyle/>
          <a:p>
            <a:fld id="{ABC14842-383A-B849-8450-D697888E6278}" type="slidenum">
              <a:rPr lang="en-US" smtClean="0"/>
              <a:t>17</a:t>
            </a:fld>
            <a:endParaRPr lang="en-US"/>
          </a:p>
        </p:txBody>
      </p:sp>
    </p:spTree>
    <p:extLst>
      <p:ext uri="{BB962C8B-B14F-4D97-AF65-F5344CB8AC3E}">
        <p14:creationId xmlns:p14="http://schemas.microsoft.com/office/powerpoint/2010/main" val="2276956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Residuals show some odd patterns with spikes for Natural Gas, Geothermal and Coal. For Natural Gas, particular concern around spike around 2001. For Geothermal, odd flat residuals between 2000 and 2010.  For Coal, there are some fluctuations, however, the scale is tight and we can say the residuals follow a random pattern.</a:t>
            </a:r>
          </a:p>
          <a:p>
            <a:endParaRPr lang="en-US" dirty="0" smtClean="0"/>
          </a:p>
          <a:p>
            <a:r>
              <a:rPr lang="en-US" dirty="0" smtClean="0"/>
              <a:t>For Geothermal energy, given the constant CO2 emissions per </a:t>
            </a:r>
            <a:r>
              <a:rPr lang="en-US" dirty="0" err="1" smtClean="0"/>
              <a:t>MWh</a:t>
            </a:r>
            <a:r>
              <a:rPr lang="en-US" dirty="0" smtClean="0"/>
              <a:t> observed between 1999 and 2010, </a:t>
            </a:r>
            <a:r>
              <a:rPr lang="en-US" dirty="0" err="1" smtClean="0"/>
              <a:t>detrending</a:t>
            </a:r>
            <a:r>
              <a:rPr lang="en-US" dirty="0" smtClean="0"/>
              <a:t> is not required to perform the ARIMA on the entire 25 year history.  This is despite, the increasing trend in CO2 emissions per </a:t>
            </a:r>
            <a:r>
              <a:rPr lang="en-US" dirty="0" err="1" smtClean="0"/>
              <a:t>MWh</a:t>
            </a:r>
            <a:r>
              <a:rPr lang="en-US" dirty="0" smtClean="0"/>
              <a:t> observed for Geothermal since 2010. Therefore, an ARIMA (1,0,1) or ARMA model is applied for the Geothermal. </a:t>
            </a:r>
          </a:p>
          <a:p>
            <a:endParaRPr lang="en-US" dirty="0" smtClean="0"/>
          </a:p>
          <a:p>
            <a:r>
              <a:rPr lang="en-US" dirty="0" smtClean="0"/>
              <a:t>The ARIMA(1,1,1) model on Coal indicates that forecasted 2016 value for CO2 emissions per </a:t>
            </a:r>
            <a:r>
              <a:rPr lang="en-US" dirty="0" err="1" smtClean="0"/>
              <a:t>MWh</a:t>
            </a:r>
            <a:r>
              <a:rPr lang="en-US" dirty="0" smtClean="0"/>
              <a:t> decreases by -.6788 from the 2015 value. The coefficient on MA is significant and indicates that residuals can be influencing the results. </a:t>
            </a:r>
            <a:endParaRPr lang="en-US" dirty="0"/>
          </a:p>
        </p:txBody>
      </p:sp>
      <p:sp>
        <p:nvSpPr>
          <p:cNvPr id="4" name="Slide Number Placeholder 3"/>
          <p:cNvSpPr>
            <a:spLocks noGrp="1"/>
          </p:cNvSpPr>
          <p:nvPr>
            <p:ph type="sldNum" sz="quarter" idx="10"/>
          </p:nvPr>
        </p:nvSpPr>
        <p:spPr/>
        <p:txBody>
          <a:bodyPr/>
          <a:lstStyle/>
          <a:p>
            <a:fld id="{ABC14842-383A-B849-8450-D697888E6278}" type="slidenum">
              <a:rPr lang="en-US" smtClean="0"/>
              <a:t>18</a:t>
            </a:fld>
            <a:endParaRPr lang="en-US"/>
          </a:p>
        </p:txBody>
      </p:sp>
    </p:spTree>
    <p:extLst>
      <p:ext uri="{BB962C8B-B14F-4D97-AF65-F5344CB8AC3E}">
        <p14:creationId xmlns:p14="http://schemas.microsoft.com/office/powerpoint/2010/main" val="2276956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C14842-383A-B849-8450-D697888E6278}" type="slidenum">
              <a:rPr lang="en-US" smtClean="0"/>
              <a:t>19</a:t>
            </a:fld>
            <a:endParaRPr lang="en-US"/>
          </a:p>
        </p:txBody>
      </p:sp>
    </p:spTree>
    <p:extLst>
      <p:ext uri="{BB962C8B-B14F-4D97-AF65-F5344CB8AC3E}">
        <p14:creationId xmlns:p14="http://schemas.microsoft.com/office/powerpoint/2010/main" val="2276956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C14842-383A-B849-8450-D697888E6278}" type="slidenum">
              <a:rPr lang="en-US" smtClean="0"/>
              <a:t>20</a:t>
            </a:fld>
            <a:endParaRPr lang="en-US"/>
          </a:p>
        </p:txBody>
      </p:sp>
    </p:spTree>
    <p:extLst>
      <p:ext uri="{BB962C8B-B14F-4D97-AF65-F5344CB8AC3E}">
        <p14:creationId xmlns:p14="http://schemas.microsoft.com/office/powerpoint/2010/main" val="2276956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C14842-383A-B849-8450-D697888E6278}" type="slidenum">
              <a:rPr lang="en-US" smtClean="0"/>
              <a:t>21</a:t>
            </a:fld>
            <a:endParaRPr lang="en-US"/>
          </a:p>
        </p:txBody>
      </p:sp>
    </p:spTree>
    <p:extLst>
      <p:ext uri="{BB962C8B-B14F-4D97-AF65-F5344CB8AC3E}">
        <p14:creationId xmlns:p14="http://schemas.microsoft.com/office/powerpoint/2010/main" val="2276956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C14842-383A-B849-8450-D697888E6278}" type="slidenum">
              <a:rPr lang="en-US" smtClean="0"/>
              <a:t>22</a:t>
            </a:fld>
            <a:endParaRPr lang="en-US"/>
          </a:p>
        </p:txBody>
      </p:sp>
    </p:spTree>
    <p:extLst>
      <p:ext uri="{BB962C8B-B14F-4D97-AF65-F5344CB8AC3E}">
        <p14:creationId xmlns:p14="http://schemas.microsoft.com/office/powerpoint/2010/main" val="2276956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C14842-383A-B849-8450-D697888E6278}" type="slidenum">
              <a:rPr lang="en-US" smtClean="0"/>
              <a:t>23</a:t>
            </a:fld>
            <a:endParaRPr lang="en-US"/>
          </a:p>
        </p:txBody>
      </p:sp>
    </p:spTree>
    <p:extLst>
      <p:ext uri="{BB962C8B-B14F-4D97-AF65-F5344CB8AC3E}">
        <p14:creationId xmlns:p14="http://schemas.microsoft.com/office/powerpoint/2010/main" val="2276956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Residuals show some odd patterns with spikes for Natural Gas, Geothermal and Coal. For Natural Gas, particular concern around spike around 2001. For Geothermal, odd flat residuals between 2000 and 2010.  For Coal, there are some fluctuations, however, the scale is tight and we can say the residuals follow a random pattern.</a:t>
            </a:r>
          </a:p>
          <a:p>
            <a:endParaRPr lang="en-US" dirty="0" smtClean="0"/>
          </a:p>
          <a:p>
            <a:r>
              <a:rPr lang="en-US" dirty="0" smtClean="0"/>
              <a:t>For Geothermal energy, given the constant CO2 emissions per </a:t>
            </a:r>
            <a:r>
              <a:rPr lang="en-US" dirty="0" err="1" smtClean="0"/>
              <a:t>MWh</a:t>
            </a:r>
            <a:r>
              <a:rPr lang="en-US" dirty="0" smtClean="0"/>
              <a:t> observed between 1999 and 2010, </a:t>
            </a:r>
            <a:r>
              <a:rPr lang="en-US" dirty="0" err="1" smtClean="0"/>
              <a:t>detrending</a:t>
            </a:r>
            <a:r>
              <a:rPr lang="en-US" dirty="0" smtClean="0"/>
              <a:t> is not required to perform the ARIMA on the entire 25 year history.  This is despite, the increasing trend in CO2 emissions per </a:t>
            </a:r>
            <a:r>
              <a:rPr lang="en-US" dirty="0" err="1" smtClean="0"/>
              <a:t>MWh</a:t>
            </a:r>
            <a:r>
              <a:rPr lang="en-US" dirty="0" smtClean="0"/>
              <a:t> observed for Geothermal since 2010. Therefore, an ARIMA (1,0,1) or ARMA model is applied for the Geothermal. </a:t>
            </a:r>
          </a:p>
          <a:p>
            <a:endParaRPr lang="en-US" dirty="0" smtClean="0"/>
          </a:p>
          <a:p>
            <a:r>
              <a:rPr lang="en-US" dirty="0" smtClean="0"/>
              <a:t>The ARIMA(1,1,1) model on Coal indicates that forecasted 2016 value for CO2 emissions per </a:t>
            </a:r>
            <a:r>
              <a:rPr lang="en-US" dirty="0" err="1" smtClean="0"/>
              <a:t>MWh</a:t>
            </a:r>
            <a:r>
              <a:rPr lang="en-US" dirty="0" smtClean="0"/>
              <a:t> decreases by -.6788 from the 2015 value. The coefficient on MA is significant and indicates that residuals can be influencing the results. </a:t>
            </a:r>
            <a:endParaRPr lang="en-US" dirty="0"/>
          </a:p>
        </p:txBody>
      </p:sp>
      <p:sp>
        <p:nvSpPr>
          <p:cNvPr id="4" name="Slide Number Placeholder 3"/>
          <p:cNvSpPr>
            <a:spLocks noGrp="1"/>
          </p:cNvSpPr>
          <p:nvPr>
            <p:ph type="sldNum" sz="quarter" idx="10"/>
          </p:nvPr>
        </p:nvSpPr>
        <p:spPr/>
        <p:txBody>
          <a:bodyPr/>
          <a:lstStyle/>
          <a:p>
            <a:fld id="{ABC14842-383A-B849-8450-D697888E6278}" type="slidenum">
              <a:rPr lang="en-US" smtClean="0"/>
              <a:t>24</a:t>
            </a:fld>
            <a:endParaRPr lang="en-US"/>
          </a:p>
        </p:txBody>
      </p:sp>
    </p:spTree>
    <p:extLst>
      <p:ext uri="{BB962C8B-B14F-4D97-AF65-F5344CB8AC3E}">
        <p14:creationId xmlns:p14="http://schemas.microsoft.com/office/powerpoint/2010/main" val="2276956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C14842-383A-B849-8450-D697888E6278}" type="slidenum">
              <a:rPr lang="en-US" smtClean="0"/>
              <a:t>26</a:t>
            </a:fld>
            <a:endParaRPr lang="en-US"/>
          </a:p>
        </p:txBody>
      </p:sp>
    </p:spTree>
    <p:extLst>
      <p:ext uri="{BB962C8B-B14F-4D97-AF65-F5344CB8AC3E}">
        <p14:creationId xmlns:p14="http://schemas.microsoft.com/office/powerpoint/2010/main" val="2274205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stabilizing of net</a:t>
            </a:r>
            <a:r>
              <a:rPr lang="en-US" baseline="0" dirty="0" smtClean="0"/>
              <a:t> generation around </a:t>
            </a:r>
            <a:r>
              <a:rPr lang="en-US" baseline="0" dirty="0" smtClean="0"/>
              <a:t>2007-2008 </a:t>
            </a:r>
            <a:r>
              <a:rPr lang="en-US" baseline="0" dirty="0" smtClean="0"/>
              <a:t>and dramatic drop in generation around 2009 during the Great Recession.</a:t>
            </a:r>
            <a:endParaRPr lang="en-US" dirty="0"/>
          </a:p>
        </p:txBody>
      </p:sp>
      <p:sp>
        <p:nvSpPr>
          <p:cNvPr id="4" name="Slide Number Placeholder 3"/>
          <p:cNvSpPr>
            <a:spLocks noGrp="1"/>
          </p:cNvSpPr>
          <p:nvPr>
            <p:ph type="sldNum" sz="quarter" idx="10"/>
          </p:nvPr>
        </p:nvSpPr>
        <p:spPr/>
        <p:txBody>
          <a:bodyPr/>
          <a:lstStyle/>
          <a:p>
            <a:fld id="{ABC14842-383A-B849-8450-D697888E6278}" type="slidenum">
              <a:rPr lang="en-US" smtClean="0"/>
              <a:t>6</a:t>
            </a:fld>
            <a:endParaRPr lang="en-US"/>
          </a:p>
        </p:txBody>
      </p:sp>
    </p:spTree>
    <p:extLst>
      <p:ext uri="{BB962C8B-B14F-4D97-AF65-F5344CB8AC3E}">
        <p14:creationId xmlns:p14="http://schemas.microsoft.com/office/powerpoint/2010/main" val="22742051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C14842-383A-B849-8450-D697888E6278}" type="slidenum">
              <a:rPr lang="en-US" smtClean="0"/>
              <a:t>27</a:t>
            </a:fld>
            <a:endParaRPr lang="en-US"/>
          </a:p>
        </p:txBody>
      </p:sp>
    </p:spTree>
    <p:extLst>
      <p:ext uri="{BB962C8B-B14F-4D97-AF65-F5344CB8AC3E}">
        <p14:creationId xmlns:p14="http://schemas.microsoft.com/office/powerpoint/2010/main" val="22742051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C14842-383A-B849-8450-D697888E6278}" type="slidenum">
              <a:rPr lang="en-US" smtClean="0"/>
              <a:t>28</a:t>
            </a:fld>
            <a:endParaRPr lang="en-US"/>
          </a:p>
        </p:txBody>
      </p:sp>
    </p:spTree>
    <p:extLst>
      <p:ext uri="{BB962C8B-B14F-4D97-AF65-F5344CB8AC3E}">
        <p14:creationId xmlns:p14="http://schemas.microsoft.com/office/powerpoint/2010/main" val="22742051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C14842-383A-B849-8450-D697888E6278}" type="slidenum">
              <a:rPr lang="en-US" smtClean="0"/>
              <a:t>29</a:t>
            </a:fld>
            <a:endParaRPr lang="en-US"/>
          </a:p>
        </p:txBody>
      </p:sp>
    </p:spTree>
    <p:extLst>
      <p:ext uri="{BB962C8B-B14F-4D97-AF65-F5344CB8AC3E}">
        <p14:creationId xmlns:p14="http://schemas.microsoft.com/office/powerpoint/2010/main" val="22742051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Residual plots of AR models indicate that residuals follow a random pattern for All Sources; however, residuals show some odd patterns with spikes for Natural Gas, Geothermal and Coal. For Natural Gas, particular concern around spike around 2001. For Geothermal, odd flat residuals between 2000 and 2010.  For Coal, there are some fluctuations, however, the scale is tight and we can say the residuals follow a random pattern.</a:t>
            </a:r>
            <a:endParaRPr lang="en-US" dirty="0"/>
          </a:p>
        </p:txBody>
      </p:sp>
      <p:sp>
        <p:nvSpPr>
          <p:cNvPr id="4" name="Slide Number Placeholder 3"/>
          <p:cNvSpPr>
            <a:spLocks noGrp="1"/>
          </p:cNvSpPr>
          <p:nvPr>
            <p:ph type="sldNum" sz="quarter" idx="10"/>
          </p:nvPr>
        </p:nvSpPr>
        <p:spPr/>
        <p:txBody>
          <a:bodyPr/>
          <a:lstStyle/>
          <a:p>
            <a:fld id="{ABC14842-383A-B849-8450-D697888E6278}" type="slidenum">
              <a:rPr lang="en-US" smtClean="0"/>
              <a:t>30</a:t>
            </a:fld>
            <a:endParaRPr lang="en-US"/>
          </a:p>
        </p:txBody>
      </p:sp>
    </p:spTree>
    <p:extLst>
      <p:ext uri="{BB962C8B-B14F-4D97-AF65-F5344CB8AC3E}">
        <p14:creationId xmlns:p14="http://schemas.microsoft.com/office/powerpoint/2010/main" val="22769567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Residual plots of ARIMA models indicate that residuals follow a random pattern for All Sources; however, residuals show some odd patterns with spikes for Natural Gas, Geothermal and Coal. For Natural Gas, the particular concern is around the downward spike in residuals around 2001, although the residual trend is random thereafter. For Geothermal, odd flat residuals between 2001 and 2010.  For Coal, there are fluctuations in both directions, using both the ARIMA (1,1,1) and ARIMA(1,1,2) models.</a:t>
            </a:r>
            <a:endParaRPr lang="en-US" dirty="0"/>
          </a:p>
        </p:txBody>
      </p:sp>
      <p:sp>
        <p:nvSpPr>
          <p:cNvPr id="4" name="Slide Number Placeholder 3"/>
          <p:cNvSpPr>
            <a:spLocks noGrp="1"/>
          </p:cNvSpPr>
          <p:nvPr>
            <p:ph type="sldNum" sz="quarter" idx="10"/>
          </p:nvPr>
        </p:nvSpPr>
        <p:spPr/>
        <p:txBody>
          <a:bodyPr/>
          <a:lstStyle/>
          <a:p>
            <a:fld id="{ABC14842-383A-B849-8450-D697888E6278}" type="slidenum">
              <a:rPr lang="en-US" smtClean="0"/>
              <a:t>31</a:t>
            </a:fld>
            <a:endParaRPr lang="en-US"/>
          </a:p>
        </p:txBody>
      </p:sp>
    </p:spTree>
    <p:extLst>
      <p:ext uri="{BB962C8B-B14F-4D97-AF65-F5344CB8AC3E}">
        <p14:creationId xmlns:p14="http://schemas.microsoft.com/office/powerpoint/2010/main" val="2276956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Residual plots of ARIMA models indicate that residuals follow a random pattern for All Sources; however, residuals show some odd patterns with spikes for Natural Gas, Geothermal and Coal. For Natural Gas, the particular concern is around the downward spike in residuals around 2001, although the residual trend is random thereafter. For Geothermal, odd flat residuals between 2001 and 2010.  For Coal, there are fluctuations in both directions, using both the ARIMA (1,1,1) and ARIMA(1,1,2) models.</a:t>
            </a:r>
            <a:endParaRPr lang="en-US" dirty="0"/>
          </a:p>
        </p:txBody>
      </p:sp>
      <p:sp>
        <p:nvSpPr>
          <p:cNvPr id="4" name="Slide Number Placeholder 3"/>
          <p:cNvSpPr>
            <a:spLocks noGrp="1"/>
          </p:cNvSpPr>
          <p:nvPr>
            <p:ph type="sldNum" sz="quarter" idx="10"/>
          </p:nvPr>
        </p:nvSpPr>
        <p:spPr/>
        <p:txBody>
          <a:bodyPr/>
          <a:lstStyle/>
          <a:p>
            <a:fld id="{ABC14842-383A-B849-8450-D697888E6278}" type="slidenum">
              <a:rPr lang="en-US" smtClean="0"/>
              <a:t>32</a:t>
            </a:fld>
            <a:endParaRPr lang="en-US"/>
          </a:p>
        </p:txBody>
      </p:sp>
    </p:spTree>
    <p:extLst>
      <p:ext uri="{BB962C8B-B14F-4D97-AF65-F5344CB8AC3E}">
        <p14:creationId xmlns:p14="http://schemas.microsoft.com/office/powerpoint/2010/main" val="22769567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above ARIMA(1,1,2) and ARIMA(1,1,0) models on the post-2002 to 2012 training set are not predictive. The AR(1) coefficient is insignificant and the MA coefficients are significant in the case of the ARIMA(1,1,2) model, indicating residuals remain influential. Moreover, the mean absolute error of the model increases to above .52 for each of these alternative ARIMA models. </a:t>
            </a:r>
          </a:p>
          <a:p>
            <a:endParaRPr lang="en-US" dirty="0" smtClean="0"/>
          </a:p>
          <a:p>
            <a:r>
              <a:rPr lang="en-US" dirty="0" smtClean="0"/>
              <a:t>Amongst the models attempted above, the best performer turned out to be the AR(1) model given the significance of the AR coefficient and the low mean absolute error of the model. The ARIMA(1,1,1) also produced a similarly low mean absolute error, but an insignificant AR coefficient. </a:t>
            </a:r>
            <a:endParaRPr lang="en-US" dirty="0"/>
          </a:p>
        </p:txBody>
      </p:sp>
      <p:sp>
        <p:nvSpPr>
          <p:cNvPr id="4" name="Slide Number Placeholder 3"/>
          <p:cNvSpPr>
            <a:spLocks noGrp="1"/>
          </p:cNvSpPr>
          <p:nvPr>
            <p:ph type="sldNum" sz="quarter" idx="10"/>
          </p:nvPr>
        </p:nvSpPr>
        <p:spPr/>
        <p:txBody>
          <a:bodyPr/>
          <a:lstStyle/>
          <a:p>
            <a:fld id="{ABC14842-383A-B849-8450-D697888E6278}" type="slidenum">
              <a:rPr lang="en-US" smtClean="0"/>
              <a:t>33</a:t>
            </a:fld>
            <a:endParaRPr lang="en-US"/>
          </a:p>
        </p:txBody>
      </p:sp>
    </p:spTree>
    <p:extLst>
      <p:ext uri="{BB962C8B-B14F-4D97-AF65-F5344CB8AC3E}">
        <p14:creationId xmlns:p14="http://schemas.microsoft.com/office/powerpoint/2010/main" val="22769567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Amongst the models attempted above, the best performer turned out to be the AR(1) model given the significance of the AR coefficient and the low mean absolute error of the model. The ARIMA(1,1,1)</a:t>
            </a:r>
            <a:r>
              <a:rPr lang="en-US" baseline="0" dirty="0" smtClean="0"/>
              <a:t> produced a higher absolute mean error</a:t>
            </a:r>
            <a:endParaRPr lang="en-US" dirty="0"/>
          </a:p>
        </p:txBody>
      </p:sp>
      <p:sp>
        <p:nvSpPr>
          <p:cNvPr id="4" name="Slide Number Placeholder 3"/>
          <p:cNvSpPr>
            <a:spLocks noGrp="1"/>
          </p:cNvSpPr>
          <p:nvPr>
            <p:ph type="sldNum" sz="quarter" idx="10"/>
          </p:nvPr>
        </p:nvSpPr>
        <p:spPr/>
        <p:txBody>
          <a:bodyPr/>
          <a:lstStyle/>
          <a:p>
            <a:fld id="{ABC14842-383A-B849-8450-D697888E6278}" type="slidenum">
              <a:rPr lang="en-US" smtClean="0"/>
              <a:t>34</a:t>
            </a:fld>
            <a:endParaRPr lang="en-US"/>
          </a:p>
        </p:txBody>
      </p:sp>
    </p:spTree>
    <p:extLst>
      <p:ext uri="{BB962C8B-B14F-4D97-AF65-F5344CB8AC3E}">
        <p14:creationId xmlns:p14="http://schemas.microsoft.com/office/powerpoint/2010/main" val="2276956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stabilizing of net</a:t>
            </a:r>
            <a:r>
              <a:rPr lang="en-US" baseline="0" dirty="0" smtClean="0"/>
              <a:t> generation around </a:t>
            </a:r>
            <a:r>
              <a:rPr lang="en-US" baseline="0" dirty="0" smtClean="0"/>
              <a:t>2007-2008 </a:t>
            </a:r>
            <a:r>
              <a:rPr lang="en-US" baseline="0" dirty="0" smtClean="0"/>
              <a:t>and dramatic drop in generation around 2009 during the Great Recession.</a:t>
            </a:r>
            <a:endParaRPr lang="en-US" dirty="0"/>
          </a:p>
        </p:txBody>
      </p:sp>
      <p:sp>
        <p:nvSpPr>
          <p:cNvPr id="4" name="Slide Number Placeholder 3"/>
          <p:cNvSpPr>
            <a:spLocks noGrp="1"/>
          </p:cNvSpPr>
          <p:nvPr>
            <p:ph type="sldNum" sz="quarter" idx="10"/>
          </p:nvPr>
        </p:nvSpPr>
        <p:spPr/>
        <p:txBody>
          <a:bodyPr/>
          <a:lstStyle/>
          <a:p>
            <a:fld id="{ABC14842-383A-B849-8450-D697888E6278}" type="slidenum">
              <a:rPr lang="en-US" smtClean="0"/>
              <a:t>7</a:t>
            </a:fld>
            <a:endParaRPr lang="en-US"/>
          </a:p>
        </p:txBody>
      </p:sp>
    </p:spTree>
    <p:extLst>
      <p:ext uri="{BB962C8B-B14F-4D97-AF65-F5344CB8AC3E}">
        <p14:creationId xmlns:p14="http://schemas.microsoft.com/office/powerpoint/2010/main" val="2274205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stabilizing of net</a:t>
            </a:r>
            <a:r>
              <a:rPr lang="en-US" baseline="0" dirty="0" smtClean="0"/>
              <a:t> generation around </a:t>
            </a:r>
            <a:r>
              <a:rPr lang="en-US" baseline="0" dirty="0" smtClean="0"/>
              <a:t>2007-2008 </a:t>
            </a:r>
            <a:r>
              <a:rPr lang="en-US" baseline="0" dirty="0" smtClean="0"/>
              <a:t>and dramatic drop in generation around 2009 during the Great Recession.</a:t>
            </a:r>
            <a:endParaRPr lang="en-US" dirty="0"/>
          </a:p>
        </p:txBody>
      </p:sp>
      <p:sp>
        <p:nvSpPr>
          <p:cNvPr id="4" name="Slide Number Placeholder 3"/>
          <p:cNvSpPr>
            <a:spLocks noGrp="1"/>
          </p:cNvSpPr>
          <p:nvPr>
            <p:ph type="sldNum" sz="quarter" idx="10"/>
          </p:nvPr>
        </p:nvSpPr>
        <p:spPr/>
        <p:txBody>
          <a:bodyPr/>
          <a:lstStyle/>
          <a:p>
            <a:fld id="{ABC14842-383A-B849-8450-D697888E6278}" type="slidenum">
              <a:rPr lang="en-US" smtClean="0"/>
              <a:t>8</a:t>
            </a:fld>
            <a:endParaRPr lang="en-US"/>
          </a:p>
        </p:txBody>
      </p:sp>
    </p:spTree>
    <p:extLst>
      <p:ext uri="{BB962C8B-B14F-4D97-AF65-F5344CB8AC3E}">
        <p14:creationId xmlns:p14="http://schemas.microsoft.com/office/powerpoint/2010/main" val="2274205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snuflafogus</a:t>
            </a:r>
            <a:endParaRPr lang="en-US" dirty="0"/>
          </a:p>
        </p:txBody>
      </p:sp>
      <p:sp>
        <p:nvSpPr>
          <p:cNvPr id="4" name="Slide Number Placeholder 3"/>
          <p:cNvSpPr>
            <a:spLocks noGrp="1"/>
          </p:cNvSpPr>
          <p:nvPr>
            <p:ph type="sldNum" sz="quarter" idx="10"/>
          </p:nvPr>
        </p:nvSpPr>
        <p:spPr/>
        <p:txBody>
          <a:bodyPr/>
          <a:lstStyle/>
          <a:p>
            <a:fld id="{ABC14842-383A-B849-8450-D697888E6278}" type="slidenum">
              <a:rPr lang="en-US" smtClean="0"/>
              <a:t>9</a:t>
            </a:fld>
            <a:endParaRPr lang="en-US"/>
          </a:p>
        </p:txBody>
      </p:sp>
    </p:spTree>
    <p:extLst>
      <p:ext uri="{BB962C8B-B14F-4D97-AF65-F5344CB8AC3E}">
        <p14:creationId xmlns:p14="http://schemas.microsoft.com/office/powerpoint/2010/main" val="465248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snuffaluffagus</a:t>
            </a:r>
            <a:r>
              <a:rPr lang="en-US" dirty="0" smtClean="0"/>
              <a:t>” graph.</a:t>
            </a:r>
          </a:p>
          <a:p>
            <a:endParaRPr lang="en-US" dirty="0" smtClean="0"/>
          </a:p>
          <a:p>
            <a:r>
              <a:rPr lang="en-US" dirty="0" smtClean="0"/>
              <a:t>Other</a:t>
            </a:r>
            <a:r>
              <a:rPr lang="en-US" baseline="0" dirty="0" smtClean="0"/>
              <a:t> sources includes non-biogenic municipal solid waste, batteries, chemicals, hydrogen, pitch, purchased steam, sulfur, tire-derived fuels, and miscellaneous technologies.</a:t>
            </a:r>
            <a:endParaRPr lang="en-US" dirty="0"/>
          </a:p>
        </p:txBody>
      </p:sp>
      <p:sp>
        <p:nvSpPr>
          <p:cNvPr id="4" name="Slide Number Placeholder 3"/>
          <p:cNvSpPr>
            <a:spLocks noGrp="1"/>
          </p:cNvSpPr>
          <p:nvPr>
            <p:ph type="sldNum" sz="quarter" idx="10"/>
          </p:nvPr>
        </p:nvSpPr>
        <p:spPr/>
        <p:txBody>
          <a:bodyPr/>
          <a:lstStyle/>
          <a:p>
            <a:fld id="{ABC14842-383A-B849-8450-D697888E6278}" type="slidenum">
              <a:rPr lang="en-US" smtClean="0"/>
              <a:t>10</a:t>
            </a:fld>
            <a:endParaRPr lang="en-US"/>
          </a:p>
        </p:txBody>
      </p:sp>
    </p:spTree>
    <p:extLst>
      <p:ext uri="{BB962C8B-B14F-4D97-AF65-F5344CB8AC3E}">
        <p14:creationId xmlns:p14="http://schemas.microsoft.com/office/powerpoint/2010/main" val="465248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Plots of rolling average trends smooth out oscillations in CO2 efficiency measures and show the effects of atypical periods</a:t>
            </a:r>
            <a:endParaRPr lang="en-US" dirty="0"/>
          </a:p>
        </p:txBody>
      </p:sp>
      <p:sp>
        <p:nvSpPr>
          <p:cNvPr id="4" name="Slide Number Placeholder 3"/>
          <p:cNvSpPr>
            <a:spLocks noGrp="1"/>
          </p:cNvSpPr>
          <p:nvPr>
            <p:ph type="sldNum" sz="quarter" idx="10"/>
          </p:nvPr>
        </p:nvSpPr>
        <p:spPr/>
        <p:txBody>
          <a:bodyPr/>
          <a:lstStyle/>
          <a:p>
            <a:fld id="{ABC14842-383A-B849-8450-D697888E6278}" type="slidenum">
              <a:rPr lang="en-US" smtClean="0"/>
              <a:t>13</a:t>
            </a:fld>
            <a:endParaRPr lang="en-US"/>
          </a:p>
        </p:txBody>
      </p:sp>
    </p:spTree>
    <p:extLst>
      <p:ext uri="{BB962C8B-B14F-4D97-AF65-F5344CB8AC3E}">
        <p14:creationId xmlns:p14="http://schemas.microsoft.com/office/powerpoint/2010/main" val="2276956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Plots of rolling average trends smooth out oscillations in CO2 efficiency measures and show the effects of atypical periods.</a:t>
            </a:r>
          </a:p>
          <a:p>
            <a:endParaRPr lang="en-US" dirty="0" smtClean="0"/>
          </a:p>
          <a:p>
            <a:r>
              <a:rPr lang="en-US" dirty="0" smtClean="0"/>
              <a:t>The above plot shows that the 5-year rolling average of CO2 emissions per </a:t>
            </a:r>
            <a:r>
              <a:rPr lang="en-US" dirty="0" err="1" smtClean="0"/>
              <a:t>MWh</a:t>
            </a:r>
            <a:r>
              <a:rPr lang="en-US" dirty="0" smtClean="0"/>
              <a:t> for Natural Gas is consistently higher than the actual values from 2001 going forward.</a:t>
            </a:r>
          </a:p>
          <a:p>
            <a:endParaRPr lang="en-US" dirty="0" smtClean="0"/>
          </a:p>
          <a:p>
            <a:r>
              <a:rPr lang="en-US" dirty="0" smtClean="0"/>
              <a:t>The above plot shows that the 5-year rolling average of CO2 emissions per </a:t>
            </a:r>
            <a:r>
              <a:rPr lang="en-US" dirty="0" err="1" smtClean="0"/>
              <a:t>MWh</a:t>
            </a:r>
            <a:r>
              <a:rPr lang="en-US" dirty="0" smtClean="0"/>
              <a:t> for Coal is consistently lower than the actual values from 2005 on, with the exception of 2014.</a:t>
            </a:r>
          </a:p>
          <a:p>
            <a:endParaRPr lang="en-US" dirty="0" smtClean="0"/>
          </a:p>
          <a:p>
            <a:r>
              <a:rPr lang="en-US" dirty="0" smtClean="0"/>
              <a:t>The above plot shows that the 5-year rolling average of CO2 emissions per </a:t>
            </a:r>
            <a:r>
              <a:rPr lang="en-US" dirty="0" err="1" smtClean="0"/>
              <a:t>MWh</a:t>
            </a:r>
            <a:r>
              <a:rPr lang="en-US" dirty="0" smtClean="0"/>
              <a:t> for Petroleum is consistently lower than the actual values from 2005 on, with the exception of 2014 and 2015.</a:t>
            </a:r>
          </a:p>
          <a:p>
            <a:endParaRPr lang="en-US" dirty="0" smtClean="0"/>
          </a:p>
          <a:p>
            <a:r>
              <a:rPr lang="en-US" dirty="0" smtClean="0"/>
              <a:t>The above plot shows that the 5-year rolling average of CO2 emissions per </a:t>
            </a:r>
            <a:r>
              <a:rPr lang="en-US" dirty="0" err="1" smtClean="0"/>
              <a:t>MWh</a:t>
            </a:r>
            <a:r>
              <a:rPr lang="en-US" dirty="0" smtClean="0"/>
              <a:t> for Geothermal is oddly the same as the the actual values from 2005 to 2013, with actual values going higher only 2014 and prior to 2005.</a:t>
            </a:r>
            <a:endParaRPr lang="en-US" dirty="0"/>
          </a:p>
        </p:txBody>
      </p:sp>
      <p:sp>
        <p:nvSpPr>
          <p:cNvPr id="4" name="Slide Number Placeholder 3"/>
          <p:cNvSpPr>
            <a:spLocks noGrp="1"/>
          </p:cNvSpPr>
          <p:nvPr>
            <p:ph type="sldNum" sz="quarter" idx="10"/>
          </p:nvPr>
        </p:nvSpPr>
        <p:spPr/>
        <p:txBody>
          <a:bodyPr/>
          <a:lstStyle/>
          <a:p>
            <a:fld id="{ABC14842-383A-B849-8450-D697888E6278}" type="slidenum">
              <a:rPr lang="en-US" smtClean="0"/>
              <a:t>14</a:t>
            </a:fld>
            <a:endParaRPr lang="en-US"/>
          </a:p>
        </p:txBody>
      </p:sp>
    </p:spTree>
    <p:extLst>
      <p:ext uri="{BB962C8B-B14F-4D97-AF65-F5344CB8AC3E}">
        <p14:creationId xmlns:p14="http://schemas.microsoft.com/office/powerpoint/2010/main" val="2276956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The above output shows that the largest year-over-year drops in CO2 per </a:t>
            </a:r>
            <a:r>
              <a:rPr lang="en-US" sz="1200" dirty="0" err="1" smtClean="0"/>
              <a:t>MWh</a:t>
            </a:r>
            <a:r>
              <a:rPr lang="en-US" sz="1200" dirty="0" smtClean="0"/>
              <a:t> of electricity generated (CO2 emissions efficiency) for All Sources were observed in the more recent years: 2009 (-0.028 Metric Tons of CO2 per </a:t>
            </a:r>
            <a:r>
              <a:rPr lang="en-US" sz="1200" dirty="0" err="1" smtClean="0"/>
              <a:t>MWh</a:t>
            </a:r>
            <a:r>
              <a:rPr lang="en-US" sz="1200" dirty="0" smtClean="0"/>
              <a:t>), 2015 (-0.031 Metric Tons of CO2 per </a:t>
            </a:r>
            <a:r>
              <a:rPr lang="en-US" sz="1200" dirty="0" err="1" smtClean="0"/>
              <a:t>MWh</a:t>
            </a:r>
            <a:r>
              <a:rPr lang="en-US" sz="1200" dirty="0" smtClean="0"/>
              <a:t>), 2012 (-0.025 Metric Tons of CO2 per </a:t>
            </a:r>
            <a:r>
              <a:rPr lang="en-US" sz="1200" dirty="0" err="1" smtClean="0"/>
              <a:t>MWh</a:t>
            </a:r>
            <a:r>
              <a:rPr lang="en-US" sz="1200" dirty="0" smtClean="0"/>
              <a:t>) and 2011 (-0.021 Metric Tons of CO2 per </a:t>
            </a:r>
            <a:r>
              <a:rPr lang="en-US" sz="1200" dirty="0" err="1" smtClean="0"/>
              <a:t>MWh</a:t>
            </a:r>
            <a:r>
              <a:rPr lang="en-US" sz="1200" dirty="0" smtClean="0"/>
              <a:t>). Conversely, the largest year-over-year increases in CO2 per </a:t>
            </a:r>
            <a:r>
              <a:rPr lang="en-US" sz="1200" dirty="0" err="1" smtClean="0"/>
              <a:t>MWh</a:t>
            </a:r>
            <a:r>
              <a:rPr lang="en-US" sz="1200" dirty="0" smtClean="0"/>
              <a:t> of electricity generated for All Sources were observed during the 1990s and the year 2000.</a:t>
            </a:r>
            <a:endParaRPr lang="en-US" dirty="0"/>
          </a:p>
        </p:txBody>
      </p:sp>
      <p:sp>
        <p:nvSpPr>
          <p:cNvPr id="4" name="Slide Number Placeholder 3"/>
          <p:cNvSpPr>
            <a:spLocks noGrp="1"/>
          </p:cNvSpPr>
          <p:nvPr>
            <p:ph type="sldNum" sz="quarter" idx="10"/>
          </p:nvPr>
        </p:nvSpPr>
        <p:spPr/>
        <p:txBody>
          <a:bodyPr/>
          <a:lstStyle/>
          <a:p>
            <a:fld id="{ABC14842-383A-B849-8450-D697888E6278}" type="slidenum">
              <a:rPr lang="en-US" smtClean="0"/>
              <a:t>15</a:t>
            </a:fld>
            <a:endParaRPr lang="en-US"/>
          </a:p>
        </p:txBody>
      </p:sp>
    </p:spTree>
    <p:extLst>
      <p:ext uri="{BB962C8B-B14F-4D97-AF65-F5344CB8AC3E}">
        <p14:creationId xmlns:p14="http://schemas.microsoft.com/office/powerpoint/2010/main" val="2276956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288ADE4-1F12-7242-A706-5FFC965552F3}" type="datetime1">
              <a:rPr lang="en-US" smtClean="0"/>
              <a:t>12/22/16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EF2699-BB1A-7348-9DA8-3DBB838E3975}" type="datetime1">
              <a:rPr lang="en-US" smtClean="0"/>
              <a:t>12/22/16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FEEA56-99D5-8D49-97B1-E1EE94EB61E5}" type="datetime1">
              <a:rPr lang="en-US" smtClean="0"/>
              <a:t>12/22/16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A933C6-10E7-4D4D-B04C-8D2922CA9EC3}" type="datetime1">
              <a:rPr lang="en-US" smtClean="0"/>
              <a:t>12/22/16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10025E-699B-B948-9A4A-8AE1312349E6}" type="datetime1">
              <a:rPr lang="en-US" smtClean="0"/>
              <a:t>12/22/16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E3EBCAA-6C1E-664B-8389-F15AC6ECCFB8}" type="datetime1">
              <a:rPr lang="en-US" smtClean="0"/>
              <a:t>12/22/16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0A516C-427B-744D-A1A5-C5A8BA18A0FC}" type="datetime1">
              <a:rPr lang="en-US" smtClean="0"/>
              <a:t>12/22/16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5984BC-413B-134A-B06D-A662744E6D1E}" type="datetime1">
              <a:rPr lang="en-US" smtClean="0"/>
              <a:t>12/22/16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B59B2E-54A0-EA48-969E-A93E476BB00C}" type="datetime1">
              <a:rPr lang="en-US" smtClean="0"/>
              <a:t>12/22/16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36AB2A-EF72-6041-8CF4-B9F595FD3D7A}" type="datetime1">
              <a:rPr lang="en-US" smtClean="0"/>
              <a:t>12/22/16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D8328235-AF10-D24B-9F77-ED7F4C71A851}" type="datetime1">
              <a:rPr lang="en-US" smtClean="0"/>
              <a:t>12/22/16</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032BF119-CB4B-B04E-84A6-E24670EF4564}" type="datetime1">
              <a:rPr lang="en-US" smtClean="0"/>
              <a:t>12/22/16</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 Id="rId6"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0.png"/><Relationship Id="rId6" Type="http://schemas.openxmlformats.org/officeDocument/2006/relationships/image" Target="../media/image41.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image" Target="../media/image44.png"/><Relationship Id="rId6" Type="http://schemas.openxmlformats.org/officeDocument/2006/relationships/image" Target="../media/image45.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4" Type="http://schemas.openxmlformats.org/officeDocument/2006/relationships/image" Target="../media/image47.png"/><Relationship Id="rId5" Type="http://schemas.openxmlformats.org/officeDocument/2006/relationships/image" Target="../media/image48.png"/><Relationship Id="rId6" Type="http://schemas.openxmlformats.org/officeDocument/2006/relationships/image" Target="../media/image49.png"/><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4" Type="http://schemas.openxmlformats.org/officeDocument/2006/relationships/image" Target="../media/image51.png"/><Relationship Id="rId5" Type="http://schemas.openxmlformats.org/officeDocument/2006/relationships/image" Target="../media/image52.png"/><Relationship Id="rId6" Type="http://schemas.openxmlformats.org/officeDocument/2006/relationships/image" Target="../media/image53.png"/><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4" Type="http://schemas.openxmlformats.org/officeDocument/2006/relationships/image" Target="../media/image55.png"/><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33.xml.rels><?xml version="1.0" encoding="UTF-8" standalone="yes"?>
<Relationships xmlns="http://schemas.openxmlformats.org/package/2006/relationships"><Relationship Id="rId3" Type="http://schemas.openxmlformats.org/officeDocument/2006/relationships/image" Target="../media/image56.png"/><Relationship Id="rId4" Type="http://schemas.openxmlformats.org/officeDocument/2006/relationships/image" Target="../media/image57.png"/><Relationship Id="rId5" Type="http://schemas.openxmlformats.org/officeDocument/2006/relationships/image" Target="../media/image58.png"/><Relationship Id="rId6" Type="http://schemas.openxmlformats.org/officeDocument/2006/relationships/image" Target="../media/image59.png"/><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4" Type="http://schemas.openxmlformats.org/officeDocument/2006/relationships/image" Target="../media/image61.png"/><Relationship Id="rId5" Type="http://schemas.openxmlformats.org/officeDocument/2006/relationships/image" Target="../media/image62.png"/><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3797"/>
            <a:ext cx="7733108" cy="2593975"/>
          </a:xfrm>
        </p:spPr>
        <p:txBody>
          <a:bodyPr/>
          <a:lstStyle/>
          <a:p>
            <a:r>
              <a:rPr lang="en-US" sz="3700" dirty="0">
                <a:latin typeface="Arial"/>
                <a:cs typeface="Arial"/>
              </a:rPr>
              <a:t>Trends</a:t>
            </a:r>
            <a:r>
              <a:rPr lang="en-US" sz="3700" dirty="0" smtClean="0">
                <a:latin typeface="Arial"/>
                <a:cs typeface="Arial"/>
              </a:rPr>
              <a:t> in Electricity Carbon Emissions </a:t>
            </a:r>
            <a:endParaRPr lang="en-US" sz="3700" dirty="0">
              <a:latin typeface="Arial"/>
              <a:cs typeface="Arial"/>
            </a:endParaRPr>
          </a:p>
        </p:txBody>
      </p:sp>
      <p:sp>
        <p:nvSpPr>
          <p:cNvPr id="3" name="Subtitle 2"/>
          <p:cNvSpPr>
            <a:spLocks noGrp="1"/>
          </p:cNvSpPr>
          <p:nvPr>
            <p:ph type="subTitle" idx="1"/>
          </p:nvPr>
        </p:nvSpPr>
        <p:spPr/>
        <p:txBody>
          <a:bodyPr>
            <a:normAutofit fontScale="77500" lnSpcReduction="20000"/>
          </a:bodyPr>
          <a:lstStyle/>
          <a:p>
            <a:r>
              <a:rPr lang="en-US" dirty="0" smtClean="0">
                <a:solidFill>
                  <a:schemeClr val="tx2"/>
                </a:solidFill>
              </a:rPr>
              <a:t>Daniel Alvarez</a:t>
            </a:r>
          </a:p>
          <a:p>
            <a:r>
              <a:rPr lang="en-US" dirty="0" smtClean="0">
                <a:solidFill>
                  <a:schemeClr val="tx2"/>
                </a:solidFill>
              </a:rPr>
              <a:t>DAT-NYC-44</a:t>
            </a:r>
          </a:p>
          <a:p>
            <a:r>
              <a:rPr lang="en-US" dirty="0" smtClean="0">
                <a:solidFill>
                  <a:schemeClr val="tx2"/>
                </a:solidFill>
              </a:rPr>
              <a:t>Final Project</a:t>
            </a:r>
          </a:p>
          <a:p>
            <a:r>
              <a:rPr lang="en-US" dirty="0" smtClean="0">
                <a:solidFill>
                  <a:schemeClr val="tx2"/>
                </a:solidFill>
              </a:rPr>
              <a:t>December 2016</a:t>
            </a:r>
            <a:endParaRPr lang="en-US" dirty="0">
              <a:solidFill>
                <a:schemeClr val="tx2"/>
              </a:solidFill>
            </a:endParaRPr>
          </a:p>
        </p:txBody>
      </p:sp>
      <p:pic>
        <p:nvPicPr>
          <p:cNvPr id="4" name="Picture 3" descr="imgr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69333"/>
            <a:ext cx="7323667" cy="3166533"/>
          </a:xfrm>
          <a:prstGeom prst="rect">
            <a:avLst/>
          </a:prstGeom>
        </p:spPr>
      </p:pic>
      <p:pic>
        <p:nvPicPr>
          <p:cNvPr id="5" name="Picture 4" descr="imgres.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1600" y="4436533"/>
            <a:ext cx="5367867" cy="2298700"/>
          </a:xfrm>
          <a:prstGeom prst="rect">
            <a:avLst/>
          </a:prstGeom>
        </p:spPr>
      </p:pic>
    </p:spTree>
    <p:extLst>
      <p:ext uri="{BB962C8B-B14F-4D97-AF65-F5344CB8AC3E}">
        <p14:creationId xmlns:p14="http://schemas.microsoft.com/office/powerpoint/2010/main" val="1874781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700" dirty="0" smtClean="0">
                <a:latin typeface="Arial"/>
                <a:cs typeface="Arial"/>
              </a:rPr>
              <a:t>CO2 generation efficiency</a:t>
            </a:r>
            <a:endParaRPr lang="en-US" sz="3700" dirty="0">
              <a:latin typeface="Arial"/>
              <a:cs typeface="Arial"/>
            </a:endParaRPr>
          </a:p>
        </p:txBody>
      </p:sp>
      <p:sp>
        <p:nvSpPr>
          <p:cNvPr id="3" name="Content Placeholder 2"/>
          <p:cNvSpPr>
            <a:spLocks noGrp="1"/>
          </p:cNvSpPr>
          <p:nvPr>
            <p:ph idx="1"/>
          </p:nvPr>
        </p:nvSpPr>
        <p:spPr>
          <a:xfrm>
            <a:off x="457200" y="1270000"/>
            <a:ext cx="7620000" cy="5130800"/>
          </a:xfrm>
        </p:spPr>
        <p:txBody>
          <a:bodyPr>
            <a:normAutofit/>
          </a:bodyPr>
          <a:lstStyle/>
          <a:p>
            <a:pPr marL="114300" indent="0">
              <a:buNone/>
            </a:pPr>
            <a:r>
              <a:rPr lang="en-US" dirty="0" smtClean="0"/>
              <a:t>Using this measure, we observe that Other sources was a clear outlier in CO2 generation efficiency (outstanding values prior to 2001)</a:t>
            </a:r>
            <a:endParaRPr lang="en-US" dirty="0" smtClean="0"/>
          </a:p>
          <a:p>
            <a:endParaRPr lang="en-US" dirty="0" smtClean="0"/>
          </a:p>
        </p:txBody>
      </p:sp>
      <p:pic>
        <p:nvPicPr>
          <p:cNvPr id="5" name="Picture 4" descr="APAmPB0CAAAAlsOVYAAAAFgOIRgAAACWQwgGAACA5RCCAQAAYDmEYAAAAFgOIRgAAACWQwgGAACA5RCCAQAAYDmEYAAAAFgOIRgAAACWQwgGAACA5fwf5sW2wMiTOyQAAAAASUVORK5CYI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1" y="2540000"/>
            <a:ext cx="7403190" cy="4318000"/>
          </a:xfrm>
          <a:prstGeom prst="rect">
            <a:avLst/>
          </a:prstGeom>
        </p:spPr>
      </p:pic>
    </p:spTree>
    <p:extLst>
      <p:ext uri="{BB962C8B-B14F-4D97-AF65-F5344CB8AC3E}">
        <p14:creationId xmlns:p14="http://schemas.microsoft.com/office/powerpoint/2010/main" val="3717442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700" dirty="0">
                <a:latin typeface="Arial"/>
                <a:cs typeface="Arial"/>
              </a:rPr>
              <a:t>CO2 generation efficiency</a:t>
            </a:r>
          </a:p>
        </p:txBody>
      </p:sp>
      <p:sp>
        <p:nvSpPr>
          <p:cNvPr id="3" name="Content Placeholder 2"/>
          <p:cNvSpPr>
            <a:spLocks noGrp="1"/>
          </p:cNvSpPr>
          <p:nvPr>
            <p:ph idx="1"/>
          </p:nvPr>
        </p:nvSpPr>
        <p:spPr>
          <a:xfrm>
            <a:off x="457200" y="1255059"/>
            <a:ext cx="7620000" cy="5145741"/>
          </a:xfrm>
        </p:spPr>
        <p:txBody>
          <a:bodyPr>
            <a:normAutofit/>
          </a:bodyPr>
          <a:lstStyle/>
          <a:p>
            <a:pPr marL="114300" indent="0">
              <a:buNone/>
            </a:pPr>
            <a:r>
              <a:rPr lang="en-US" sz="2000" dirty="0" smtClean="0"/>
              <a:t>Removing Other sources, </a:t>
            </a:r>
            <a:r>
              <a:rPr lang="en-US" sz="2000" dirty="0"/>
              <a:t>we better observe variations in the CO2 efficiencies of emitting sources over </a:t>
            </a:r>
            <a:r>
              <a:rPr lang="en-US" sz="2000" dirty="0" smtClean="0"/>
              <a:t>time: notably, stable coal, decreasing natural gas and oscillating petroleum</a:t>
            </a:r>
            <a:endParaRPr lang="en-US" sz="2000" dirty="0"/>
          </a:p>
          <a:p>
            <a:endParaRPr lang="en-US" dirty="0" smtClean="0"/>
          </a:p>
        </p:txBody>
      </p:sp>
      <p:pic>
        <p:nvPicPr>
          <p:cNvPr id="5" name="Picture 4" descr="1q4GNwN3AWuDNQONuW0fkZ43lJyIyz2gcVxERERGpBPW4ioiIiEglKHEVERERkUpQ4ioiIiIilaDEVUREREQqQYmriIiIiFSCElcRERERqQQlriIiIiJSCUpcRURERKQSlLiKiIiISCUocRURERGRSlDiKiIiIiKV8H9Y6JCxxKL8hQAAAABJRU5ErkJgg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364450"/>
            <a:ext cx="7620000" cy="4493550"/>
          </a:xfrm>
          <a:prstGeom prst="rect">
            <a:avLst/>
          </a:prstGeom>
        </p:spPr>
      </p:pic>
    </p:spTree>
    <p:extLst>
      <p:ext uri="{BB962C8B-B14F-4D97-AF65-F5344CB8AC3E}">
        <p14:creationId xmlns:p14="http://schemas.microsoft.com/office/powerpoint/2010/main" val="4061547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700" dirty="0">
                <a:latin typeface="Arial"/>
                <a:cs typeface="Arial"/>
              </a:rPr>
              <a:t>CO2 generation efficiency</a:t>
            </a:r>
          </a:p>
        </p:txBody>
      </p:sp>
      <p:sp>
        <p:nvSpPr>
          <p:cNvPr id="3" name="Content Placeholder 2"/>
          <p:cNvSpPr>
            <a:spLocks noGrp="1"/>
          </p:cNvSpPr>
          <p:nvPr>
            <p:ph idx="1"/>
          </p:nvPr>
        </p:nvSpPr>
        <p:spPr>
          <a:xfrm>
            <a:off x="457200" y="1255059"/>
            <a:ext cx="7620000" cy="5145741"/>
          </a:xfrm>
        </p:spPr>
        <p:txBody>
          <a:bodyPr>
            <a:normAutofit/>
          </a:bodyPr>
          <a:lstStyle/>
          <a:p>
            <a:pPr marL="114300" indent="0">
              <a:buNone/>
            </a:pPr>
            <a:r>
              <a:rPr lang="en-US" sz="2000" dirty="0" smtClean="0"/>
              <a:t>Removing Other sources, </a:t>
            </a:r>
            <a:r>
              <a:rPr lang="en-US" sz="2000" dirty="0"/>
              <a:t>we better observe variations in the CO2 efficiencies of emitting sources over </a:t>
            </a:r>
            <a:r>
              <a:rPr lang="en-US" sz="2000" dirty="0" smtClean="0"/>
              <a:t>time: notably, stable coal, decreasing natural gas and oscillating petroleum</a:t>
            </a:r>
            <a:endParaRPr lang="en-US" sz="2000" dirty="0"/>
          </a:p>
          <a:p>
            <a:endParaRPr lang="en-US" dirty="0" smtClean="0"/>
          </a:p>
        </p:txBody>
      </p:sp>
      <p:pic>
        <p:nvPicPr>
          <p:cNvPr id="5" name="Picture 4" descr="1q4GNwN3AWuDNQONuW0fkZ43lJyIyz2gcVxERERGpBPW4ioiIiEglKHEVERERkUpQ4ioiIiIilaDEVUREREQqQYmriIiIiFSCElcRERERqQQlriIiIiJSCUpcRURERKQSlLiKiIiISCUocRURERGRSlDiKiIiIiKV8H9Y6JCxxKL8hQAAAABJRU5ErkJgg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364450"/>
            <a:ext cx="7620000" cy="4493550"/>
          </a:xfrm>
          <a:prstGeom prst="rect">
            <a:avLst/>
          </a:prstGeom>
        </p:spPr>
      </p:pic>
    </p:spTree>
    <p:extLst>
      <p:ext uri="{BB962C8B-B14F-4D97-AF65-F5344CB8AC3E}">
        <p14:creationId xmlns:p14="http://schemas.microsoft.com/office/powerpoint/2010/main" val="2543521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700" dirty="0" smtClean="0">
                <a:latin typeface="Arial"/>
                <a:cs typeface="Arial"/>
              </a:rPr>
              <a:t>Rolling average trends</a:t>
            </a:r>
            <a:endParaRPr lang="en-US" sz="3700" dirty="0">
              <a:latin typeface="Arial"/>
              <a:cs typeface="Arial"/>
            </a:endParaRPr>
          </a:p>
        </p:txBody>
      </p:sp>
      <p:sp>
        <p:nvSpPr>
          <p:cNvPr id="3" name="Content Placeholder 2"/>
          <p:cNvSpPr>
            <a:spLocks noGrp="1"/>
          </p:cNvSpPr>
          <p:nvPr>
            <p:ph idx="1"/>
          </p:nvPr>
        </p:nvSpPr>
        <p:spPr>
          <a:xfrm>
            <a:off x="457200" y="1255059"/>
            <a:ext cx="7620000" cy="5145741"/>
          </a:xfrm>
        </p:spPr>
        <p:txBody>
          <a:bodyPr>
            <a:normAutofit/>
          </a:bodyPr>
          <a:lstStyle/>
          <a:p>
            <a:pPr marL="114300" indent="0">
              <a:buNone/>
            </a:pPr>
            <a:r>
              <a:rPr lang="en-US" sz="2000" dirty="0" smtClean="0"/>
              <a:t>Declining trend in CO2 efficiency for total sources starting around 2002. The 5-year rolling average CO2 efficiency is consistently above actual values indicating a strong declining effect post-2002.</a:t>
            </a:r>
            <a:endParaRPr lang="en-US" sz="2000" dirty="0"/>
          </a:p>
          <a:p>
            <a:pPr marL="114300" indent="0">
              <a:buNone/>
            </a:pPr>
            <a:endParaRPr lang="en-US" dirty="0" smtClean="0"/>
          </a:p>
        </p:txBody>
      </p:sp>
      <p:pic>
        <p:nvPicPr>
          <p:cNvPr id="4" name="Picture 3" descr="hdjRLeX+Upd7AAAAABJRU5ErkJgg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848" y="2384778"/>
            <a:ext cx="8057448" cy="4248818"/>
          </a:xfrm>
          <a:prstGeom prst="rect">
            <a:avLst/>
          </a:prstGeom>
        </p:spPr>
      </p:pic>
    </p:spTree>
    <p:extLst>
      <p:ext uri="{BB962C8B-B14F-4D97-AF65-F5344CB8AC3E}">
        <p14:creationId xmlns:p14="http://schemas.microsoft.com/office/powerpoint/2010/main" val="4148980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980421"/>
          </a:xfrm>
        </p:spPr>
        <p:txBody>
          <a:bodyPr/>
          <a:lstStyle/>
          <a:p>
            <a:r>
              <a:rPr lang="en-US" sz="3700" dirty="0" smtClean="0">
                <a:latin typeface="Arial"/>
                <a:cs typeface="Arial"/>
              </a:rPr>
              <a:t>Rolling average trends</a:t>
            </a:r>
            <a:endParaRPr lang="en-US" sz="3700" dirty="0">
              <a:latin typeface="Arial"/>
              <a:cs typeface="Arial"/>
            </a:endParaRPr>
          </a:p>
        </p:txBody>
      </p:sp>
      <p:sp>
        <p:nvSpPr>
          <p:cNvPr id="3" name="Content Placeholder 2"/>
          <p:cNvSpPr>
            <a:spLocks noGrp="1"/>
          </p:cNvSpPr>
          <p:nvPr>
            <p:ph idx="1"/>
          </p:nvPr>
        </p:nvSpPr>
        <p:spPr>
          <a:xfrm>
            <a:off x="457200" y="1255059"/>
            <a:ext cx="7620000" cy="693423"/>
          </a:xfrm>
        </p:spPr>
        <p:txBody>
          <a:bodyPr>
            <a:normAutofit fontScale="77500" lnSpcReduction="20000"/>
          </a:bodyPr>
          <a:lstStyle/>
          <a:p>
            <a:pPr marL="114300" indent="0">
              <a:buNone/>
            </a:pPr>
            <a:r>
              <a:rPr lang="en-US" sz="2000" dirty="0" smtClean="0"/>
              <a:t>Rolling average CO2 efficiency trends for Natural Gas show a clear break from the past </a:t>
            </a:r>
            <a:r>
              <a:rPr lang="en-US" sz="2000" dirty="0" smtClean="0"/>
              <a:t>starting in 2001. Conversely, we see opposite trends for Coal and Petroleum starting around 2005</a:t>
            </a:r>
            <a:r>
              <a:rPr lang="en-US" sz="2000" dirty="0" smtClean="0"/>
              <a:t> </a:t>
            </a:r>
            <a:endParaRPr lang="en-US" sz="2000" dirty="0" smtClean="0"/>
          </a:p>
        </p:txBody>
      </p:sp>
      <p:pic>
        <p:nvPicPr>
          <p:cNvPr id="6" name="Picture 5" descr="kcJBdq0AAAAASUVORK5CYI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48482"/>
            <a:ext cx="4269572" cy="2408235"/>
          </a:xfrm>
          <a:prstGeom prst="rect">
            <a:avLst/>
          </a:prstGeom>
        </p:spPr>
      </p:pic>
      <p:pic>
        <p:nvPicPr>
          <p:cNvPr id="7" name="Picture 6" descr="lx8HrABmAXOBfYHa02FG5VevTWZmled1GM3MzMysIfcwmpmZmVlDThjNzMzMrCEnjGZmZmbWkBNGMzMzM2vICaOZmZmZNeSE0czMzMwacsJoZmZmZg05YTQzMzOzhpwwmpmZmVlDThjNzMzMrCEnjGZmZmbW0P8BTpXkPmkuxOMAAAAASUVORK5CYII=.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9228" y="1948482"/>
            <a:ext cx="3785277" cy="2408235"/>
          </a:xfrm>
          <a:prstGeom prst="rect">
            <a:avLst/>
          </a:prstGeom>
        </p:spPr>
      </p:pic>
      <p:pic>
        <p:nvPicPr>
          <p:cNvPr id="8" name="Picture 7" descr="3FpvV+LuB5givJGkSLGwlqU8y85GI+BFwa0RcBmyl3NThSuD99WU7gAURMZey8OwdwEeAmRExMzNHD0PTJakT3BVBkvprKXAf5UYOj1IK24sy884aXw7sBjYCm4G3A727lc2vj+7DKEmT4D62kiRJ6gRHbCVJktQJFraSJEnqBAtbSZIkdYKFrSRJkjrBwlaSJEmdYGErSZKkTrCwlSRJUidY2EqSJKkTLGwlSZLUCRa2kiRJ6gQLW0mSJ.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356717"/>
            <a:ext cx="4269572" cy="2694411"/>
          </a:xfrm>
          <a:prstGeom prst="rect">
            <a:avLst/>
          </a:prstGeom>
        </p:spPr>
      </p:pic>
      <p:pic>
        <p:nvPicPr>
          <p:cNvPr id="9" name="Picture 8" descr="oyBYRERERPodBcEiIiIi0u8oCBYRERGRfkdBsIiIiIj0OwqCRURERKTfURAsIiIiIv2OgmARERER6XcUBIuIiIhIv6MgWERERET6nf8PplfzqzJ6btkAAAAASUVORK5CYII=.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69572" y="4356717"/>
            <a:ext cx="4203885" cy="2409802"/>
          </a:xfrm>
          <a:prstGeom prst="rect">
            <a:avLst/>
          </a:prstGeom>
        </p:spPr>
      </p:pic>
    </p:spTree>
    <p:extLst>
      <p:ext uri="{BB962C8B-B14F-4D97-AF65-F5344CB8AC3E}">
        <p14:creationId xmlns:p14="http://schemas.microsoft.com/office/powerpoint/2010/main" val="3349225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980421"/>
          </a:xfrm>
        </p:spPr>
        <p:txBody>
          <a:bodyPr/>
          <a:lstStyle/>
          <a:p>
            <a:r>
              <a:rPr lang="en-US" sz="3700" dirty="0" smtClean="0">
                <a:latin typeface="Arial"/>
                <a:cs typeface="Arial"/>
              </a:rPr>
              <a:t>Year-over-year differences</a:t>
            </a:r>
            <a:endParaRPr lang="en-US" sz="3700" dirty="0">
              <a:latin typeface="Arial"/>
              <a:cs typeface="Arial"/>
            </a:endParaRPr>
          </a:p>
        </p:txBody>
      </p:sp>
      <p:sp>
        <p:nvSpPr>
          <p:cNvPr id="3" name="Content Placeholder 2"/>
          <p:cNvSpPr>
            <a:spLocks noGrp="1"/>
          </p:cNvSpPr>
          <p:nvPr>
            <p:ph idx="1"/>
          </p:nvPr>
        </p:nvSpPr>
        <p:spPr>
          <a:xfrm>
            <a:off x="457200" y="1255059"/>
            <a:ext cx="7620000" cy="693423"/>
          </a:xfrm>
        </p:spPr>
        <p:txBody>
          <a:bodyPr>
            <a:normAutofit fontScale="77500" lnSpcReduction="20000"/>
          </a:bodyPr>
          <a:lstStyle/>
          <a:p>
            <a:pPr marL="114300" indent="0">
              <a:buNone/>
            </a:pPr>
            <a:r>
              <a:rPr lang="en-US" sz="2000" dirty="0" smtClean="0"/>
              <a:t>The largest year-over-year declines in CO2 efficiency are observed in most recent years.  Conversely, the largest year-over-year increases in CO2 efficiency were observed during the 1990s and year 2000.</a:t>
            </a:r>
            <a:endParaRPr lang="en-US" sz="2000" dirty="0" smtClean="0"/>
          </a:p>
        </p:txBody>
      </p:sp>
      <p:pic>
        <p:nvPicPr>
          <p:cNvPr id="5" name="Picture 4" descr="wGIFbPvS+2ukwAAAABJRU5ErkJgg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050" y="2182396"/>
            <a:ext cx="6599777" cy="4329014"/>
          </a:xfrm>
          <a:prstGeom prst="rect">
            <a:avLst/>
          </a:prstGeom>
        </p:spPr>
      </p:pic>
    </p:spTree>
    <p:extLst>
      <p:ext uri="{BB962C8B-B14F-4D97-AF65-F5344CB8AC3E}">
        <p14:creationId xmlns:p14="http://schemas.microsoft.com/office/powerpoint/2010/main" val="3533766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980421"/>
          </a:xfrm>
        </p:spPr>
        <p:txBody>
          <a:bodyPr/>
          <a:lstStyle/>
          <a:p>
            <a:r>
              <a:rPr lang="en-US" sz="3700" dirty="0" smtClean="0">
                <a:latin typeface="Arial"/>
                <a:cs typeface="Arial"/>
              </a:rPr>
              <a:t>Autocorrelations</a:t>
            </a:r>
            <a:endParaRPr lang="en-US" sz="3700" dirty="0">
              <a:latin typeface="Arial"/>
              <a:cs typeface="Arial"/>
            </a:endParaRPr>
          </a:p>
        </p:txBody>
      </p:sp>
      <p:sp>
        <p:nvSpPr>
          <p:cNvPr id="3" name="Content Placeholder 2"/>
          <p:cNvSpPr>
            <a:spLocks noGrp="1"/>
          </p:cNvSpPr>
          <p:nvPr>
            <p:ph idx="1"/>
          </p:nvPr>
        </p:nvSpPr>
        <p:spPr>
          <a:xfrm>
            <a:off x="429255" y="1109087"/>
            <a:ext cx="7923308" cy="839396"/>
          </a:xfrm>
        </p:spPr>
        <p:txBody>
          <a:bodyPr>
            <a:normAutofit fontScale="92500" lnSpcReduction="20000"/>
          </a:bodyPr>
          <a:lstStyle/>
          <a:p>
            <a:pPr marL="114300" indent="0">
              <a:buNone/>
            </a:pPr>
            <a:r>
              <a:rPr lang="en-US" sz="2000" dirty="0" smtClean="0"/>
              <a:t>Total Sources and Natural Gas show the strongest autocorrelation pattern going back 10 years. Coal and, to a lesser extent, Petroleum show autocorrelation going back 4 to 5  years</a:t>
            </a:r>
            <a:endParaRPr lang="en-US" sz="2000" dirty="0" smtClean="0"/>
          </a:p>
        </p:txBody>
      </p:sp>
      <p:pic>
        <p:nvPicPr>
          <p:cNvPr id="4" name="Picture 3" descr="AQo+lFZvALoWAAAAAElFTkSuQmC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255" y="1948482"/>
            <a:ext cx="3773856" cy="2416310"/>
          </a:xfrm>
          <a:prstGeom prst="rect">
            <a:avLst/>
          </a:prstGeom>
        </p:spPr>
      </p:pic>
      <p:pic>
        <p:nvPicPr>
          <p:cNvPr id="6" name="Picture 5" descr="hwVQFJaEwIIAAAAASUVORK5CYII=.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3110" y="1948483"/>
            <a:ext cx="3874090" cy="2416310"/>
          </a:xfrm>
          <a:prstGeom prst="rect">
            <a:avLst/>
          </a:prstGeom>
        </p:spPr>
      </p:pic>
      <p:pic>
        <p:nvPicPr>
          <p:cNvPr id="7" name="Picture 6" descr="H4YCkXmdFfgAAAABJRU5ErkJgg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9255" y="4364792"/>
            <a:ext cx="3773856" cy="2361280"/>
          </a:xfrm>
          <a:prstGeom prst="rect">
            <a:avLst/>
          </a:prstGeom>
        </p:spPr>
      </p:pic>
      <p:pic>
        <p:nvPicPr>
          <p:cNvPr id="8" name="Picture 7" descr="oLnM9v2Z+e8ua5M0MbddJElSKVc+JElSKcOHJEkqZfiQJEmlDB+SJKmU4UOSJJUyfEiSpFKGD0mSVMrwIUmSSv0HAjstZwomU6cAAAAASUVORK5CYII=.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03110" y="4364792"/>
            <a:ext cx="3874090" cy="2361279"/>
          </a:xfrm>
          <a:prstGeom prst="rect">
            <a:avLst/>
          </a:prstGeom>
        </p:spPr>
      </p:pic>
    </p:spTree>
    <p:extLst>
      <p:ext uri="{BB962C8B-B14F-4D97-AF65-F5344CB8AC3E}">
        <p14:creationId xmlns:p14="http://schemas.microsoft.com/office/powerpoint/2010/main" val="2778293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700" dirty="0">
                <a:latin typeface="Arial"/>
                <a:cs typeface="Arial"/>
              </a:rPr>
              <a:t>Naïve AR(1</a:t>
            </a:r>
            <a:r>
              <a:rPr lang="en-US" sz="3700" dirty="0" smtClean="0">
                <a:latin typeface="Arial"/>
                <a:cs typeface="Arial"/>
              </a:rPr>
              <a:t>), ARMA and </a:t>
            </a:r>
            <a:r>
              <a:rPr lang="en-US" sz="3700" dirty="0">
                <a:latin typeface="Arial"/>
                <a:cs typeface="Arial"/>
              </a:rPr>
              <a:t>ARIMA</a:t>
            </a:r>
            <a:endParaRPr lang="en-US" sz="3700" dirty="0">
              <a:latin typeface="Arial"/>
              <a:cs typeface="Arial"/>
            </a:endParaRPr>
          </a:p>
        </p:txBody>
      </p:sp>
      <p:sp>
        <p:nvSpPr>
          <p:cNvPr id="3" name="Content Placeholder 2"/>
          <p:cNvSpPr>
            <a:spLocks noGrp="1"/>
          </p:cNvSpPr>
          <p:nvPr>
            <p:ph idx="1"/>
          </p:nvPr>
        </p:nvSpPr>
        <p:spPr>
          <a:xfrm>
            <a:off x="457200" y="1162753"/>
            <a:ext cx="7620000" cy="5241328"/>
          </a:xfrm>
        </p:spPr>
        <p:txBody>
          <a:bodyPr>
            <a:normAutofit/>
          </a:bodyPr>
          <a:lstStyle/>
          <a:p>
            <a:pPr marL="114300" indent="0">
              <a:buNone/>
            </a:pPr>
            <a:r>
              <a:rPr lang="en-US" sz="1800" dirty="0" smtClean="0"/>
              <a:t>As a naïve trial, ran AR (1) using the entire 26 year history for each high CO2 efficiency source and note the non-stationary results:</a:t>
            </a:r>
          </a:p>
          <a:p>
            <a:pPr marL="114300" indent="0">
              <a:buNone/>
            </a:pPr>
            <a:endParaRPr lang="en-US" sz="2000" dirty="0"/>
          </a:p>
          <a:p>
            <a:pPr marL="114300" indent="0">
              <a:buNone/>
            </a:pPr>
            <a:endParaRPr lang="en-US" sz="2000" dirty="0" smtClean="0"/>
          </a:p>
          <a:p>
            <a:pPr marL="114300" indent="0">
              <a:buNone/>
            </a:pPr>
            <a:endParaRPr lang="en-US" sz="2000" dirty="0"/>
          </a:p>
          <a:p>
            <a:pPr marL="114300" indent="0">
              <a:buNone/>
            </a:pPr>
            <a:r>
              <a:rPr lang="en-US" sz="2000" dirty="0" smtClean="0"/>
              <a:t> </a:t>
            </a:r>
          </a:p>
          <a:p>
            <a:pPr marL="114300" indent="0">
              <a:buNone/>
            </a:pPr>
            <a:endParaRPr lang="en-US" sz="2000" dirty="0"/>
          </a:p>
          <a:p>
            <a:pPr marL="114300" indent="0">
              <a:buNone/>
            </a:pPr>
            <a:r>
              <a:rPr lang="en-US" sz="1800" dirty="0" smtClean="0"/>
              <a:t>The residuals do not </a:t>
            </a:r>
            <a:r>
              <a:rPr lang="en-US" sz="1800" dirty="0"/>
              <a:t>appear</a:t>
            </a:r>
            <a:r>
              <a:rPr lang="en-US" sz="1800" dirty="0" smtClean="0"/>
              <a:t> randomly distributed with same spikes for all sources. Therefore, ran naïve ARIMA:</a:t>
            </a:r>
            <a:endParaRPr lang="en-US" sz="1800" dirty="0" smtClean="0"/>
          </a:p>
        </p:txBody>
      </p:sp>
      <p:graphicFrame>
        <p:nvGraphicFramePr>
          <p:cNvPr id="9" name="Table 8"/>
          <p:cNvGraphicFramePr>
            <a:graphicFrameLocks noGrp="1"/>
          </p:cNvGraphicFramePr>
          <p:nvPr>
            <p:extLst>
              <p:ext uri="{D42A27DB-BD31-4B8C-83A1-F6EECF244321}">
                <p14:modId xmlns:p14="http://schemas.microsoft.com/office/powerpoint/2010/main" val="2842138771"/>
              </p:ext>
            </p:extLst>
          </p:nvPr>
        </p:nvGraphicFramePr>
        <p:xfrm>
          <a:off x="755660" y="1806736"/>
          <a:ext cx="3162021" cy="1859279"/>
        </p:xfrm>
        <a:graphic>
          <a:graphicData uri="http://schemas.openxmlformats.org/drawingml/2006/table">
            <a:tbl>
              <a:tblPr firstRow="1" bandRow="1">
                <a:tableStyleId>{69012ECD-51FC-41F1-AA8D-1B2483CD663E}</a:tableStyleId>
              </a:tblPr>
              <a:tblGrid>
                <a:gridCol w="1301921"/>
                <a:gridCol w="1144677"/>
                <a:gridCol w="715423"/>
              </a:tblGrid>
              <a:tr h="308557">
                <a:tc>
                  <a:txBody>
                    <a:bodyPr/>
                    <a:lstStyle/>
                    <a:p>
                      <a:endParaRPr lang="en-US" sz="1600" dirty="0"/>
                    </a:p>
                  </a:txBody>
                  <a:tcPr/>
                </a:tc>
                <a:tc>
                  <a:txBody>
                    <a:bodyPr/>
                    <a:lstStyle/>
                    <a:p>
                      <a:r>
                        <a:rPr lang="en-US" sz="1600" dirty="0" smtClean="0"/>
                        <a:t>AR(1) </a:t>
                      </a:r>
                      <a:r>
                        <a:rPr lang="en-US" sz="1600" dirty="0" err="1" smtClean="0"/>
                        <a:t>Coef</a:t>
                      </a:r>
                      <a:endParaRPr lang="en-US" sz="1600" dirty="0"/>
                    </a:p>
                  </a:txBody>
                  <a:tcPr/>
                </a:tc>
                <a:tc>
                  <a:txBody>
                    <a:bodyPr/>
                    <a:lstStyle/>
                    <a:p>
                      <a:r>
                        <a:rPr lang="en-US" sz="1600" dirty="0" smtClean="0"/>
                        <a:t>SE</a:t>
                      </a:r>
                      <a:endParaRPr lang="en-US" sz="1600" dirty="0"/>
                    </a:p>
                  </a:txBody>
                  <a:tcPr/>
                </a:tc>
              </a:tr>
              <a:tr h="304356">
                <a:tc>
                  <a:txBody>
                    <a:bodyPr/>
                    <a:lstStyle/>
                    <a:p>
                      <a:r>
                        <a:rPr lang="en-US" sz="1400" dirty="0" smtClean="0"/>
                        <a:t>Total</a:t>
                      </a:r>
                      <a:r>
                        <a:rPr lang="en-US" sz="1400" baseline="0" dirty="0" smtClean="0"/>
                        <a:t> Sources</a:t>
                      </a:r>
                      <a:endParaRPr lang="en-US" sz="1400" dirty="0"/>
                    </a:p>
                  </a:txBody>
                  <a:tcPr/>
                </a:tc>
                <a:tc>
                  <a:txBody>
                    <a:bodyPr/>
                    <a:lstStyle/>
                    <a:p>
                      <a:r>
                        <a:rPr lang="en-US" sz="1400" dirty="0" smtClean="0"/>
                        <a:t>0.9807**</a:t>
                      </a:r>
                      <a:endParaRPr lang="en-US" sz="1400" dirty="0"/>
                    </a:p>
                  </a:txBody>
                  <a:tcPr/>
                </a:tc>
                <a:tc>
                  <a:txBody>
                    <a:bodyPr/>
                    <a:lstStyle/>
                    <a:p>
                      <a:r>
                        <a:rPr lang="en-US" sz="1400" dirty="0" smtClean="0"/>
                        <a:t>0.025</a:t>
                      </a:r>
                      <a:endParaRPr lang="en-US" sz="1400" dirty="0"/>
                    </a:p>
                  </a:txBody>
                  <a:tcPr/>
                </a:tc>
              </a:tr>
              <a:tr h="3043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Natural</a:t>
                      </a:r>
                      <a:r>
                        <a:rPr lang="en-US" sz="1400" baseline="0" dirty="0" smtClean="0"/>
                        <a:t> Gas</a:t>
                      </a:r>
                      <a:endParaRPr lang="en-US" sz="1400" dirty="0" smtClean="0"/>
                    </a:p>
                  </a:txBody>
                  <a:tcPr/>
                </a:tc>
                <a:tc>
                  <a:txBody>
                    <a:bodyPr/>
                    <a:lstStyle/>
                    <a:p>
                      <a:r>
                        <a:rPr lang="en-US" sz="1400" dirty="0" smtClean="0"/>
                        <a:t>0.9912**</a:t>
                      </a:r>
                      <a:endParaRPr lang="en-US" sz="1400" dirty="0"/>
                    </a:p>
                  </a:txBody>
                  <a:tcPr/>
                </a:tc>
                <a:tc>
                  <a:txBody>
                    <a:bodyPr/>
                    <a:lstStyle/>
                    <a:p>
                      <a:r>
                        <a:rPr lang="en-US" sz="1400" dirty="0" smtClean="0"/>
                        <a:t>0.012</a:t>
                      </a:r>
                      <a:endParaRPr lang="en-US" sz="1400" dirty="0"/>
                    </a:p>
                  </a:txBody>
                  <a:tcPr/>
                </a:tc>
              </a:tr>
              <a:tr h="304356">
                <a:tc>
                  <a:txBody>
                    <a:bodyPr/>
                    <a:lstStyle/>
                    <a:p>
                      <a:r>
                        <a:rPr lang="en-US" sz="1400" dirty="0" smtClean="0"/>
                        <a:t>Coal</a:t>
                      </a:r>
                      <a:endParaRPr lang="en-US" sz="1400" dirty="0"/>
                    </a:p>
                  </a:txBody>
                  <a:tcPr/>
                </a:tc>
                <a:tc>
                  <a:txBody>
                    <a:bodyPr/>
                    <a:lstStyle/>
                    <a:p>
                      <a:r>
                        <a:rPr lang="en-US" sz="1400" dirty="0" smtClean="0"/>
                        <a:t>0.9080**</a:t>
                      </a:r>
                      <a:endParaRPr lang="en-US" sz="1400" dirty="0"/>
                    </a:p>
                  </a:txBody>
                  <a:tcPr/>
                </a:tc>
                <a:tc>
                  <a:txBody>
                    <a:bodyPr/>
                    <a:lstStyle/>
                    <a:p>
                      <a:r>
                        <a:rPr lang="en-US" sz="1400" dirty="0" smtClean="0"/>
                        <a:t>0.087</a:t>
                      </a:r>
                      <a:endParaRPr lang="en-US" sz="1400" dirty="0"/>
                    </a:p>
                  </a:txBody>
                  <a:tcPr/>
                </a:tc>
              </a:tr>
              <a:tr h="304356">
                <a:tc>
                  <a:txBody>
                    <a:bodyPr/>
                    <a:lstStyle/>
                    <a:p>
                      <a:r>
                        <a:rPr lang="en-US" sz="1400" dirty="0" smtClean="0"/>
                        <a:t>Petroleum</a:t>
                      </a:r>
                      <a:endParaRPr lang="en-US" sz="1400" dirty="0"/>
                    </a:p>
                  </a:txBody>
                  <a:tcPr/>
                </a:tc>
                <a:tc>
                  <a:txBody>
                    <a:bodyPr/>
                    <a:lstStyle/>
                    <a:p>
                      <a:r>
                        <a:rPr lang="en-US" sz="1400" dirty="0" smtClean="0"/>
                        <a:t>0.7773**</a:t>
                      </a:r>
                      <a:endParaRPr lang="en-US" sz="1400" dirty="0"/>
                    </a:p>
                  </a:txBody>
                  <a:tcPr/>
                </a:tc>
                <a:tc>
                  <a:txBody>
                    <a:bodyPr/>
                    <a:lstStyle/>
                    <a:p>
                      <a:r>
                        <a:rPr lang="en-US" sz="1400" dirty="0" smtClean="0"/>
                        <a:t>0.118</a:t>
                      </a:r>
                      <a:endParaRPr lang="en-US" sz="1400" dirty="0"/>
                    </a:p>
                  </a:txBody>
                  <a:tcPr/>
                </a:tc>
              </a:tr>
              <a:tr h="304356">
                <a:tc>
                  <a:txBody>
                    <a:bodyPr/>
                    <a:lstStyle/>
                    <a:p>
                      <a:r>
                        <a:rPr lang="en-US" sz="1400" dirty="0" smtClean="0"/>
                        <a:t>Geothermal</a:t>
                      </a:r>
                      <a:endParaRPr lang="en-US" sz="1400" dirty="0"/>
                    </a:p>
                  </a:txBody>
                  <a:tcPr/>
                </a:tc>
                <a:tc>
                  <a:txBody>
                    <a:bodyPr/>
                    <a:lstStyle/>
                    <a:p>
                      <a:r>
                        <a:rPr lang="en-US" sz="1400" dirty="0" smtClean="0"/>
                        <a:t>0.9488**</a:t>
                      </a:r>
                      <a:endParaRPr lang="en-US" sz="1400" dirty="0"/>
                    </a:p>
                  </a:txBody>
                  <a:tcPr/>
                </a:tc>
                <a:tc>
                  <a:txBody>
                    <a:bodyPr/>
                    <a:lstStyle/>
                    <a:p>
                      <a:r>
                        <a:rPr lang="en-US" sz="1400" dirty="0" smtClean="0"/>
                        <a:t>0.056</a:t>
                      </a:r>
                      <a:endParaRPr lang="en-US" sz="1400"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470796473"/>
              </p:ext>
            </p:extLst>
          </p:nvPr>
        </p:nvGraphicFramePr>
        <p:xfrm>
          <a:off x="727135" y="4226211"/>
          <a:ext cx="6381092" cy="2719435"/>
        </p:xfrm>
        <a:graphic>
          <a:graphicData uri="http://schemas.openxmlformats.org/drawingml/2006/table">
            <a:tbl>
              <a:tblPr firstRow="1" bandRow="1">
                <a:tableStyleId>{69012ECD-51FC-41F1-AA8D-1B2483CD663E}</a:tableStyleId>
              </a:tblPr>
              <a:tblGrid>
                <a:gridCol w="1191941"/>
                <a:gridCol w="1030307"/>
                <a:gridCol w="1039711"/>
                <a:gridCol w="1039711"/>
                <a:gridCol w="1039711"/>
                <a:gridCol w="1039711"/>
              </a:tblGrid>
              <a:tr h="428437">
                <a:tc>
                  <a:txBody>
                    <a:bodyPr/>
                    <a:lstStyle/>
                    <a:p>
                      <a:endParaRPr lang="en-US" sz="1600" dirty="0"/>
                    </a:p>
                  </a:txBody>
                  <a:tcPr/>
                </a:tc>
                <a:tc>
                  <a:txBody>
                    <a:bodyPr/>
                    <a:lstStyle/>
                    <a:p>
                      <a:r>
                        <a:rPr lang="en-US" sz="1600" dirty="0" smtClean="0"/>
                        <a:t>(p, d, q)</a:t>
                      </a:r>
                      <a:endParaRPr lang="en-US" sz="1600" dirty="0"/>
                    </a:p>
                  </a:txBody>
                  <a:tcPr/>
                </a:tc>
                <a:tc>
                  <a:txBody>
                    <a:bodyPr/>
                    <a:lstStyle/>
                    <a:p>
                      <a:r>
                        <a:rPr lang="en-US" sz="1600" dirty="0" smtClean="0"/>
                        <a:t>AR(1)</a:t>
                      </a:r>
                      <a:endParaRPr lang="en-US" sz="1600" dirty="0"/>
                    </a:p>
                  </a:txBody>
                  <a:tcPr/>
                </a:tc>
                <a:tc>
                  <a:txBody>
                    <a:bodyPr/>
                    <a:lstStyle/>
                    <a:p>
                      <a:r>
                        <a:rPr lang="en-US" sz="1600" dirty="0" smtClean="0"/>
                        <a:t>AR(2)</a:t>
                      </a:r>
                      <a:endParaRPr lang="en-US" sz="1600" dirty="0"/>
                    </a:p>
                  </a:txBody>
                  <a:tcPr/>
                </a:tc>
                <a:tc>
                  <a:txBody>
                    <a:bodyPr/>
                    <a:lstStyle/>
                    <a:p>
                      <a:r>
                        <a:rPr lang="en-US" sz="1600" dirty="0" smtClean="0"/>
                        <a:t>MA(1)</a:t>
                      </a:r>
                      <a:endParaRPr lang="en-US" sz="1600" dirty="0"/>
                    </a:p>
                  </a:txBody>
                  <a:tcPr/>
                </a:tc>
                <a:tc>
                  <a:txBody>
                    <a:bodyPr/>
                    <a:lstStyle/>
                    <a:p>
                      <a:r>
                        <a:rPr lang="en-US" sz="1600" dirty="0" smtClean="0"/>
                        <a:t>MA(2)</a:t>
                      </a:r>
                      <a:endParaRPr lang="en-US" sz="1600" dirty="0"/>
                    </a:p>
                  </a:txBody>
                  <a:tcPr/>
                </a:tc>
              </a:tr>
              <a:tr h="537334">
                <a:tc>
                  <a:txBody>
                    <a:bodyPr/>
                    <a:lstStyle/>
                    <a:p>
                      <a:r>
                        <a:rPr lang="en-US" sz="1400" dirty="0" smtClean="0"/>
                        <a:t>Total</a:t>
                      </a:r>
                      <a:r>
                        <a:rPr lang="en-US" sz="1400" baseline="0" dirty="0" smtClean="0"/>
                        <a:t> Sources</a:t>
                      </a:r>
                      <a:endParaRPr lang="en-US" sz="1400" dirty="0"/>
                    </a:p>
                  </a:txBody>
                  <a:tcPr/>
                </a:tc>
                <a:tc>
                  <a:txBody>
                    <a:bodyPr/>
                    <a:lstStyle/>
                    <a:p>
                      <a:r>
                        <a:rPr lang="en-US" sz="1400" dirty="0" smtClean="0"/>
                        <a:t>(1</a:t>
                      </a:r>
                      <a:r>
                        <a:rPr lang="en-US" sz="1400" baseline="0" dirty="0" smtClean="0"/>
                        <a:t>, 1, 1)</a:t>
                      </a:r>
                      <a:endParaRPr lang="en-US" sz="1400" dirty="0"/>
                    </a:p>
                  </a:txBody>
                  <a:tcPr/>
                </a:tc>
                <a:tc>
                  <a:txBody>
                    <a:bodyPr/>
                    <a:lstStyle/>
                    <a:p>
                      <a:r>
                        <a:rPr lang="en-US" sz="1400" dirty="0" smtClean="0"/>
                        <a:t>-0.6808**</a:t>
                      </a:r>
                      <a:endParaRPr lang="en-US" sz="1400" dirty="0"/>
                    </a:p>
                  </a:txBody>
                  <a:tcPr/>
                </a:tc>
                <a:tc>
                  <a:txBody>
                    <a:bodyPr/>
                    <a:lstStyle/>
                    <a:p>
                      <a:r>
                        <a:rPr lang="en-US" sz="1400" dirty="0" smtClean="0"/>
                        <a:t>_</a:t>
                      </a:r>
                      <a:endParaRPr lang="en-US" sz="1400" dirty="0"/>
                    </a:p>
                  </a:txBody>
                  <a:tcPr/>
                </a:tc>
                <a:tc>
                  <a:txBody>
                    <a:bodyPr/>
                    <a:lstStyle/>
                    <a:p>
                      <a:r>
                        <a:rPr lang="en-US" sz="1400" dirty="0" smtClean="0"/>
                        <a:t>1.0000</a:t>
                      </a:r>
                      <a:endParaRPr lang="en-US" sz="1400" dirty="0"/>
                    </a:p>
                  </a:txBody>
                  <a:tcPr/>
                </a:tc>
                <a:tc>
                  <a:txBody>
                    <a:bodyPr/>
                    <a:lstStyle/>
                    <a:p>
                      <a:r>
                        <a:rPr lang="en-US" sz="1400" dirty="0" smtClean="0"/>
                        <a:t>_</a:t>
                      </a:r>
                      <a:endParaRPr lang="en-US" sz="1400" dirty="0"/>
                    </a:p>
                  </a:txBody>
                  <a:tcPr/>
                </a:tc>
              </a:tr>
              <a:tr h="4081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Natural</a:t>
                      </a:r>
                      <a:r>
                        <a:rPr lang="en-US" sz="1400" baseline="0" dirty="0" smtClean="0"/>
                        <a:t> Gas</a:t>
                      </a:r>
                      <a:endParaRPr lang="en-US" sz="1400" dirty="0" smtClean="0"/>
                    </a:p>
                  </a:txBody>
                  <a:tcPr/>
                </a:tc>
                <a:tc>
                  <a:txBody>
                    <a:bodyPr/>
                    <a:lstStyle/>
                    <a:p>
                      <a:r>
                        <a:rPr lang="en-US" sz="1400" dirty="0" smtClean="0"/>
                        <a:t>(1, 1, 1)</a:t>
                      </a:r>
                      <a:endParaRPr lang="en-US" sz="1400" dirty="0"/>
                    </a:p>
                  </a:txBody>
                  <a:tcPr/>
                </a:tc>
                <a:tc>
                  <a:txBody>
                    <a:bodyPr/>
                    <a:lstStyle/>
                    <a:p>
                      <a:r>
                        <a:rPr lang="en-US" sz="1400" dirty="0" smtClean="0"/>
                        <a:t>0.5747**</a:t>
                      </a:r>
                      <a:endParaRPr lang="en-US" sz="1400" dirty="0"/>
                    </a:p>
                  </a:txBody>
                  <a:tcPr/>
                </a:tc>
                <a:tc>
                  <a:txBody>
                    <a:bodyPr/>
                    <a:lstStyle/>
                    <a:p>
                      <a:r>
                        <a:rPr lang="en-US" sz="1400" dirty="0" smtClean="0"/>
                        <a:t>_</a:t>
                      </a:r>
                      <a:endParaRPr lang="en-US" sz="1400" dirty="0"/>
                    </a:p>
                  </a:txBody>
                  <a:tcPr/>
                </a:tc>
                <a:tc>
                  <a:txBody>
                    <a:bodyPr/>
                    <a:lstStyle/>
                    <a:p>
                      <a:r>
                        <a:rPr lang="en-US" sz="1400" dirty="0" smtClean="0"/>
                        <a:t>0.3418</a:t>
                      </a:r>
                      <a:endParaRPr lang="en-US" sz="1400" dirty="0"/>
                    </a:p>
                  </a:txBody>
                  <a:tcPr/>
                </a:tc>
                <a:tc>
                  <a:txBody>
                    <a:bodyPr/>
                    <a:lstStyle/>
                    <a:p>
                      <a:r>
                        <a:rPr lang="en-US" sz="1400" dirty="0" smtClean="0"/>
                        <a:t>_</a:t>
                      </a:r>
                      <a:endParaRPr lang="en-US" sz="1400" dirty="0"/>
                    </a:p>
                  </a:txBody>
                  <a:tcPr/>
                </a:tc>
              </a:tr>
              <a:tr h="325405">
                <a:tc>
                  <a:txBody>
                    <a:bodyPr/>
                    <a:lstStyle/>
                    <a:p>
                      <a:r>
                        <a:rPr lang="en-US" sz="1400" dirty="0" smtClean="0"/>
                        <a:t>Coal</a:t>
                      </a:r>
                      <a:endParaRPr lang="en-US" sz="1400" dirty="0"/>
                    </a:p>
                  </a:txBody>
                  <a:tcPr/>
                </a:tc>
                <a:tc>
                  <a:txBody>
                    <a:bodyPr/>
                    <a:lstStyle/>
                    <a:p>
                      <a:r>
                        <a:rPr lang="en-US" sz="1400" dirty="0" smtClean="0"/>
                        <a:t>(1, 1, 1)</a:t>
                      </a:r>
                      <a:endParaRPr lang="en-US" sz="1400" dirty="0"/>
                    </a:p>
                  </a:txBody>
                  <a:tcPr/>
                </a:tc>
                <a:tc>
                  <a:txBody>
                    <a:bodyPr/>
                    <a:lstStyle/>
                    <a:p>
                      <a:r>
                        <a:rPr lang="en-US" sz="1400" dirty="0" smtClean="0"/>
                        <a:t>-0.6788**</a:t>
                      </a:r>
                      <a:endParaRPr lang="en-US" sz="1400" dirty="0"/>
                    </a:p>
                  </a:txBody>
                  <a:tcPr/>
                </a:tc>
                <a:tc>
                  <a:txBody>
                    <a:bodyPr/>
                    <a:lstStyle/>
                    <a:p>
                      <a:r>
                        <a:rPr lang="en-US" sz="1400" dirty="0" smtClean="0"/>
                        <a:t>_</a:t>
                      </a:r>
                      <a:endParaRPr lang="en-US" sz="1400" dirty="0"/>
                    </a:p>
                  </a:txBody>
                  <a:tcPr/>
                </a:tc>
                <a:tc>
                  <a:txBody>
                    <a:bodyPr/>
                    <a:lstStyle/>
                    <a:p>
                      <a:r>
                        <a:rPr lang="en-US" sz="1400" dirty="0" smtClean="0"/>
                        <a:t>1.0000**</a:t>
                      </a:r>
                      <a:endParaRPr lang="en-US" sz="1400" dirty="0"/>
                    </a:p>
                  </a:txBody>
                  <a:tcPr/>
                </a:tc>
                <a:tc>
                  <a:txBody>
                    <a:bodyPr/>
                    <a:lstStyle/>
                    <a:p>
                      <a:r>
                        <a:rPr lang="en-US" sz="1400" dirty="0" smtClean="0"/>
                        <a:t>_</a:t>
                      </a:r>
                      <a:endParaRPr lang="en-US" sz="1400" dirty="0"/>
                    </a:p>
                  </a:txBody>
                  <a:tcPr/>
                </a:tc>
              </a:tr>
              <a:tr h="325405">
                <a:tc>
                  <a:txBody>
                    <a:bodyPr/>
                    <a:lstStyle/>
                    <a:p>
                      <a:r>
                        <a:rPr lang="en-US" sz="1400" dirty="0" smtClean="0"/>
                        <a:t>Coal</a:t>
                      </a:r>
                      <a:endParaRPr lang="en-US" sz="1400" dirty="0"/>
                    </a:p>
                  </a:txBody>
                  <a:tcPr/>
                </a:tc>
                <a:tc>
                  <a:txBody>
                    <a:bodyPr/>
                    <a:lstStyle/>
                    <a:p>
                      <a:r>
                        <a:rPr lang="en-US" sz="1400" dirty="0" smtClean="0"/>
                        <a:t>(1, 1, 2)</a:t>
                      </a:r>
                      <a:endParaRPr lang="en-US" sz="1400" dirty="0"/>
                    </a:p>
                  </a:txBody>
                  <a:tcPr/>
                </a:tc>
                <a:tc>
                  <a:txBody>
                    <a:bodyPr/>
                    <a:lstStyle/>
                    <a:p>
                      <a:r>
                        <a:rPr lang="en-US" sz="1400" dirty="0" smtClean="0"/>
                        <a:t>0.3567</a:t>
                      </a:r>
                      <a:endParaRPr lang="en-US" sz="1400" dirty="0"/>
                    </a:p>
                  </a:txBody>
                  <a:tcPr/>
                </a:tc>
                <a:tc>
                  <a:txBody>
                    <a:bodyPr/>
                    <a:lstStyle/>
                    <a:p>
                      <a:r>
                        <a:rPr lang="en-US" sz="1400" dirty="0" smtClean="0"/>
                        <a:t>_</a:t>
                      </a:r>
                      <a:endParaRPr lang="en-US" sz="1400" dirty="0"/>
                    </a:p>
                  </a:txBody>
                  <a:tcPr/>
                </a:tc>
                <a:tc>
                  <a:txBody>
                    <a:bodyPr/>
                    <a:lstStyle/>
                    <a:p>
                      <a:r>
                        <a:rPr lang="en-US" sz="1400" dirty="0" smtClean="0"/>
                        <a:t>-0.3931</a:t>
                      </a:r>
                      <a:endParaRPr lang="en-US" sz="1400" dirty="0"/>
                    </a:p>
                  </a:txBody>
                  <a:tcPr/>
                </a:tc>
                <a:tc>
                  <a:txBody>
                    <a:bodyPr/>
                    <a:lstStyle/>
                    <a:p>
                      <a:r>
                        <a:rPr lang="en-US" sz="1400" dirty="0" smtClean="0"/>
                        <a:t>-0.6069**</a:t>
                      </a:r>
                      <a:endParaRPr lang="en-US" sz="1400" dirty="0"/>
                    </a:p>
                  </a:txBody>
                  <a:tcPr/>
                </a:tc>
              </a:tr>
              <a:tr h="325405">
                <a:tc>
                  <a:txBody>
                    <a:bodyPr/>
                    <a:lstStyle/>
                    <a:p>
                      <a:r>
                        <a:rPr lang="en-US" sz="1400" dirty="0" smtClean="0"/>
                        <a:t>Petroleum</a:t>
                      </a:r>
                      <a:endParaRPr lang="en-US" sz="1400" dirty="0"/>
                    </a:p>
                  </a:txBody>
                  <a:tcPr/>
                </a:tc>
                <a:tc>
                  <a:txBody>
                    <a:bodyPr/>
                    <a:lstStyle/>
                    <a:p>
                      <a:r>
                        <a:rPr lang="en-US" sz="1400" dirty="0" smtClean="0"/>
                        <a:t>(2, 1, 1)</a:t>
                      </a:r>
                      <a:endParaRPr lang="en-US" sz="1400" dirty="0"/>
                    </a:p>
                  </a:txBody>
                  <a:tcPr/>
                </a:tc>
                <a:tc>
                  <a:txBody>
                    <a:bodyPr/>
                    <a:lstStyle/>
                    <a:p>
                      <a:r>
                        <a:rPr lang="en-US" sz="1400" dirty="0" smtClean="0"/>
                        <a:t>-0.0016</a:t>
                      </a:r>
                      <a:endParaRPr lang="en-US" sz="1400" dirty="0"/>
                    </a:p>
                  </a:txBody>
                  <a:tcPr/>
                </a:tc>
                <a:tc>
                  <a:txBody>
                    <a:bodyPr/>
                    <a:lstStyle/>
                    <a:p>
                      <a:r>
                        <a:rPr lang="en-US" sz="1400" dirty="0" smtClean="0"/>
                        <a:t>-0.2606</a:t>
                      </a:r>
                      <a:endParaRPr lang="en-US" sz="1400" dirty="0"/>
                    </a:p>
                  </a:txBody>
                  <a:tcPr/>
                </a:tc>
                <a:tc>
                  <a:txBody>
                    <a:bodyPr/>
                    <a:lstStyle/>
                    <a:p>
                      <a:r>
                        <a:rPr lang="en-US" sz="1400" dirty="0" smtClean="0"/>
                        <a:t>-0.1963</a:t>
                      </a:r>
                      <a:endParaRPr lang="en-US" sz="1400" dirty="0"/>
                    </a:p>
                  </a:txBody>
                  <a:tcPr/>
                </a:tc>
                <a:tc>
                  <a:txBody>
                    <a:bodyPr/>
                    <a:lstStyle/>
                    <a:p>
                      <a:r>
                        <a:rPr lang="en-US" sz="1400" dirty="0" smtClean="0"/>
                        <a:t>_</a:t>
                      </a:r>
                      <a:endParaRPr lang="en-US" sz="1400" dirty="0"/>
                    </a:p>
                  </a:txBody>
                  <a:tcPr/>
                </a:tc>
              </a:tr>
              <a:tr h="369288">
                <a:tc>
                  <a:txBody>
                    <a:bodyPr/>
                    <a:lstStyle/>
                    <a:p>
                      <a:r>
                        <a:rPr lang="en-US" sz="1400" dirty="0" smtClean="0"/>
                        <a:t>Geothermal</a:t>
                      </a:r>
                      <a:endParaRPr lang="en-US" sz="1400" dirty="0"/>
                    </a:p>
                  </a:txBody>
                  <a:tcPr/>
                </a:tc>
                <a:tc>
                  <a:txBody>
                    <a:bodyPr/>
                    <a:lstStyle/>
                    <a:p>
                      <a:r>
                        <a:rPr lang="en-US" sz="1400" dirty="0" smtClean="0"/>
                        <a:t>(1, 0, 1)</a:t>
                      </a:r>
                      <a:endParaRPr lang="en-US" sz="1400" dirty="0"/>
                    </a:p>
                  </a:txBody>
                  <a:tcPr/>
                </a:tc>
                <a:tc>
                  <a:txBody>
                    <a:bodyPr/>
                    <a:lstStyle/>
                    <a:p>
                      <a:r>
                        <a:rPr lang="en-US" sz="1400" dirty="0" smtClean="0"/>
                        <a:t>0.916**</a:t>
                      </a:r>
                      <a:endParaRPr lang="en-US" sz="1400" dirty="0"/>
                    </a:p>
                  </a:txBody>
                  <a:tcPr/>
                </a:tc>
                <a:tc>
                  <a:txBody>
                    <a:bodyPr/>
                    <a:lstStyle/>
                    <a:p>
                      <a:r>
                        <a:rPr lang="en-US" sz="1400" dirty="0" smtClean="0"/>
                        <a:t>_</a:t>
                      </a:r>
                      <a:endParaRPr lang="en-US" sz="1400" dirty="0"/>
                    </a:p>
                  </a:txBody>
                  <a:tcPr/>
                </a:tc>
                <a:tc>
                  <a:txBody>
                    <a:bodyPr/>
                    <a:lstStyle/>
                    <a:p>
                      <a:r>
                        <a:rPr lang="en-US" sz="1400" dirty="0" smtClean="0"/>
                        <a:t>0.2164</a:t>
                      </a:r>
                      <a:endParaRPr lang="en-US" sz="1400" dirty="0"/>
                    </a:p>
                  </a:txBody>
                  <a:tcPr/>
                </a:tc>
                <a:tc>
                  <a:txBody>
                    <a:bodyPr/>
                    <a:lstStyle/>
                    <a:p>
                      <a:r>
                        <a:rPr lang="en-US" sz="1400" dirty="0" smtClean="0"/>
                        <a:t>_</a:t>
                      </a:r>
                      <a:endParaRPr lang="en-US" sz="1400" dirty="0"/>
                    </a:p>
                  </a:txBody>
                  <a:tcPr/>
                </a:tc>
              </a:tr>
            </a:tbl>
          </a:graphicData>
        </a:graphic>
      </p:graphicFrame>
    </p:spTree>
    <p:extLst>
      <p:ext uri="{BB962C8B-B14F-4D97-AF65-F5344CB8AC3E}">
        <p14:creationId xmlns:p14="http://schemas.microsoft.com/office/powerpoint/2010/main" val="215446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700" dirty="0">
                <a:latin typeface="Arial"/>
                <a:cs typeface="Arial"/>
              </a:rPr>
              <a:t>Predictions of naïve ARIMA </a:t>
            </a:r>
            <a:endParaRPr lang="en-US" sz="3700" dirty="0"/>
          </a:p>
        </p:txBody>
      </p:sp>
      <p:sp>
        <p:nvSpPr>
          <p:cNvPr id="3" name="Content Placeholder 2"/>
          <p:cNvSpPr>
            <a:spLocks noGrp="1"/>
          </p:cNvSpPr>
          <p:nvPr>
            <p:ph idx="1"/>
          </p:nvPr>
        </p:nvSpPr>
        <p:spPr>
          <a:xfrm>
            <a:off x="457200" y="1162753"/>
            <a:ext cx="7620000" cy="5241328"/>
          </a:xfrm>
        </p:spPr>
        <p:txBody>
          <a:bodyPr>
            <a:normAutofit/>
          </a:bodyPr>
          <a:lstStyle/>
          <a:p>
            <a:pPr marL="114300" indent="0">
              <a:buNone/>
            </a:pPr>
            <a:r>
              <a:rPr lang="en-US" sz="1800" dirty="0" smtClean="0"/>
              <a:t>The naïve ARIMA on Total Sources predicts a decreasing trend in CO2 efficiency going over the future 5 years (2016-2020) </a:t>
            </a:r>
          </a:p>
          <a:p>
            <a:pPr marL="114300" indent="0">
              <a:buNone/>
            </a:pPr>
            <a:r>
              <a:rPr lang="en-US" sz="1800" dirty="0" smtClean="0"/>
              <a:t>However, is not a perfect performer as seen from the differences between the actual and predicted value over the last 6 years (2010-2015)</a:t>
            </a:r>
          </a:p>
          <a:p>
            <a:pPr marL="114300" indent="0">
              <a:buNone/>
            </a:pPr>
            <a:endParaRPr lang="en-US" sz="2000" dirty="0"/>
          </a:p>
          <a:p>
            <a:pPr marL="114300" indent="0">
              <a:buNone/>
            </a:pPr>
            <a:endParaRPr lang="en-US" sz="2000" dirty="0" smtClean="0"/>
          </a:p>
          <a:p>
            <a:pPr marL="114300" indent="0">
              <a:buNone/>
            </a:pPr>
            <a:endParaRPr lang="en-US" sz="2000" dirty="0"/>
          </a:p>
          <a:p>
            <a:pPr marL="114300" indent="0">
              <a:buNone/>
            </a:pPr>
            <a:r>
              <a:rPr lang="en-US" sz="2000" dirty="0" smtClean="0"/>
              <a:t> </a:t>
            </a:r>
          </a:p>
          <a:p>
            <a:pPr marL="114300" indent="0">
              <a:buNone/>
            </a:pPr>
            <a:endParaRPr lang="en-US" sz="2000" dirty="0"/>
          </a:p>
        </p:txBody>
      </p:sp>
      <p:pic>
        <p:nvPicPr>
          <p:cNvPr id="8" name="Picture 7" descr="3FwvtIX4JTlAAAAAElFTkSuQmC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950" y="2597910"/>
            <a:ext cx="5707141" cy="3806171"/>
          </a:xfrm>
          <a:prstGeom prst="rect">
            <a:avLst/>
          </a:prstGeom>
        </p:spPr>
      </p:pic>
    </p:spTree>
    <p:extLst>
      <p:ext uri="{BB962C8B-B14F-4D97-AF65-F5344CB8AC3E}">
        <p14:creationId xmlns:p14="http://schemas.microsoft.com/office/powerpoint/2010/main" val="2415910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700" dirty="0">
                <a:latin typeface="Arial"/>
                <a:cs typeface="Arial"/>
              </a:rPr>
              <a:t>Predictions of naïve ARIMA </a:t>
            </a:r>
            <a:endParaRPr lang="en-US" sz="3700" dirty="0">
              <a:latin typeface="Arial"/>
              <a:cs typeface="Arial"/>
            </a:endParaRPr>
          </a:p>
        </p:txBody>
      </p:sp>
      <p:sp>
        <p:nvSpPr>
          <p:cNvPr id="3" name="Content Placeholder 2"/>
          <p:cNvSpPr>
            <a:spLocks noGrp="1"/>
          </p:cNvSpPr>
          <p:nvPr>
            <p:ph idx="1"/>
          </p:nvPr>
        </p:nvSpPr>
        <p:spPr>
          <a:xfrm>
            <a:off x="457200" y="1162753"/>
            <a:ext cx="7620000" cy="5241328"/>
          </a:xfrm>
        </p:spPr>
        <p:txBody>
          <a:bodyPr>
            <a:normAutofit/>
          </a:bodyPr>
          <a:lstStyle/>
          <a:p>
            <a:pPr marL="114300" indent="0">
              <a:buNone/>
            </a:pPr>
            <a:r>
              <a:rPr lang="en-US" sz="1800" dirty="0" smtClean="0"/>
              <a:t>The naïve ARIMA on Natural Gas predicts a decreasing trend in CO2 efficiency going over the future 5 years (2016-2020) </a:t>
            </a:r>
          </a:p>
          <a:p>
            <a:pPr marL="114300" indent="0">
              <a:buNone/>
            </a:pPr>
            <a:r>
              <a:rPr lang="en-US" sz="1800" dirty="0" smtClean="0"/>
              <a:t>Is a decent performer as seen from the differences between the actual and predicted value over the last 5 years (2011-2015)</a:t>
            </a:r>
          </a:p>
          <a:p>
            <a:pPr marL="114300" indent="0">
              <a:buNone/>
            </a:pPr>
            <a:endParaRPr lang="en-US" sz="2000" dirty="0"/>
          </a:p>
          <a:p>
            <a:pPr marL="114300" indent="0">
              <a:buNone/>
            </a:pPr>
            <a:endParaRPr lang="en-US" sz="2000" dirty="0" smtClean="0"/>
          </a:p>
          <a:p>
            <a:pPr marL="114300" indent="0">
              <a:buNone/>
            </a:pPr>
            <a:endParaRPr lang="en-US" sz="2000" dirty="0"/>
          </a:p>
          <a:p>
            <a:pPr marL="114300" indent="0">
              <a:buNone/>
            </a:pPr>
            <a:r>
              <a:rPr lang="en-US" sz="2000" dirty="0" smtClean="0"/>
              <a:t> </a:t>
            </a:r>
          </a:p>
          <a:p>
            <a:pPr marL="114300" indent="0">
              <a:buNone/>
            </a:pPr>
            <a:endParaRPr lang="en-US" sz="2000" dirty="0"/>
          </a:p>
        </p:txBody>
      </p:sp>
      <p:pic>
        <p:nvPicPr>
          <p:cNvPr id="4" name="Picture 3" descr="PE2VmTcnz3JmZmZmViEfuzMzMzErEzZ2ZmZlZibi5MzMzMysRN3dmZmZmJeLmzszMzKxE3NyZmZmZlYibOzMzM7MScXNnZmZmViJu7szMzMxKxM2dmZmZWYm4uTMzMzMrkf8Df4smt3BDIPcAAAAASUVORK5CYI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556" y="2533053"/>
            <a:ext cx="5957457" cy="3871028"/>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302663041"/>
              </p:ext>
            </p:extLst>
          </p:nvPr>
        </p:nvGraphicFramePr>
        <p:xfrm>
          <a:off x="5857901" y="2897882"/>
          <a:ext cx="2357750" cy="2467170"/>
        </p:xfrm>
        <a:graphic>
          <a:graphicData uri="http://schemas.openxmlformats.org/drawingml/2006/table">
            <a:tbl>
              <a:tblPr firstRow="1" bandRow="1">
                <a:tableStyleId>{69012ECD-51FC-41F1-AA8D-1B2483CD663E}</a:tableStyleId>
              </a:tblPr>
              <a:tblGrid>
                <a:gridCol w="601200"/>
                <a:gridCol w="734883"/>
                <a:gridCol w="1021667"/>
              </a:tblGrid>
              <a:tr h="406490">
                <a:tc>
                  <a:txBody>
                    <a:bodyPr/>
                    <a:lstStyle/>
                    <a:p>
                      <a:r>
                        <a:rPr lang="en-US" sz="1400" dirty="0" smtClean="0"/>
                        <a:t>Year</a:t>
                      </a:r>
                      <a:endParaRPr lang="en-US" sz="1400" dirty="0"/>
                    </a:p>
                  </a:txBody>
                  <a:tcPr/>
                </a:tc>
                <a:tc>
                  <a:txBody>
                    <a:bodyPr/>
                    <a:lstStyle/>
                    <a:p>
                      <a:r>
                        <a:rPr lang="en-US" sz="1400" dirty="0" smtClean="0"/>
                        <a:t>Actual</a:t>
                      </a:r>
                      <a:endParaRPr lang="en-US" sz="1400" dirty="0"/>
                    </a:p>
                  </a:txBody>
                  <a:tcPr/>
                </a:tc>
                <a:tc>
                  <a:txBody>
                    <a:bodyPr/>
                    <a:lstStyle/>
                    <a:p>
                      <a:r>
                        <a:rPr lang="en-US" sz="1400" dirty="0" smtClean="0"/>
                        <a:t>Prediction</a:t>
                      </a:r>
                      <a:endParaRPr lang="en-US" sz="1400" dirty="0"/>
                    </a:p>
                  </a:txBody>
                  <a:tcPr/>
                </a:tc>
              </a:tr>
              <a:tr h="412136">
                <a:tc>
                  <a:txBody>
                    <a:bodyPr/>
                    <a:lstStyle/>
                    <a:p>
                      <a:r>
                        <a:rPr lang="en-US" sz="1400" dirty="0" smtClean="0"/>
                        <a:t>2011</a:t>
                      </a:r>
                      <a:endParaRPr lang="en-US" sz="1400" dirty="0"/>
                    </a:p>
                  </a:txBody>
                  <a:tcPr/>
                </a:tc>
                <a:tc>
                  <a:txBody>
                    <a:bodyPr/>
                    <a:lstStyle/>
                    <a:p>
                      <a:r>
                        <a:rPr lang="en-US" sz="1400" dirty="0" smtClean="0"/>
                        <a:t>0.467</a:t>
                      </a:r>
                      <a:endParaRPr lang="en-US" sz="1400" dirty="0"/>
                    </a:p>
                  </a:txBody>
                  <a:tcPr/>
                </a:tc>
                <a:tc>
                  <a:txBody>
                    <a:bodyPr/>
                    <a:lstStyle/>
                    <a:p>
                      <a:r>
                        <a:rPr lang="en-US" sz="1400" dirty="0" smtClean="0"/>
                        <a:t>0.470</a:t>
                      </a:r>
                      <a:endParaRPr lang="en-US" sz="1400" dirty="0"/>
                    </a:p>
                  </a:txBody>
                  <a:tcPr/>
                </a:tc>
              </a:tr>
              <a:tr h="412136">
                <a:tc>
                  <a:txBody>
                    <a:bodyPr/>
                    <a:lstStyle/>
                    <a:p>
                      <a:r>
                        <a:rPr lang="en-US" sz="1400" dirty="0" smtClean="0"/>
                        <a:t>2012</a:t>
                      </a:r>
                      <a:endParaRPr lang="en-US" sz="1400" dirty="0"/>
                    </a:p>
                  </a:txBody>
                  <a:tcPr/>
                </a:tc>
                <a:tc>
                  <a:txBody>
                    <a:bodyPr/>
                    <a:lstStyle/>
                    <a:p>
                      <a:r>
                        <a:rPr lang="en-US" sz="1400" dirty="0" smtClean="0"/>
                        <a:t>0.459</a:t>
                      </a:r>
                      <a:endParaRPr lang="en-US" sz="1400" dirty="0"/>
                    </a:p>
                  </a:txBody>
                  <a:tcPr/>
                </a:tc>
                <a:tc>
                  <a:txBody>
                    <a:bodyPr/>
                    <a:lstStyle/>
                    <a:p>
                      <a:r>
                        <a:rPr lang="en-US" sz="1400" dirty="0" smtClean="0"/>
                        <a:t>0.467</a:t>
                      </a:r>
                      <a:endParaRPr lang="en-US" sz="1400" dirty="0"/>
                    </a:p>
                  </a:txBody>
                  <a:tcPr/>
                </a:tc>
              </a:tr>
              <a:tr h="412136">
                <a:tc>
                  <a:txBody>
                    <a:bodyPr/>
                    <a:lstStyle/>
                    <a:p>
                      <a:r>
                        <a:rPr lang="en-US" sz="1400" dirty="0" smtClean="0"/>
                        <a:t>2013</a:t>
                      </a:r>
                      <a:endParaRPr lang="en-US" sz="1400" dirty="0"/>
                    </a:p>
                  </a:txBody>
                  <a:tcPr/>
                </a:tc>
                <a:tc>
                  <a:txBody>
                    <a:bodyPr/>
                    <a:lstStyle/>
                    <a:p>
                      <a:r>
                        <a:rPr lang="en-US" sz="1400" dirty="0" smtClean="0"/>
                        <a:t>0.459</a:t>
                      </a:r>
                      <a:endParaRPr lang="en-US" sz="1400" dirty="0"/>
                    </a:p>
                  </a:txBody>
                  <a:tcPr/>
                </a:tc>
                <a:tc>
                  <a:txBody>
                    <a:bodyPr/>
                    <a:lstStyle/>
                    <a:p>
                      <a:r>
                        <a:rPr lang="en-US" sz="1400" dirty="0" smtClean="0"/>
                        <a:t>0.458</a:t>
                      </a:r>
                      <a:endParaRPr lang="en-US" sz="1400" dirty="0"/>
                    </a:p>
                  </a:txBody>
                  <a:tcPr/>
                </a:tc>
              </a:tr>
              <a:tr h="412136">
                <a:tc>
                  <a:txBody>
                    <a:bodyPr/>
                    <a:lstStyle/>
                    <a:p>
                      <a:r>
                        <a:rPr lang="en-US" sz="1400" dirty="0" smtClean="0"/>
                        <a:t>2014</a:t>
                      </a:r>
                      <a:endParaRPr lang="en-US" sz="1400" dirty="0"/>
                    </a:p>
                  </a:txBody>
                  <a:tcPr/>
                </a:tc>
                <a:tc>
                  <a:txBody>
                    <a:bodyPr/>
                    <a:lstStyle/>
                    <a:p>
                      <a:r>
                        <a:rPr lang="en-US" sz="1400" dirty="0" smtClean="0"/>
                        <a:t>0.456</a:t>
                      </a:r>
                      <a:endParaRPr lang="en-US" sz="1400" dirty="0"/>
                    </a:p>
                  </a:txBody>
                  <a:tcPr/>
                </a:tc>
                <a:tc>
                  <a:txBody>
                    <a:bodyPr/>
                    <a:lstStyle/>
                    <a:p>
                      <a:r>
                        <a:rPr lang="en-US" sz="1400" dirty="0" smtClean="0"/>
                        <a:t>0.457</a:t>
                      </a:r>
                      <a:endParaRPr lang="en-US" sz="1400" dirty="0"/>
                    </a:p>
                  </a:txBody>
                  <a:tcPr/>
                </a:tc>
              </a:tr>
              <a:tr h="412136">
                <a:tc>
                  <a:txBody>
                    <a:bodyPr/>
                    <a:lstStyle/>
                    <a:p>
                      <a:r>
                        <a:rPr lang="en-US" sz="1400" dirty="0" smtClean="0"/>
                        <a:t>2015</a:t>
                      </a:r>
                      <a:endParaRPr lang="en-US" sz="1400" dirty="0"/>
                    </a:p>
                  </a:txBody>
                  <a:tcPr/>
                </a:tc>
                <a:tc>
                  <a:txBody>
                    <a:bodyPr/>
                    <a:lstStyle/>
                    <a:p>
                      <a:r>
                        <a:rPr lang="en-US" sz="1400" dirty="0" smtClean="0"/>
                        <a:t>0.451</a:t>
                      </a:r>
                      <a:endParaRPr lang="en-US" sz="1400" dirty="0"/>
                    </a:p>
                  </a:txBody>
                  <a:tcPr/>
                </a:tc>
                <a:tc>
                  <a:txBody>
                    <a:bodyPr/>
                    <a:lstStyle/>
                    <a:p>
                      <a:r>
                        <a:rPr lang="en-US" sz="1400" dirty="0" smtClean="0"/>
                        <a:t>0.453</a:t>
                      </a:r>
                      <a:endParaRPr lang="en-US" sz="1400" dirty="0"/>
                    </a:p>
                  </a:txBody>
                  <a:tcPr/>
                </a:tc>
              </a:tr>
            </a:tbl>
          </a:graphicData>
        </a:graphic>
      </p:graphicFrame>
    </p:spTree>
    <p:extLst>
      <p:ext uri="{BB962C8B-B14F-4D97-AF65-F5344CB8AC3E}">
        <p14:creationId xmlns:p14="http://schemas.microsoft.com/office/powerpoint/2010/main" val="1856776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012295"/>
          </a:xfrm>
        </p:spPr>
        <p:txBody>
          <a:bodyPr/>
          <a:lstStyle/>
          <a:p>
            <a:r>
              <a:rPr lang="en-US" sz="3700" dirty="0">
                <a:latin typeface="Arial"/>
                <a:cs typeface="Arial"/>
              </a:rPr>
              <a:t>El</a:t>
            </a:r>
            <a:r>
              <a:rPr lang="en-US" sz="3700" dirty="0">
                <a:latin typeface="Arial"/>
                <a:cs typeface="Arial"/>
              </a:rPr>
              <a:t>ectricity</a:t>
            </a:r>
            <a:r>
              <a:rPr lang="en-US" sz="3700" dirty="0">
                <a:latin typeface="Arial"/>
                <a:cs typeface="Arial"/>
              </a:rPr>
              <a:t> emissions trends</a:t>
            </a:r>
            <a:endParaRPr lang="en-US" sz="3700" dirty="0">
              <a:latin typeface="Arial"/>
              <a:cs typeface="Arial"/>
            </a:endParaRPr>
          </a:p>
        </p:txBody>
      </p:sp>
      <p:sp>
        <p:nvSpPr>
          <p:cNvPr id="3" name="Content Placeholder 2"/>
          <p:cNvSpPr>
            <a:spLocks noGrp="1"/>
          </p:cNvSpPr>
          <p:nvPr>
            <p:ph sz="half" idx="1"/>
          </p:nvPr>
        </p:nvSpPr>
        <p:spPr/>
        <p:txBody>
          <a:bodyPr>
            <a:normAutofit fontScale="77500" lnSpcReduction="20000"/>
          </a:bodyPr>
          <a:lstStyle/>
          <a:p>
            <a:pPr marL="114300" indent="0">
              <a:buNone/>
            </a:pPr>
            <a:r>
              <a:rPr lang="en-US" sz="2900" b="1" dirty="0" smtClean="0"/>
              <a:t>Why do emissions from electricity generation matter?</a:t>
            </a:r>
            <a:endParaRPr lang="en-US" sz="2900" b="1" dirty="0"/>
          </a:p>
          <a:p>
            <a:pPr>
              <a:buFont typeface="Wingdings" charset="2"/>
              <a:buChar char="§"/>
            </a:pPr>
            <a:r>
              <a:rPr lang="en-US" sz="2600" dirty="0" smtClean="0"/>
              <a:t>According to the EPA, the largest source of greenhouse gas emissions from human activities in the US is from burning fossil fuels for electricity (30 percent of 2014 greenhouse gas emissions)</a:t>
            </a:r>
          </a:p>
          <a:p>
            <a:pPr>
              <a:buFont typeface="Wingdings" charset="2"/>
              <a:buChar char="§"/>
            </a:pPr>
            <a:endParaRPr lang="en-US" sz="2600" dirty="0" smtClean="0"/>
          </a:p>
          <a:p>
            <a:pPr>
              <a:buFont typeface="Wingdings" charset="2"/>
              <a:buChar char="§"/>
            </a:pPr>
            <a:r>
              <a:rPr lang="en-US" sz="2600" dirty="0" smtClean="0"/>
              <a:t>Approximately 67 percent of our electricity comes from burning fossil fuels, mostly coal and natural gas</a:t>
            </a:r>
          </a:p>
          <a:p>
            <a:pPr marL="114300" indent="0">
              <a:buNone/>
            </a:pPr>
            <a:endParaRPr lang="en-US" dirty="0" smtClean="0"/>
          </a:p>
          <a:p>
            <a:pPr>
              <a:buFont typeface="Wingdings" charset="2"/>
              <a:buChar char="§"/>
            </a:pPr>
            <a:endParaRPr lang="en-US" dirty="0" smtClean="0"/>
          </a:p>
          <a:p>
            <a:endParaRPr lang="en-US" dirty="0" smtClean="0"/>
          </a:p>
        </p:txBody>
      </p:sp>
      <p:sp>
        <p:nvSpPr>
          <p:cNvPr id="5" name="Content Placeholder 4"/>
          <p:cNvSpPr>
            <a:spLocks noGrp="1"/>
          </p:cNvSpPr>
          <p:nvPr>
            <p:ph sz="half" idx="2"/>
          </p:nvPr>
        </p:nvSpPr>
        <p:spPr/>
        <p:txBody>
          <a:bodyPr>
            <a:normAutofit fontScale="77500" lnSpcReduction="20000"/>
          </a:bodyPr>
          <a:lstStyle/>
          <a:p>
            <a:endParaRPr lang="en-US"/>
          </a:p>
        </p:txBody>
      </p:sp>
      <p:pic>
        <p:nvPicPr>
          <p:cNvPr id="4" name="Picture 3" descr="ghge-sources-overview_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7657" y="1536191"/>
            <a:ext cx="3749543" cy="4590289"/>
          </a:xfrm>
          <a:prstGeom prst="rect">
            <a:avLst/>
          </a:prstGeom>
        </p:spPr>
      </p:pic>
    </p:spTree>
    <p:extLst>
      <p:ext uri="{BB962C8B-B14F-4D97-AF65-F5344CB8AC3E}">
        <p14:creationId xmlns:p14="http://schemas.microsoft.com/office/powerpoint/2010/main" val="3540903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700" dirty="0" smtClean="0">
                <a:latin typeface="Arial"/>
                <a:cs typeface="Arial"/>
              </a:rPr>
              <a:t>Train ARIMA on recent years</a:t>
            </a:r>
            <a:endParaRPr lang="en-US" sz="3700" dirty="0">
              <a:latin typeface="Arial"/>
              <a:cs typeface="Arial"/>
            </a:endParaRPr>
          </a:p>
        </p:txBody>
      </p:sp>
      <p:sp>
        <p:nvSpPr>
          <p:cNvPr id="3" name="Content Placeholder 2"/>
          <p:cNvSpPr>
            <a:spLocks noGrp="1"/>
          </p:cNvSpPr>
          <p:nvPr>
            <p:ph idx="1"/>
          </p:nvPr>
        </p:nvSpPr>
        <p:spPr>
          <a:xfrm>
            <a:off x="158758" y="1093753"/>
            <a:ext cx="8234222" cy="5124486"/>
          </a:xfrm>
        </p:spPr>
        <p:txBody>
          <a:bodyPr>
            <a:normAutofit lnSpcReduction="10000"/>
          </a:bodyPr>
          <a:lstStyle/>
          <a:p>
            <a:r>
              <a:rPr lang="en-US" dirty="0" smtClean="0"/>
              <a:t>The naïve ARIMA models performed best on Total Sources and Natural Gas; however, spikes in residual plots leave better models to be desired. </a:t>
            </a:r>
          </a:p>
          <a:p>
            <a:r>
              <a:rPr lang="en-US" dirty="0"/>
              <a:t>B</a:t>
            </a:r>
            <a:r>
              <a:rPr lang="en-US" dirty="0" smtClean="0"/>
              <a:t>oth </a:t>
            </a:r>
            <a:r>
              <a:rPr lang="en-US" dirty="0"/>
              <a:t>Total Sources and Natural </a:t>
            </a:r>
            <a:r>
              <a:rPr lang="en-US" dirty="0" smtClean="0"/>
              <a:t>Gas showed almost monotonic trends in CO2 efficiency since the early 2000s  </a:t>
            </a:r>
            <a:endParaRPr lang="en-US" dirty="0"/>
          </a:p>
          <a:p>
            <a:r>
              <a:rPr lang="en-US" dirty="0" smtClean="0"/>
              <a:t>Train ARIMA models on the post-2001 period and test only most recent values to evaluate performance</a:t>
            </a:r>
          </a:p>
          <a:p>
            <a:pPr lvl="1"/>
            <a:r>
              <a:rPr lang="en-US" sz="2200" dirty="0"/>
              <a:t>For Total Sources data, train models on data from 2002 -2012 and test on post-2013 data</a:t>
            </a:r>
          </a:p>
          <a:p>
            <a:pPr lvl="1"/>
            <a:r>
              <a:rPr lang="en-US" sz="2200" dirty="0"/>
              <a:t>For Natural Gas data, </a:t>
            </a:r>
            <a:r>
              <a:rPr lang="en-US" sz="2200" dirty="0"/>
              <a:t>train models on data from </a:t>
            </a:r>
            <a:r>
              <a:rPr lang="en-US" sz="2200" dirty="0" smtClean="0"/>
              <a:t>2001 </a:t>
            </a:r>
            <a:r>
              <a:rPr lang="en-US" sz="2200" dirty="0"/>
              <a:t>-2012 and test on post-2013 data</a:t>
            </a:r>
          </a:p>
          <a:p>
            <a:pPr lvl="1"/>
            <a:endParaRPr lang="en-US" sz="1800" dirty="0"/>
          </a:p>
          <a:p>
            <a:pPr marL="114300" indent="0">
              <a:buNone/>
            </a:pPr>
            <a:endParaRPr lang="en-US" sz="1800" dirty="0" smtClean="0"/>
          </a:p>
          <a:p>
            <a:pPr marL="114300" indent="0">
              <a:buNone/>
            </a:pPr>
            <a:endParaRPr lang="en-US" sz="1800" dirty="0"/>
          </a:p>
          <a:p>
            <a:pPr marL="114300" indent="0">
              <a:buNone/>
            </a:pPr>
            <a:r>
              <a:rPr lang="en-US" sz="1800" dirty="0" smtClean="0"/>
              <a:t> </a:t>
            </a:r>
          </a:p>
          <a:p>
            <a:pPr marL="114300" indent="0">
              <a:buNone/>
            </a:pPr>
            <a:endParaRPr lang="en-US" sz="1800" dirty="0"/>
          </a:p>
        </p:txBody>
      </p:sp>
      <p:pic>
        <p:nvPicPr>
          <p:cNvPr id="6" name="Picture 5" descr="imgr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3273" y="4763112"/>
            <a:ext cx="3721100" cy="1936117"/>
          </a:xfrm>
          <a:prstGeom prst="rect">
            <a:avLst/>
          </a:prstGeom>
        </p:spPr>
      </p:pic>
    </p:spTree>
    <p:extLst>
      <p:ext uri="{BB962C8B-B14F-4D97-AF65-F5344CB8AC3E}">
        <p14:creationId xmlns:p14="http://schemas.microsoft.com/office/powerpoint/2010/main" val="4293237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700" dirty="0" smtClean="0">
                <a:latin typeface="Arial"/>
                <a:cs typeface="Arial"/>
              </a:rPr>
              <a:t>Train ARIMA on recent years</a:t>
            </a:r>
            <a:endParaRPr lang="en-US" sz="3700" dirty="0">
              <a:latin typeface="Arial"/>
              <a:cs typeface="Arial"/>
            </a:endParaRPr>
          </a:p>
        </p:txBody>
      </p:sp>
      <p:sp>
        <p:nvSpPr>
          <p:cNvPr id="3" name="Content Placeholder 2"/>
          <p:cNvSpPr>
            <a:spLocks noGrp="1"/>
          </p:cNvSpPr>
          <p:nvPr>
            <p:ph idx="1"/>
          </p:nvPr>
        </p:nvSpPr>
        <p:spPr>
          <a:xfrm>
            <a:off x="158758" y="1093753"/>
            <a:ext cx="8234222" cy="5124486"/>
          </a:xfrm>
        </p:spPr>
        <p:txBody>
          <a:bodyPr>
            <a:normAutofit/>
          </a:bodyPr>
          <a:lstStyle/>
          <a:p>
            <a:pPr marL="411480" lvl="1" indent="0">
              <a:buNone/>
            </a:pPr>
            <a:r>
              <a:rPr lang="en-US" sz="1800" dirty="0" smtClean="0"/>
              <a:t>Total Sources:</a:t>
            </a:r>
          </a:p>
          <a:p>
            <a:pPr lvl="1"/>
            <a:r>
              <a:rPr lang="en-US" sz="1800" dirty="0" smtClean="0"/>
              <a:t>AR</a:t>
            </a:r>
            <a:r>
              <a:rPr lang="en-US" sz="1800" dirty="0"/>
              <a:t>(1) </a:t>
            </a:r>
            <a:r>
              <a:rPr lang="en-US" sz="1800" dirty="0" smtClean="0"/>
              <a:t>model performed best</a:t>
            </a:r>
          </a:p>
          <a:p>
            <a:pPr lvl="1"/>
            <a:r>
              <a:rPr lang="en-US" sz="1800" dirty="0" smtClean="0"/>
              <a:t>ARIMA</a:t>
            </a:r>
            <a:r>
              <a:rPr lang="en-US" sz="1800" dirty="0"/>
              <a:t>(1,1,1) </a:t>
            </a:r>
            <a:r>
              <a:rPr lang="en-US" sz="1800" dirty="0" smtClean="0"/>
              <a:t>produced </a:t>
            </a:r>
            <a:r>
              <a:rPr lang="en-US" sz="1800" dirty="0"/>
              <a:t>a </a:t>
            </a:r>
            <a:r>
              <a:rPr lang="en-US" sz="1800" dirty="0" smtClean="0"/>
              <a:t>low MAE, </a:t>
            </a:r>
            <a:r>
              <a:rPr lang="en-US" sz="1800" dirty="0"/>
              <a:t>but an insignificant AR coefficient</a:t>
            </a:r>
            <a:r>
              <a:rPr lang="en-US" sz="1800" dirty="0" smtClean="0"/>
              <a:t>.</a:t>
            </a:r>
          </a:p>
          <a:p>
            <a:pPr marL="411480" lvl="1" indent="0">
              <a:buNone/>
            </a:pPr>
            <a:r>
              <a:rPr lang="en-US" sz="1800" dirty="0" smtClean="0"/>
              <a:t>Natural Gas:</a:t>
            </a:r>
            <a:endParaRPr lang="en-US" sz="1800" dirty="0"/>
          </a:p>
          <a:p>
            <a:pPr lvl="1"/>
            <a:r>
              <a:rPr lang="en-US" sz="1800" dirty="0"/>
              <a:t>AR(1) model performed best</a:t>
            </a:r>
          </a:p>
          <a:p>
            <a:pPr lvl="1"/>
            <a:r>
              <a:rPr lang="en-US" sz="1800" dirty="0"/>
              <a:t>ARIMA(</a:t>
            </a:r>
            <a:r>
              <a:rPr lang="en-US" sz="1800" dirty="0" smtClean="0"/>
              <a:t>1,1,2) produced a high, significant AR coefficient, yet higher MAE</a:t>
            </a:r>
            <a:endParaRPr lang="en-US" sz="1800" dirty="0"/>
          </a:p>
          <a:p>
            <a:pPr marL="411480" lvl="1" indent="0">
              <a:buNone/>
            </a:pPr>
            <a:endParaRPr lang="en-US" sz="1800" dirty="0"/>
          </a:p>
          <a:p>
            <a:pPr marL="114300" indent="0">
              <a:buNone/>
            </a:pPr>
            <a:endParaRPr lang="en-US" sz="1800" dirty="0" smtClean="0"/>
          </a:p>
          <a:p>
            <a:pPr marL="114300" indent="0">
              <a:buNone/>
            </a:pPr>
            <a:endParaRPr lang="en-US" sz="1800" dirty="0"/>
          </a:p>
          <a:p>
            <a:pPr marL="114300" indent="0">
              <a:buNone/>
            </a:pPr>
            <a:r>
              <a:rPr lang="en-US" sz="1800" dirty="0" smtClean="0"/>
              <a:t> </a:t>
            </a:r>
          </a:p>
          <a:p>
            <a:pPr marL="114300" indent="0">
              <a:buNone/>
            </a:pPr>
            <a:endParaRPr lang="en-US" sz="1800" dirty="0"/>
          </a:p>
        </p:txBody>
      </p:sp>
      <p:graphicFrame>
        <p:nvGraphicFramePr>
          <p:cNvPr id="8" name="Table 7"/>
          <p:cNvGraphicFramePr>
            <a:graphicFrameLocks noGrp="1"/>
          </p:cNvGraphicFramePr>
          <p:nvPr>
            <p:extLst>
              <p:ext uri="{D42A27DB-BD31-4B8C-83A1-F6EECF244321}">
                <p14:modId xmlns:p14="http://schemas.microsoft.com/office/powerpoint/2010/main" val="1193477013"/>
              </p:ext>
            </p:extLst>
          </p:nvPr>
        </p:nvGraphicFramePr>
        <p:xfrm>
          <a:off x="599752" y="3475308"/>
          <a:ext cx="6810374" cy="2938779"/>
        </p:xfrm>
        <a:graphic>
          <a:graphicData uri="http://schemas.openxmlformats.org/drawingml/2006/table">
            <a:tbl>
              <a:tblPr firstRow="1" bandRow="1">
                <a:tableStyleId>{69012ECD-51FC-41F1-AA8D-1B2483CD663E}</a:tableStyleId>
              </a:tblPr>
              <a:tblGrid>
                <a:gridCol w="1054022"/>
                <a:gridCol w="884021"/>
                <a:gridCol w="884021"/>
                <a:gridCol w="988119"/>
                <a:gridCol w="899627"/>
                <a:gridCol w="2100564"/>
              </a:tblGrid>
              <a:tr h="551476">
                <a:tc>
                  <a:txBody>
                    <a:bodyPr/>
                    <a:lstStyle/>
                    <a:p>
                      <a:endParaRPr lang="en-US" sz="1600" dirty="0"/>
                    </a:p>
                  </a:txBody>
                  <a:tcPr/>
                </a:tc>
                <a:tc>
                  <a:txBody>
                    <a:bodyPr/>
                    <a:lstStyle/>
                    <a:p>
                      <a:r>
                        <a:rPr lang="en-US" sz="1600" dirty="0" smtClean="0"/>
                        <a:t>(p, d, q)</a:t>
                      </a:r>
                      <a:endParaRPr lang="en-US" sz="1600" dirty="0"/>
                    </a:p>
                  </a:txBody>
                  <a:tcPr/>
                </a:tc>
                <a:tc>
                  <a:txBody>
                    <a:bodyPr/>
                    <a:lstStyle/>
                    <a:p>
                      <a:r>
                        <a:rPr lang="en-US" sz="1600" dirty="0" smtClean="0"/>
                        <a:t>AR(1)</a:t>
                      </a:r>
                      <a:endParaRPr lang="en-US" sz="1600" dirty="0"/>
                    </a:p>
                  </a:txBody>
                  <a:tcPr/>
                </a:tc>
                <a:tc>
                  <a:txBody>
                    <a:bodyPr/>
                    <a:lstStyle/>
                    <a:p>
                      <a:r>
                        <a:rPr lang="en-US" sz="1600" dirty="0" smtClean="0"/>
                        <a:t>MA(1)</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MA(2)</a:t>
                      </a:r>
                    </a:p>
                    <a:p>
                      <a:endParaRPr lang="en-US" sz="1600" dirty="0"/>
                    </a:p>
                  </a:txBody>
                  <a:tcPr/>
                </a:tc>
                <a:tc>
                  <a:txBody>
                    <a:bodyPr/>
                    <a:lstStyle/>
                    <a:p>
                      <a:r>
                        <a:rPr lang="en-US" sz="1600" dirty="0" smtClean="0"/>
                        <a:t>Mean absolute</a:t>
                      </a:r>
                      <a:r>
                        <a:rPr lang="en-US" sz="1600" baseline="0" dirty="0" smtClean="0"/>
                        <a:t> error (MAE)</a:t>
                      </a:r>
                      <a:endParaRPr lang="en-US" sz="1600" dirty="0"/>
                    </a:p>
                  </a:txBody>
                  <a:tcPr/>
                </a:tc>
              </a:tr>
              <a:tr h="355861">
                <a:tc>
                  <a:txBody>
                    <a:bodyPr/>
                    <a:lstStyle/>
                    <a:p>
                      <a:r>
                        <a:rPr lang="en-US" sz="1400" dirty="0" smtClean="0"/>
                        <a:t>Total</a:t>
                      </a:r>
                      <a:endParaRPr lang="en-US" sz="1400" dirty="0"/>
                    </a:p>
                  </a:txBody>
                  <a:tcPr/>
                </a:tc>
                <a:tc>
                  <a:txBody>
                    <a:bodyPr/>
                    <a:lstStyle/>
                    <a:p>
                      <a:r>
                        <a:rPr lang="en-US" sz="1400" dirty="0" smtClean="0"/>
                        <a:t>(1</a:t>
                      </a:r>
                      <a:r>
                        <a:rPr lang="en-US" sz="1400" baseline="0" dirty="0" smtClean="0"/>
                        <a:t>, 0, 0)</a:t>
                      </a:r>
                      <a:endParaRPr lang="en-US" sz="1400" dirty="0"/>
                    </a:p>
                  </a:txBody>
                  <a:tcPr/>
                </a:tc>
                <a:tc>
                  <a:txBody>
                    <a:bodyPr/>
                    <a:lstStyle/>
                    <a:p>
                      <a:r>
                        <a:rPr lang="en-US" sz="1400" dirty="0" smtClean="0"/>
                        <a:t>1.0000</a:t>
                      </a:r>
                      <a:endParaRPr lang="en-US" sz="1400" dirty="0"/>
                    </a:p>
                  </a:txBody>
                  <a:tcPr/>
                </a:tc>
                <a:tc>
                  <a:txBody>
                    <a:bodyPr/>
                    <a:lstStyle/>
                    <a:p>
                      <a:r>
                        <a:rPr lang="en-US" sz="1400" dirty="0" smtClean="0"/>
                        <a:t>_</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_</a:t>
                      </a:r>
                    </a:p>
                  </a:txBody>
                  <a:tcPr/>
                </a:tc>
                <a:tc>
                  <a:txBody>
                    <a:bodyPr/>
                    <a:lstStyle/>
                    <a:p>
                      <a:r>
                        <a:rPr lang="en-US" sz="1400" dirty="0" smtClean="0"/>
                        <a:t>0.0132</a:t>
                      </a:r>
                      <a:endParaRPr lang="en-US" sz="1400" dirty="0"/>
                    </a:p>
                  </a:txBody>
                  <a:tcPr/>
                </a:tc>
              </a:tr>
              <a:tr h="349295">
                <a:tc>
                  <a:txBody>
                    <a:bodyPr/>
                    <a:lstStyle/>
                    <a:p>
                      <a:r>
                        <a:rPr lang="en-US" sz="1400" dirty="0" smtClean="0"/>
                        <a:t>Total</a:t>
                      </a:r>
                      <a:endParaRPr lang="en-US" sz="1400" dirty="0"/>
                    </a:p>
                  </a:txBody>
                  <a:tcPr/>
                </a:tc>
                <a:tc>
                  <a:txBody>
                    <a:bodyPr/>
                    <a:lstStyle/>
                    <a:p>
                      <a:r>
                        <a:rPr lang="en-US" sz="1400" dirty="0" smtClean="0"/>
                        <a:t>(1, 1, 1)</a:t>
                      </a:r>
                      <a:endParaRPr lang="en-US" sz="1400" dirty="0"/>
                    </a:p>
                  </a:txBody>
                  <a:tcPr/>
                </a:tc>
                <a:tc>
                  <a:txBody>
                    <a:bodyPr/>
                    <a:lstStyle/>
                    <a:p>
                      <a:r>
                        <a:rPr lang="en-US" sz="1400" dirty="0" smtClean="0"/>
                        <a:t>0.7491</a:t>
                      </a:r>
                      <a:endParaRPr lang="en-US" sz="1400" dirty="0"/>
                    </a:p>
                  </a:txBody>
                  <a:tcPr/>
                </a:tc>
                <a:tc>
                  <a:txBody>
                    <a:bodyPr/>
                    <a:lstStyle/>
                    <a:p>
                      <a:r>
                        <a:rPr lang="en-US" sz="1400" dirty="0" smtClean="0"/>
                        <a:t>-1.000**</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_</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0.0132</a:t>
                      </a:r>
                    </a:p>
                  </a:txBody>
                  <a:tcPr/>
                </a:tc>
              </a:tr>
              <a:tr h="2902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Total</a:t>
                      </a:r>
                    </a:p>
                  </a:txBody>
                  <a:tcPr/>
                </a:tc>
                <a:tc>
                  <a:txBody>
                    <a:bodyPr/>
                    <a:lstStyle/>
                    <a:p>
                      <a:r>
                        <a:rPr lang="en-US" sz="1400" dirty="0" smtClean="0"/>
                        <a:t>(1, 1, 2)</a:t>
                      </a:r>
                      <a:endParaRPr lang="en-US" sz="1400" dirty="0"/>
                    </a:p>
                  </a:txBody>
                  <a:tcPr/>
                </a:tc>
                <a:tc>
                  <a:txBody>
                    <a:bodyPr/>
                    <a:lstStyle/>
                    <a:p>
                      <a:r>
                        <a:rPr lang="en-US" sz="1400" dirty="0" smtClean="0"/>
                        <a:t>-0.2247</a:t>
                      </a:r>
                      <a:endParaRPr lang="en-US" sz="1400" dirty="0"/>
                    </a:p>
                  </a:txBody>
                  <a:tcPr/>
                </a:tc>
                <a:tc>
                  <a:txBody>
                    <a:bodyPr/>
                    <a:lstStyle/>
                    <a:p>
                      <a:r>
                        <a:rPr lang="en-US" sz="1400" dirty="0" smtClean="0"/>
                        <a:t>1.368e07</a:t>
                      </a:r>
                      <a:endParaRPr lang="en-US" sz="1400" dirty="0"/>
                    </a:p>
                  </a:txBody>
                  <a:tcPr/>
                </a:tc>
                <a:tc>
                  <a:txBody>
                    <a:bodyPr/>
                    <a:lstStyle/>
                    <a:p>
                      <a:r>
                        <a:rPr lang="en-US" sz="1400" dirty="0" smtClean="0"/>
                        <a:t>-1.000</a:t>
                      </a:r>
                      <a:endParaRPr lang="en-US" sz="1400" dirty="0"/>
                    </a:p>
                  </a:txBody>
                  <a:tcPr/>
                </a:tc>
                <a:tc>
                  <a:txBody>
                    <a:bodyPr/>
                    <a:lstStyle/>
                    <a:p>
                      <a:r>
                        <a:rPr lang="en-US" sz="1400" dirty="0" smtClean="0"/>
                        <a:t>0.5225</a:t>
                      </a:r>
                      <a:endParaRPr lang="en-US" sz="1400" dirty="0"/>
                    </a:p>
                  </a:txBody>
                  <a:tcPr/>
                </a:tc>
              </a:tr>
              <a:tr h="2902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Total</a:t>
                      </a:r>
                    </a:p>
                  </a:txBody>
                  <a:tcPr/>
                </a:tc>
                <a:tc>
                  <a:txBody>
                    <a:bodyPr/>
                    <a:lstStyle/>
                    <a:p>
                      <a:r>
                        <a:rPr lang="en-US" sz="1400" dirty="0" smtClean="0"/>
                        <a:t>(1, 1, 0)</a:t>
                      </a:r>
                      <a:endParaRPr lang="en-US" sz="1400" dirty="0"/>
                    </a:p>
                  </a:txBody>
                  <a:tcPr/>
                </a:tc>
                <a:tc>
                  <a:txBody>
                    <a:bodyPr/>
                    <a:lstStyle/>
                    <a:p>
                      <a:r>
                        <a:rPr lang="en-US" sz="1400" dirty="0" smtClean="0"/>
                        <a:t>-0.2051</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_</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_</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0.5294</a:t>
                      </a:r>
                    </a:p>
                  </a:txBody>
                  <a:tcPr/>
                </a:tc>
              </a:tr>
              <a:tr h="348301">
                <a:tc>
                  <a:txBody>
                    <a:bodyPr/>
                    <a:lstStyle/>
                    <a:p>
                      <a:r>
                        <a:rPr lang="en-US" sz="1400" dirty="0" smtClean="0"/>
                        <a:t>Natural</a:t>
                      </a:r>
                      <a:r>
                        <a:rPr lang="en-US" sz="1400" baseline="0" dirty="0" smtClean="0"/>
                        <a:t> Gas</a:t>
                      </a:r>
                      <a:endParaRPr lang="en-US" sz="1400" dirty="0"/>
                    </a:p>
                  </a:txBody>
                  <a:tcPr/>
                </a:tc>
                <a:tc>
                  <a:txBody>
                    <a:bodyPr/>
                    <a:lstStyle/>
                    <a:p>
                      <a:r>
                        <a:rPr lang="en-US" sz="1400" dirty="0" smtClean="0"/>
                        <a:t>(1,0,0)</a:t>
                      </a:r>
                      <a:endParaRPr lang="en-US" sz="1400" dirty="0"/>
                    </a:p>
                  </a:txBody>
                  <a:tcPr/>
                </a:tc>
                <a:tc>
                  <a:txBody>
                    <a:bodyPr/>
                    <a:lstStyle/>
                    <a:p>
                      <a:r>
                        <a:rPr lang="en-US" sz="1400" dirty="0" smtClean="0"/>
                        <a:t>0.9722**</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_</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_</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0.0072</a:t>
                      </a:r>
                      <a:endParaRPr lang="en-US" sz="1400" dirty="0" smtClean="0"/>
                    </a:p>
                  </a:txBody>
                  <a:tcPr/>
                </a:tc>
              </a:tr>
              <a:tr h="348301">
                <a:tc>
                  <a:txBody>
                    <a:bodyPr/>
                    <a:lstStyle/>
                    <a:p>
                      <a:r>
                        <a:rPr lang="en-US" sz="1400" dirty="0" smtClean="0"/>
                        <a:t>Natural Gas</a:t>
                      </a:r>
                      <a:endParaRPr lang="en-US" sz="1400" dirty="0"/>
                    </a:p>
                  </a:txBody>
                  <a:tcPr/>
                </a:tc>
                <a:tc>
                  <a:txBody>
                    <a:bodyPr/>
                    <a:lstStyle/>
                    <a:p>
                      <a:r>
                        <a:rPr lang="en-US" sz="1400" dirty="0" smtClean="0"/>
                        <a:t>(1,1,1)</a:t>
                      </a:r>
                      <a:endParaRPr lang="en-US" sz="1400" dirty="0"/>
                    </a:p>
                  </a:txBody>
                  <a:tcPr/>
                </a:tc>
                <a:tc>
                  <a:txBody>
                    <a:bodyPr/>
                    <a:lstStyle/>
                    <a:p>
                      <a:r>
                        <a:rPr lang="en-US" sz="1400" dirty="0" smtClean="0"/>
                        <a:t>0.6636**</a:t>
                      </a:r>
                      <a:endParaRPr lang="en-US" sz="1400" dirty="0"/>
                    </a:p>
                  </a:txBody>
                  <a:tcPr/>
                </a:tc>
                <a:tc>
                  <a:txBody>
                    <a:bodyPr/>
                    <a:lstStyle/>
                    <a:p>
                      <a:r>
                        <a:rPr lang="en-US" sz="1400" dirty="0" smtClean="0"/>
                        <a:t>0.9995*</a:t>
                      </a:r>
                      <a:endParaRPr lang="en-US" sz="1400" dirty="0"/>
                    </a:p>
                  </a:txBody>
                  <a:tcPr/>
                </a:tc>
                <a:tc>
                  <a:txBody>
                    <a:bodyPr/>
                    <a:lstStyle/>
                    <a:p>
                      <a:r>
                        <a:rPr lang="en-US" sz="1400" dirty="0" smtClean="0"/>
                        <a:t>_</a:t>
                      </a:r>
                      <a:endParaRPr lang="en-US" sz="1400" dirty="0"/>
                    </a:p>
                  </a:txBody>
                  <a:tcPr/>
                </a:tc>
                <a:tc>
                  <a:txBody>
                    <a:bodyPr/>
                    <a:lstStyle/>
                    <a:p>
                      <a:r>
                        <a:rPr lang="en-US" sz="1400" dirty="0" smtClean="0"/>
                        <a:t>0.4679</a:t>
                      </a:r>
                      <a:endParaRPr lang="en-US" sz="1400" dirty="0"/>
                    </a:p>
                  </a:txBody>
                  <a:tcPr/>
                </a:tc>
              </a:tr>
              <a:tr h="348301">
                <a:tc>
                  <a:txBody>
                    <a:bodyPr/>
                    <a:lstStyle/>
                    <a:p>
                      <a:r>
                        <a:rPr lang="en-US" sz="1400" dirty="0" smtClean="0"/>
                        <a:t>Natural Gas</a:t>
                      </a:r>
                      <a:endParaRPr lang="en-US" sz="1400" dirty="0"/>
                    </a:p>
                  </a:txBody>
                  <a:tcPr/>
                </a:tc>
                <a:tc>
                  <a:txBody>
                    <a:bodyPr/>
                    <a:lstStyle/>
                    <a:p>
                      <a:r>
                        <a:rPr lang="en-US" sz="1400" dirty="0" smtClean="0"/>
                        <a:t>(</a:t>
                      </a:r>
                      <a:r>
                        <a:rPr lang="en-US" sz="1400" dirty="0" smtClean="0"/>
                        <a:t>1,1,2)</a:t>
                      </a:r>
                      <a:endParaRPr lang="en-US" sz="1400" dirty="0"/>
                    </a:p>
                  </a:txBody>
                  <a:tcPr/>
                </a:tc>
                <a:tc>
                  <a:txBody>
                    <a:bodyPr/>
                    <a:lstStyle/>
                    <a:p>
                      <a:r>
                        <a:rPr lang="en-US" sz="1400" dirty="0" smtClean="0"/>
                        <a:t>0.9531*</a:t>
                      </a:r>
                      <a:r>
                        <a:rPr lang="en-US" sz="1400" dirty="0" smtClean="0"/>
                        <a:t>*</a:t>
                      </a:r>
                      <a:endParaRPr lang="en-US" sz="1400" dirty="0"/>
                    </a:p>
                  </a:txBody>
                  <a:tcPr/>
                </a:tc>
                <a:tc>
                  <a:txBody>
                    <a:bodyPr/>
                    <a:lstStyle/>
                    <a:p>
                      <a:r>
                        <a:rPr lang="en-US" sz="1400" dirty="0" smtClean="0"/>
                        <a:t>2.824e-08</a:t>
                      </a:r>
                      <a:endParaRPr lang="en-US" sz="1400" dirty="0"/>
                    </a:p>
                  </a:txBody>
                  <a:tcPr/>
                </a:tc>
                <a:tc>
                  <a:txBody>
                    <a:bodyPr/>
                    <a:lstStyle/>
                    <a:p>
                      <a:r>
                        <a:rPr lang="en-US" sz="1400" dirty="0" smtClean="0"/>
                        <a:t>-1.000**</a:t>
                      </a:r>
                      <a:endParaRPr lang="en-US" sz="1400" dirty="0"/>
                    </a:p>
                  </a:txBody>
                  <a:tcPr/>
                </a:tc>
                <a:tc>
                  <a:txBody>
                    <a:bodyPr/>
                    <a:lstStyle/>
                    <a:p>
                      <a:r>
                        <a:rPr lang="en-US" sz="1400" dirty="0" smtClean="0"/>
                        <a:t>0.4673</a:t>
                      </a:r>
                      <a:endParaRPr lang="en-US" sz="1400" dirty="0"/>
                    </a:p>
                  </a:txBody>
                  <a:tcPr/>
                </a:tc>
              </a:tr>
            </a:tbl>
          </a:graphicData>
        </a:graphic>
      </p:graphicFrame>
    </p:spTree>
    <p:extLst>
      <p:ext uri="{BB962C8B-B14F-4D97-AF65-F5344CB8AC3E}">
        <p14:creationId xmlns:p14="http://schemas.microsoft.com/office/powerpoint/2010/main" val="4261425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700" dirty="0">
                <a:latin typeface="Arial"/>
                <a:cs typeface="Arial"/>
              </a:rPr>
              <a:t>Predictions of </a:t>
            </a:r>
            <a:r>
              <a:rPr lang="en-US" sz="3700" dirty="0" smtClean="0">
                <a:latin typeface="Arial"/>
                <a:cs typeface="Arial"/>
              </a:rPr>
              <a:t>trained </a:t>
            </a:r>
            <a:r>
              <a:rPr lang="en-US" sz="3700" dirty="0">
                <a:latin typeface="Arial"/>
                <a:cs typeface="Arial"/>
              </a:rPr>
              <a:t>ARIMA </a:t>
            </a:r>
            <a:endParaRPr lang="en-US" sz="3700" dirty="0"/>
          </a:p>
        </p:txBody>
      </p:sp>
      <p:sp>
        <p:nvSpPr>
          <p:cNvPr id="3" name="Content Placeholder 2"/>
          <p:cNvSpPr>
            <a:spLocks noGrp="1"/>
          </p:cNvSpPr>
          <p:nvPr>
            <p:ph idx="1"/>
          </p:nvPr>
        </p:nvSpPr>
        <p:spPr>
          <a:xfrm>
            <a:off x="457200" y="1162753"/>
            <a:ext cx="7620000" cy="5241328"/>
          </a:xfrm>
        </p:spPr>
        <p:txBody>
          <a:bodyPr>
            <a:normAutofit/>
          </a:bodyPr>
          <a:lstStyle/>
          <a:p>
            <a:pPr marL="114300" indent="0">
              <a:buNone/>
            </a:pPr>
            <a:r>
              <a:rPr lang="en-US" sz="1800" dirty="0" smtClean="0"/>
              <a:t>The trained ARIMA (1,1,1) on Total Sources predicts a decreasing trend in CO2 efficiency going over the future 5 years (2016-2020) </a:t>
            </a:r>
          </a:p>
          <a:p>
            <a:pPr marL="114300" indent="0">
              <a:buNone/>
            </a:pPr>
            <a:r>
              <a:rPr lang="en-US" sz="1800" dirty="0" smtClean="0"/>
              <a:t>However, is again not a perfect performer as seen from the differences between the actual and predicted value over the test period (2013-2015)</a:t>
            </a:r>
          </a:p>
          <a:p>
            <a:pPr marL="114300" indent="0">
              <a:buNone/>
            </a:pPr>
            <a:endParaRPr lang="en-US" sz="2000" dirty="0"/>
          </a:p>
          <a:p>
            <a:pPr marL="114300" indent="0">
              <a:buNone/>
            </a:pPr>
            <a:endParaRPr lang="en-US" sz="2000" dirty="0" smtClean="0"/>
          </a:p>
          <a:p>
            <a:pPr marL="114300" indent="0">
              <a:buNone/>
            </a:pPr>
            <a:endParaRPr lang="en-US" sz="2000" dirty="0"/>
          </a:p>
          <a:p>
            <a:pPr marL="114300" indent="0">
              <a:buNone/>
            </a:pPr>
            <a:r>
              <a:rPr lang="en-US" sz="2000" dirty="0" smtClean="0"/>
              <a:t> </a:t>
            </a:r>
          </a:p>
          <a:p>
            <a:pPr marL="114300" indent="0">
              <a:buNone/>
            </a:pPr>
            <a:endParaRPr lang="en-US" sz="2000" dirty="0"/>
          </a:p>
        </p:txBody>
      </p:sp>
      <p:pic>
        <p:nvPicPr>
          <p:cNvPr id="5" name="Picture 4" descr="AAAAAElFTkSuQmC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613492"/>
            <a:ext cx="6404659" cy="4090147"/>
          </a:xfrm>
          <a:prstGeom prst="rect">
            <a:avLst/>
          </a:prstGeom>
        </p:spPr>
      </p:pic>
    </p:spTree>
    <p:extLst>
      <p:ext uri="{BB962C8B-B14F-4D97-AF65-F5344CB8AC3E}">
        <p14:creationId xmlns:p14="http://schemas.microsoft.com/office/powerpoint/2010/main" val="3622285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700" dirty="0">
                <a:latin typeface="Arial"/>
                <a:cs typeface="Arial"/>
              </a:rPr>
              <a:t>Predictions of </a:t>
            </a:r>
            <a:r>
              <a:rPr lang="en-US" sz="3700" dirty="0" smtClean="0">
                <a:latin typeface="Arial"/>
                <a:cs typeface="Arial"/>
              </a:rPr>
              <a:t>trained </a:t>
            </a:r>
            <a:r>
              <a:rPr lang="en-US" sz="3700" dirty="0">
                <a:latin typeface="Arial"/>
                <a:cs typeface="Arial"/>
              </a:rPr>
              <a:t>ARIMA </a:t>
            </a:r>
            <a:endParaRPr lang="en-US" sz="3700" dirty="0"/>
          </a:p>
        </p:txBody>
      </p:sp>
      <p:sp>
        <p:nvSpPr>
          <p:cNvPr id="3" name="Content Placeholder 2"/>
          <p:cNvSpPr>
            <a:spLocks noGrp="1"/>
          </p:cNvSpPr>
          <p:nvPr>
            <p:ph idx="1"/>
          </p:nvPr>
        </p:nvSpPr>
        <p:spPr>
          <a:xfrm>
            <a:off x="457200" y="1162753"/>
            <a:ext cx="7620000" cy="5241328"/>
          </a:xfrm>
        </p:spPr>
        <p:txBody>
          <a:bodyPr>
            <a:normAutofit/>
          </a:bodyPr>
          <a:lstStyle/>
          <a:p>
            <a:pPr marL="114300" indent="0">
              <a:buNone/>
            </a:pPr>
            <a:r>
              <a:rPr lang="en-US" sz="1800" dirty="0" smtClean="0"/>
              <a:t>The trained ARIMA (1,1,2) on Natural Gas predicts a decreasing trend in CO2 efficiency going over the future 5 years (2016-2020) </a:t>
            </a:r>
          </a:p>
          <a:p>
            <a:pPr marL="114300" indent="0">
              <a:buNone/>
            </a:pPr>
            <a:r>
              <a:rPr lang="en-US" sz="1800" dirty="0" smtClean="0"/>
              <a:t>Decent performer as seen from the differences between the actual and predicted value over the test period (2013-2015)</a:t>
            </a:r>
          </a:p>
          <a:p>
            <a:pPr marL="114300" indent="0">
              <a:buNone/>
            </a:pPr>
            <a:endParaRPr lang="en-US" sz="2000" dirty="0"/>
          </a:p>
          <a:p>
            <a:pPr marL="114300" indent="0">
              <a:buNone/>
            </a:pPr>
            <a:endParaRPr lang="en-US" sz="2000" dirty="0" smtClean="0"/>
          </a:p>
          <a:p>
            <a:pPr marL="114300" indent="0">
              <a:buNone/>
            </a:pPr>
            <a:endParaRPr lang="en-US" sz="2000" dirty="0"/>
          </a:p>
          <a:p>
            <a:pPr marL="114300" indent="0">
              <a:buNone/>
            </a:pPr>
            <a:r>
              <a:rPr lang="en-US" sz="2000" dirty="0" smtClean="0"/>
              <a:t> </a:t>
            </a:r>
          </a:p>
          <a:p>
            <a:pPr marL="114300" indent="0">
              <a:buNone/>
            </a:pPr>
            <a:endParaRPr lang="en-US" sz="2000" dirty="0"/>
          </a:p>
        </p:txBody>
      </p:sp>
      <p:pic>
        <p:nvPicPr>
          <p:cNvPr id="5" name="Picture 4" descr="vyl1IAAAAASUVORK5CYI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1" y="2648775"/>
            <a:ext cx="6598696" cy="3931377"/>
          </a:xfrm>
          <a:prstGeom prst="rect">
            <a:avLst/>
          </a:prstGeom>
        </p:spPr>
      </p:pic>
    </p:spTree>
    <p:extLst>
      <p:ext uri="{BB962C8B-B14F-4D97-AF65-F5344CB8AC3E}">
        <p14:creationId xmlns:p14="http://schemas.microsoft.com/office/powerpoint/2010/main" val="785643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700" dirty="0" smtClean="0">
                <a:latin typeface="Arial"/>
                <a:cs typeface="Arial"/>
              </a:rPr>
              <a:t>Conclusions</a:t>
            </a:r>
            <a:endParaRPr lang="en-US" sz="3700" dirty="0">
              <a:latin typeface="Arial"/>
              <a:cs typeface="Arial"/>
            </a:endParaRPr>
          </a:p>
        </p:txBody>
      </p:sp>
      <p:sp>
        <p:nvSpPr>
          <p:cNvPr id="3" name="Content Placeholder 2"/>
          <p:cNvSpPr>
            <a:spLocks noGrp="1"/>
          </p:cNvSpPr>
          <p:nvPr>
            <p:ph idx="1"/>
          </p:nvPr>
        </p:nvSpPr>
        <p:spPr>
          <a:xfrm>
            <a:off x="457200" y="1417638"/>
            <a:ext cx="7816172" cy="4800600"/>
          </a:xfrm>
        </p:spPr>
        <p:txBody>
          <a:bodyPr>
            <a:normAutofit lnSpcReduction="10000"/>
          </a:bodyPr>
          <a:lstStyle/>
          <a:p>
            <a:r>
              <a:rPr lang="en-US" sz="2000" dirty="0" smtClean="0"/>
              <a:t>Autoregressive modeling methods are most useful for making predictions on time series data that show trending declines or increases</a:t>
            </a:r>
          </a:p>
          <a:p>
            <a:pPr lvl="2"/>
            <a:r>
              <a:rPr lang="en-US" sz="2000" dirty="0"/>
              <a:t>I</a:t>
            </a:r>
            <a:r>
              <a:rPr lang="en-US" sz="2000" dirty="0"/>
              <a:t>t is very difficult to predict values when this is not the case</a:t>
            </a:r>
          </a:p>
          <a:p>
            <a:r>
              <a:rPr lang="en-US" sz="2000" dirty="0" smtClean="0"/>
              <a:t>The Total </a:t>
            </a:r>
            <a:r>
              <a:rPr lang="en-US" sz="2000" dirty="0"/>
              <a:t>Sources and Natural </a:t>
            </a:r>
            <a:r>
              <a:rPr lang="en-US" sz="2000" dirty="0" smtClean="0"/>
              <a:t>Gas data showed best performance given that recent values in </a:t>
            </a:r>
            <a:r>
              <a:rPr lang="en-US" sz="2000" dirty="0"/>
              <a:t>CO2 efficiency </a:t>
            </a:r>
            <a:r>
              <a:rPr lang="en-US" sz="2000" dirty="0" smtClean="0"/>
              <a:t>appear to be trending in a auto-dependent fashion since the early 2000s</a:t>
            </a:r>
          </a:p>
          <a:p>
            <a:r>
              <a:rPr lang="en-US" sz="2000" dirty="0" smtClean="0"/>
              <a:t>CO2 efficiency of Coal, Petroleum and other sources are more difficult to model given the volatile changes in CO2 patterns over time</a:t>
            </a:r>
          </a:p>
          <a:p>
            <a:pPr lvl="2"/>
            <a:r>
              <a:rPr lang="en-US" sz="2000" dirty="0"/>
              <a:t>ARIMA on Coal likely to perform better on post-2007 data – </a:t>
            </a:r>
            <a:r>
              <a:rPr lang="en-US" sz="2000" dirty="0" smtClean="0"/>
              <a:t>hopefully</a:t>
            </a:r>
            <a:endParaRPr lang="en-US" sz="1600" dirty="0" smtClean="0"/>
          </a:p>
          <a:p>
            <a:pPr marL="114300" indent="0">
              <a:buNone/>
            </a:pPr>
            <a:endParaRPr lang="en-US" sz="2000" dirty="0"/>
          </a:p>
          <a:p>
            <a:pPr marL="114300" indent="0">
              <a:buNone/>
            </a:pPr>
            <a:endParaRPr lang="en-US" sz="2000" dirty="0" smtClean="0"/>
          </a:p>
          <a:p>
            <a:pPr marL="114300" indent="0">
              <a:buNone/>
            </a:pPr>
            <a:endParaRPr lang="en-US" sz="2000" dirty="0"/>
          </a:p>
          <a:p>
            <a:pPr marL="114300" indent="0">
              <a:buNone/>
            </a:pPr>
            <a:r>
              <a:rPr lang="en-US" sz="2000" dirty="0" smtClean="0"/>
              <a:t> </a:t>
            </a:r>
          </a:p>
          <a:p>
            <a:pPr marL="114300" indent="0">
              <a:buNone/>
            </a:pPr>
            <a:endParaRPr lang="en-US" sz="2000" dirty="0"/>
          </a:p>
        </p:txBody>
      </p:sp>
      <p:pic>
        <p:nvPicPr>
          <p:cNvPr id="4" name="Picture 3" descr="imag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1359" y="4714725"/>
            <a:ext cx="3962013" cy="1964520"/>
          </a:xfrm>
          <a:prstGeom prst="rect">
            <a:avLst/>
          </a:prstGeom>
        </p:spPr>
      </p:pic>
    </p:spTree>
    <p:extLst>
      <p:ext uri="{BB962C8B-B14F-4D97-AF65-F5344CB8AC3E}">
        <p14:creationId xmlns:p14="http://schemas.microsoft.com/office/powerpoint/2010/main" val="3835432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700" dirty="0" smtClean="0">
                <a:latin typeface="Arial"/>
                <a:cs typeface="Arial"/>
              </a:rPr>
              <a:t>Future considerations</a:t>
            </a:r>
            <a:endParaRPr lang="en-US" sz="3700" dirty="0">
              <a:latin typeface="Arial"/>
              <a:cs typeface="Arial"/>
            </a:endParaRPr>
          </a:p>
        </p:txBody>
      </p:sp>
      <p:sp>
        <p:nvSpPr>
          <p:cNvPr id="3" name="Content Placeholder 2"/>
          <p:cNvSpPr>
            <a:spLocks noGrp="1"/>
          </p:cNvSpPr>
          <p:nvPr>
            <p:ph idx="1"/>
          </p:nvPr>
        </p:nvSpPr>
        <p:spPr>
          <a:xfrm>
            <a:off x="457200" y="1417638"/>
            <a:ext cx="7620000" cy="4983162"/>
          </a:xfrm>
        </p:spPr>
        <p:txBody>
          <a:bodyPr>
            <a:normAutofit fontScale="92500" lnSpcReduction="10000"/>
          </a:bodyPr>
          <a:lstStyle/>
          <a:p>
            <a:pPr marL="114300" indent="0">
              <a:buNone/>
            </a:pPr>
            <a:r>
              <a:rPr lang="en-US" b="1" dirty="0"/>
              <a:t>Future problems to pursue with available data</a:t>
            </a:r>
          </a:p>
          <a:p>
            <a:pPr>
              <a:buFont typeface="Wingdings" charset="2"/>
              <a:buChar char="§"/>
            </a:pPr>
            <a:r>
              <a:rPr lang="en-US" dirty="0" smtClean="0"/>
              <a:t>Predict trends for other emissions types (SO2 and </a:t>
            </a:r>
            <a:r>
              <a:rPr lang="en-US" dirty="0" err="1" smtClean="0"/>
              <a:t>NOx</a:t>
            </a:r>
            <a:r>
              <a:rPr lang="en-US" dirty="0" smtClean="0"/>
              <a:t>)</a:t>
            </a:r>
            <a:endParaRPr lang="en-US" dirty="0" smtClean="0"/>
          </a:p>
          <a:p>
            <a:pPr>
              <a:buFont typeface="Wingdings" charset="2"/>
              <a:buChar char="§"/>
            </a:pPr>
            <a:r>
              <a:rPr lang="en-US" dirty="0" smtClean="0"/>
              <a:t>Predict emissions </a:t>
            </a:r>
            <a:r>
              <a:rPr lang="en-US" dirty="0"/>
              <a:t>outputs by state</a:t>
            </a:r>
          </a:p>
          <a:p>
            <a:pPr>
              <a:buFont typeface="Wingdings" charset="2"/>
              <a:buChar char="§"/>
            </a:pPr>
            <a:r>
              <a:rPr lang="en-US" dirty="0" smtClean="0"/>
              <a:t>Identify </a:t>
            </a:r>
            <a:r>
              <a:rPr lang="en-US" dirty="0"/>
              <a:t>shifts in contribution to </a:t>
            </a:r>
            <a:r>
              <a:rPr lang="en-US" dirty="0" smtClean="0"/>
              <a:t>national-level</a:t>
            </a:r>
            <a:r>
              <a:rPr lang="en-US" dirty="0" smtClean="0"/>
              <a:t> emissions </a:t>
            </a:r>
            <a:r>
              <a:rPr lang="en-US" dirty="0"/>
              <a:t>by </a:t>
            </a:r>
            <a:r>
              <a:rPr lang="en-US" dirty="0" smtClean="0"/>
              <a:t>state and sources within state</a:t>
            </a:r>
            <a:endParaRPr lang="en-US" dirty="0"/>
          </a:p>
          <a:p>
            <a:pPr marL="114300" indent="0">
              <a:buNone/>
            </a:pPr>
            <a:endParaRPr lang="en-US" b="1" dirty="0"/>
          </a:p>
          <a:p>
            <a:pPr marL="114300" indent="0">
              <a:buNone/>
            </a:pPr>
            <a:r>
              <a:rPr lang="en-US" b="1" dirty="0" smtClean="0"/>
              <a:t>Other data to consider including</a:t>
            </a:r>
          </a:p>
          <a:p>
            <a:pPr>
              <a:buFont typeface="Wingdings" charset="2"/>
              <a:buChar char="§"/>
            </a:pPr>
            <a:r>
              <a:rPr lang="en-US" dirty="0" smtClean="0"/>
              <a:t>Price data on energy sources over time</a:t>
            </a:r>
          </a:p>
          <a:p>
            <a:pPr>
              <a:buFont typeface="Wingdings" charset="2"/>
              <a:buChar char="§"/>
            </a:pPr>
            <a:r>
              <a:rPr lang="en-US" dirty="0" smtClean="0"/>
              <a:t>Indicators for emissions standards programs by state/region</a:t>
            </a:r>
          </a:p>
          <a:p>
            <a:pPr marL="114300" indent="0">
              <a:buNone/>
            </a:pPr>
            <a:endParaRPr lang="en-US" dirty="0" smtClean="0"/>
          </a:p>
          <a:p>
            <a:pPr marL="114300" indent="0">
              <a:buNone/>
            </a:pPr>
            <a:r>
              <a:rPr lang="en-US" b="1" dirty="0"/>
              <a:t>Future problems to pursue with </a:t>
            </a:r>
            <a:r>
              <a:rPr lang="en-US" b="1" dirty="0" smtClean="0"/>
              <a:t>other </a:t>
            </a:r>
            <a:r>
              <a:rPr lang="en-US" b="1" dirty="0"/>
              <a:t>data</a:t>
            </a:r>
          </a:p>
          <a:p>
            <a:pPr>
              <a:buFont typeface="Wingdings" charset="2"/>
              <a:buChar char="§"/>
            </a:pPr>
            <a:r>
              <a:rPr lang="en-US" dirty="0" smtClean="0"/>
              <a:t>Use price data to </a:t>
            </a:r>
            <a:r>
              <a:rPr lang="en-US" dirty="0" smtClean="0"/>
              <a:t>predict emissions outputs </a:t>
            </a:r>
            <a:endParaRPr lang="en-US" dirty="0" smtClean="0"/>
          </a:p>
          <a:p>
            <a:pPr>
              <a:buFont typeface="Wingdings" charset="2"/>
              <a:buChar char="§"/>
            </a:pPr>
            <a:r>
              <a:rPr lang="en-US" dirty="0" smtClean="0"/>
              <a:t>Use emissions standards indicators to identifying </a:t>
            </a:r>
            <a:r>
              <a:rPr lang="en-US" dirty="0"/>
              <a:t>shifts in contribution to </a:t>
            </a:r>
            <a:r>
              <a:rPr lang="en-US" dirty="0" smtClean="0"/>
              <a:t>emissions </a:t>
            </a:r>
            <a:r>
              <a:rPr lang="en-US" dirty="0"/>
              <a:t>by source </a:t>
            </a:r>
            <a:r>
              <a:rPr lang="en-US" dirty="0" smtClean="0"/>
              <a:t>and </a:t>
            </a:r>
            <a:r>
              <a:rPr lang="en-US" dirty="0"/>
              <a:t>state</a:t>
            </a:r>
          </a:p>
          <a:p>
            <a:pPr marL="114300" indent="0">
              <a:buNone/>
            </a:pPr>
            <a:endParaRPr lang="en-US" dirty="0" smtClean="0"/>
          </a:p>
          <a:p>
            <a:pPr>
              <a:buFont typeface="Wingdings" charset="2"/>
              <a:buChar char="§"/>
            </a:pPr>
            <a:endParaRPr lang="en-US" dirty="0" smtClean="0"/>
          </a:p>
          <a:p>
            <a:endParaRPr lang="en-US" dirty="0" smtClean="0"/>
          </a:p>
        </p:txBody>
      </p:sp>
    </p:spTree>
    <p:extLst>
      <p:ext uri="{BB962C8B-B14F-4D97-AF65-F5344CB8AC3E}">
        <p14:creationId xmlns:p14="http://schemas.microsoft.com/office/powerpoint/2010/main" val="624989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8843"/>
            <a:ext cx="7620000" cy="1143000"/>
          </a:xfrm>
        </p:spPr>
        <p:txBody>
          <a:bodyPr/>
          <a:lstStyle/>
          <a:p>
            <a:r>
              <a:rPr lang="en-US" sz="3700" dirty="0" smtClean="0">
                <a:latin typeface="Arial"/>
                <a:cs typeface="Arial"/>
              </a:rPr>
              <a:t>Appendix: </a:t>
            </a:r>
            <a:br>
              <a:rPr lang="en-US" sz="3700" dirty="0" smtClean="0">
                <a:latin typeface="Arial"/>
                <a:cs typeface="Arial"/>
              </a:rPr>
            </a:br>
            <a:r>
              <a:rPr lang="en-US" sz="3700" dirty="0" smtClean="0">
                <a:latin typeface="Arial"/>
                <a:cs typeface="Arial"/>
              </a:rPr>
              <a:t>CO2 emissions trends by source</a:t>
            </a:r>
            <a:endParaRPr lang="en-US" sz="3700" dirty="0">
              <a:latin typeface="Arial"/>
              <a:cs typeface="Arial"/>
            </a:endParaRPr>
          </a:p>
        </p:txBody>
      </p:sp>
      <p:pic>
        <p:nvPicPr>
          <p:cNvPr id="9" name="Picture 8" descr="8D6kZ4SkCTzZIAAAAASUVORK5CYI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94" y="3940199"/>
            <a:ext cx="4121104" cy="2917801"/>
          </a:xfrm>
          <a:prstGeom prst="rect">
            <a:avLst/>
          </a:prstGeom>
        </p:spPr>
      </p:pic>
      <p:pic>
        <p:nvPicPr>
          <p:cNvPr id="10" name="Picture 9" descr="34AAAAAElFTkSuQmC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5369" y="3940199"/>
            <a:ext cx="4145965" cy="2917801"/>
          </a:xfrm>
          <a:prstGeom prst="rect">
            <a:avLst/>
          </a:prstGeom>
        </p:spPr>
      </p:pic>
      <p:pic>
        <p:nvPicPr>
          <p:cNvPr id="11" name="Picture 10" descr="D8CkA8vMXzPQwAAAABJRU5ErkJgg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95368" y="1482561"/>
            <a:ext cx="4145966" cy="2457638"/>
          </a:xfrm>
          <a:prstGeom prst="rect">
            <a:avLst/>
          </a:prstGeom>
        </p:spPr>
      </p:pic>
      <p:pic>
        <p:nvPicPr>
          <p:cNvPr id="12" name="Picture 11" descr="mVPVde5PrBwAAAABJRU5ErkJggg==.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994" y="1482561"/>
            <a:ext cx="4121104" cy="2457638"/>
          </a:xfrm>
          <a:prstGeom prst="rect">
            <a:avLst/>
          </a:prstGeom>
        </p:spPr>
      </p:pic>
    </p:spTree>
    <p:extLst>
      <p:ext uri="{BB962C8B-B14F-4D97-AF65-F5344CB8AC3E}">
        <p14:creationId xmlns:p14="http://schemas.microsoft.com/office/powerpoint/2010/main" val="19355378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8843"/>
            <a:ext cx="7620000" cy="1143000"/>
          </a:xfrm>
        </p:spPr>
        <p:txBody>
          <a:bodyPr/>
          <a:lstStyle/>
          <a:p>
            <a:r>
              <a:rPr lang="en-US" sz="3700" dirty="0" smtClean="0">
                <a:latin typeface="Arial"/>
                <a:cs typeface="Arial"/>
              </a:rPr>
              <a:t>Appendix: </a:t>
            </a:r>
            <a:br>
              <a:rPr lang="en-US" sz="3700" dirty="0" smtClean="0">
                <a:latin typeface="Arial"/>
                <a:cs typeface="Arial"/>
              </a:rPr>
            </a:br>
            <a:r>
              <a:rPr lang="en-US" sz="3700" dirty="0" smtClean="0">
                <a:latin typeface="Arial"/>
                <a:cs typeface="Arial"/>
              </a:rPr>
              <a:t>CO2 emissions trends by source</a:t>
            </a:r>
            <a:endParaRPr lang="en-US" sz="3700" dirty="0">
              <a:latin typeface="Arial"/>
              <a:cs typeface="Arial"/>
            </a:endParaRPr>
          </a:p>
        </p:txBody>
      </p:sp>
      <p:pic>
        <p:nvPicPr>
          <p:cNvPr id="4" name="Picture 3" descr="j89fToPzbfY0AAAAABJRU5ErkJgg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51843"/>
            <a:ext cx="4295369" cy="2588356"/>
          </a:xfrm>
          <a:prstGeom prst="rect">
            <a:avLst/>
          </a:prstGeom>
        </p:spPr>
      </p:pic>
      <p:pic>
        <p:nvPicPr>
          <p:cNvPr id="5" name="Picture 4" descr="O2GvKruVreYIm20GdY6nqsjbbQp6hZPxqB9Sk+QEEIIIbqS9AQJIYQQoitJEiSEEEKIriRJkBBCCCG6kiRBQgghhOhKkgQJIYQQoitJEiSEEEKIriRJkBBCCCG6kiRBQgghhOhKkgQJIYQQoitJEiSEEEKIriRJkBBCCCG60v8CSqnGADgJmBIAAAAASUVORK5CYII=.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5369" y="1351843"/>
            <a:ext cx="4145965" cy="2588356"/>
          </a:xfrm>
          <a:prstGeom prst="rect">
            <a:avLst/>
          </a:prstGeom>
        </p:spPr>
      </p:pic>
      <p:pic>
        <p:nvPicPr>
          <p:cNvPr id="6" name="Picture 5" descr="B8+l5nMfzyN+AAAAAElFTkSuQmCC.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940199"/>
            <a:ext cx="4295370" cy="2917802"/>
          </a:xfrm>
          <a:prstGeom prst="rect">
            <a:avLst/>
          </a:prstGeom>
        </p:spPr>
      </p:pic>
      <p:pic>
        <p:nvPicPr>
          <p:cNvPr id="7" name="Picture 6" descr="B3srSF3kQvhAAAAAAElFTkSuQmCC.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95370" y="3940199"/>
            <a:ext cx="4145964" cy="2969153"/>
          </a:xfrm>
          <a:prstGeom prst="rect">
            <a:avLst/>
          </a:prstGeom>
        </p:spPr>
      </p:pic>
    </p:spTree>
    <p:extLst>
      <p:ext uri="{BB962C8B-B14F-4D97-AF65-F5344CB8AC3E}">
        <p14:creationId xmlns:p14="http://schemas.microsoft.com/office/powerpoint/2010/main" val="42414024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8843"/>
            <a:ext cx="7620000" cy="1143000"/>
          </a:xfrm>
        </p:spPr>
        <p:txBody>
          <a:bodyPr/>
          <a:lstStyle/>
          <a:p>
            <a:r>
              <a:rPr lang="en-US" sz="3700" dirty="0" smtClean="0">
                <a:latin typeface="Arial"/>
                <a:cs typeface="Arial"/>
              </a:rPr>
              <a:t>Appendix: </a:t>
            </a:r>
            <a:br>
              <a:rPr lang="en-US" sz="3700" dirty="0" smtClean="0">
                <a:latin typeface="Arial"/>
                <a:cs typeface="Arial"/>
              </a:rPr>
            </a:br>
            <a:r>
              <a:rPr lang="en-US" sz="3700" dirty="0" smtClean="0">
                <a:latin typeface="Arial"/>
                <a:cs typeface="Arial"/>
              </a:rPr>
              <a:t>Net generation trends by source</a:t>
            </a:r>
            <a:endParaRPr lang="en-US" sz="3700" dirty="0">
              <a:latin typeface="Arial"/>
              <a:cs typeface="Arial"/>
            </a:endParaRPr>
          </a:p>
        </p:txBody>
      </p:sp>
      <p:pic>
        <p:nvPicPr>
          <p:cNvPr id="4" name="Picture 3" descr="BxEoFAVeUDghAAAAAElFTkSuQmC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82560"/>
            <a:ext cx="4295369" cy="2607029"/>
          </a:xfrm>
          <a:prstGeom prst="rect">
            <a:avLst/>
          </a:prstGeom>
        </p:spPr>
      </p:pic>
      <p:pic>
        <p:nvPicPr>
          <p:cNvPr id="5" name="Picture 4" descr="D9cUfNHm9uRjgAAAABJRU5ErkJgg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7290" y="1482560"/>
            <a:ext cx="4314044" cy="2607030"/>
          </a:xfrm>
          <a:prstGeom prst="rect">
            <a:avLst/>
          </a:prstGeom>
        </p:spPr>
      </p:pic>
      <p:pic>
        <p:nvPicPr>
          <p:cNvPr id="6" name="Picture 5" descr="D4RGAdMBuYA3wJSK4WOyr8qrUORNogrWMiIiIisaEeExEREYkNJSYiIiISG0pMREREJDaUmIiIiEhsKDERERGR2FBiIiIiIrGhxERERERiQ4mJiIiIxIYSExEREYkNJSYiIiISG0pMREREJDb+HzoFp2Rr0VqEAAAAAElFTkSuQmCC.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4089590"/>
            <a:ext cx="4295369" cy="2768409"/>
          </a:xfrm>
          <a:prstGeom prst="rect">
            <a:avLst/>
          </a:prstGeom>
        </p:spPr>
      </p:pic>
      <p:pic>
        <p:nvPicPr>
          <p:cNvPr id="7" name="Picture 6" descr="HKxO9BX27ycAAAAASUVORK5CYII=.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27290" y="4089590"/>
            <a:ext cx="4317846" cy="2768410"/>
          </a:xfrm>
          <a:prstGeom prst="rect">
            <a:avLst/>
          </a:prstGeom>
        </p:spPr>
      </p:pic>
    </p:spTree>
    <p:extLst>
      <p:ext uri="{BB962C8B-B14F-4D97-AF65-F5344CB8AC3E}">
        <p14:creationId xmlns:p14="http://schemas.microsoft.com/office/powerpoint/2010/main" val="3749564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8843"/>
            <a:ext cx="7620000" cy="1143000"/>
          </a:xfrm>
        </p:spPr>
        <p:txBody>
          <a:bodyPr/>
          <a:lstStyle/>
          <a:p>
            <a:r>
              <a:rPr lang="en-US" sz="3700" dirty="0" smtClean="0">
                <a:latin typeface="Arial"/>
                <a:cs typeface="Arial"/>
              </a:rPr>
              <a:t>Appendix: </a:t>
            </a:r>
            <a:br>
              <a:rPr lang="en-US" sz="3700" dirty="0" smtClean="0">
                <a:latin typeface="Arial"/>
                <a:cs typeface="Arial"/>
              </a:rPr>
            </a:br>
            <a:r>
              <a:rPr lang="en-US" sz="3700" dirty="0" smtClean="0">
                <a:latin typeface="Arial"/>
                <a:cs typeface="Arial"/>
              </a:rPr>
              <a:t>Net generation trends by source</a:t>
            </a:r>
            <a:endParaRPr lang="en-US" sz="3700" dirty="0">
              <a:latin typeface="Arial"/>
              <a:cs typeface="Arial"/>
            </a:endParaRPr>
          </a:p>
        </p:txBody>
      </p:sp>
      <p:pic>
        <p:nvPicPr>
          <p:cNvPr id="3" name="Picture 2" descr="w8UrQNOKXBKAAAAAElFTkSuQmC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089590"/>
            <a:ext cx="4295369" cy="2768410"/>
          </a:xfrm>
          <a:prstGeom prst="rect">
            <a:avLst/>
          </a:prstGeom>
        </p:spPr>
      </p:pic>
      <p:pic>
        <p:nvPicPr>
          <p:cNvPr id="8" name="Picture 7" descr="q9Yz28tyDtMAAAAASUVORK5CYII=.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4800" y="4089589"/>
            <a:ext cx="4326534" cy="2768411"/>
          </a:xfrm>
          <a:prstGeom prst="rect">
            <a:avLst/>
          </a:prstGeom>
        </p:spPr>
      </p:pic>
      <p:pic>
        <p:nvPicPr>
          <p:cNvPr id="9" name="Picture 8" descr="D2eoSvj5FZoyAAAAAElFTkSuQmCC.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351843"/>
            <a:ext cx="4295369" cy="2737746"/>
          </a:xfrm>
          <a:prstGeom prst="rect">
            <a:avLst/>
          </a:prstGeom>
        </p:spPr>
      </p:pic>
      <p:pic>
        <p:nvPicPr>
          <p:cNvPr id="10" name="Picture 9" descr="ujAO7+d+CdxL0HfksUisuzAyvPm6os5ijPmzngmLejPG+qsphTQp4PjI833rRNREREZGr0y4iJiIiI9AEVJiIiIlIbKkxERESkNlSYiIiISG2oMBEREZHaUGEiIiIitaHCRERERGpDhYmIiIjUhgoTERERqQ0VJiIiIlIbKkxERESkNv4Hd8FVvIhljfsAAAAASUVORK5CYII=.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14800" y="1351843"/>
            <a:ext cx="4326534" cy="2737748"/>
          </a:xfrm>
          <a:prstGeom prst="rect">
            <a:avLst/>
          </a:prstGeom>
        </p:spPr>
      </p:pic>
    </p:spTree>
    <p:extLst>
      <p:ext uri="{BB962C8B-B14F-4D97-AF65-F5344CB8AC3E}">
        <p14:creationId xmlns:p14="http://schemas.microsoft.com/office/powerpoint/2010/main" val="3082615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26029"/>
          </a:xfrm>
        </p:spPr>
        <p:txBody>
          <a:bodyPr/>
          <a:lstStyle/>
          <a:p>
            <a:r>
              <a:rPr lang="en-US" sz="3700" dirty="0">
                <a:latin typeface="Arial"/>
                <a:cs typeface="Arial"/>
              </a:rPr>
              <a:t>Backgroun</a:t>
            </a:r>
            <a:r>
              <a:rPr lang="en-US" sz="3700" dirty="0">
                <a:latin typeface="Arial"/>
                <a:cs typeface="Arial"/>
              </a:rPr>
              <a:t>d</a:t>
            </a:r>
            <a:endParaRPr lang="en-US" sz="3700" dirty="0">
              <a:latin typeface="Arial"/>
              <a:cs typeface="Arial"/>
            </a:endParaRPr>
          </a:p>
        </p:txBody>
      </p:sp>
      <p:sp>
        <p:nvSpPr>
          <p:cNvPr id="3" name="Content Placeholder 2"/>
          <p:cNvSpPr>
            <a:spLocks noGrp="1"/>
          </p:cNvSpPr>
          <p:nvPr>
            <p:ph idx="1"/>
          </p:nvPr>
        </p:nvSpPr>
        <p:spPr>
          <a:xfrm>
            <a:off x="457200" y="1286934"/>
            <a:ext cx="7196667" cy="3860800"/>
          </a:xfrm>
        </p:spPr>
        <p:txBody>
          <a:bodyPr>
            <a:normAutofit fontScale="92500"/>
          </a:bodyPr>
          <a:lstStyle/>
          <a:p>
            <a:pPr marL="114300" indent="0">
              <a:buNone/>
            </a:pPr>
            <a:r>
              <a:rPr lang="en-US" dirty="0" smtClean="0"/>
              <a:t>There </a:t>
            </a:r>
            <a:r>
              <a:rPr lang="en-US" dirty="0" smtClean="0"/>
              <a:t>has been a change </a:t>
            </a:r>
            <a:r>
              <a:rPr lang="en-US" dirty="0"/>
              <a:t>in the production of </a:t>
            </a:r>
            <a:r>
              <a:rPr lang="en-US" dirty="0" smtClean="0"/>
              <a:t>emissions </a:t>
            </a:r>
            <a:r>
              <a:rPr lang="en-US" dirty="0"/>
              <a:t>from electricity generation </a:t>
            </a:r>
            <a:r>
              <a:rPr lang="en-US" dirty="0" smtClean="0"/>
              <a:t>sources over recent </a:t>
            </a:r>
            <a:r>
              <a:rPr lang="en-US" dirty="0" smtClean="0"/>
              <a:t>years</a:t>
            </a:r>
            <a:endParaRPr lang="en-US" dirty="0" smtClean="0"/>
          </a:p>
          <a:p>
            <a:pPr marL="114300" indent="0">
              <a:buNone/>
            </a:pPr>
            <a:endParaRPr lang="en-US" dirty="0" smtClean="0"/>
          </a:p>
          <a:p>
            <a:pPr marL="114300" indent="0">
              <a:buNone/>
            </a:pPr>
            <a:r>
              <a:rPr lang="en-US" b="1" dirty="0" smtClean="0"/>
              <a:t>Due </a:t>
            </a:r>
            <a:r>
              <a:rPr lang="en-US" b="1" dirty="0" smtClean="0"/>
              <a:t>to</a:t>
            </a:r>
            <a:r>
              <a:rPr lang="en-US" b="1" dirty="0" smtClean="0"/>
              <a:t>:</a:t>
            </a:r>
            <a:endParaRPr lang="en-US" b="1" dirty="0"/>
          </a:p>
          <a:p>
            <a:pPr>
              <a:buFont typeface="Wingdings" charset="2"/>
              <a:buChar char="§"/>
            </a:pPr>
            <a:r>
              <a:rPr lang="en-US" dirty="0" smtClean="0"/>
              <a:t>Technological advances in electricity generation</a:t>
            </a:r>
          </a:p>
          <a:p>
            <a:pPr>
              <a:buFont typeface="Wingdings" charset="2"/>
              <a:buChar char="§"/>
            </a:pPr>
            <a:r>
              <a:rPr lang="en-US" dirty="0" smtClean="0"/>
              <a:t>Increasing </a:t>
            </a:r>
            <a:r>
              <a:rPr lang="en-US" dirty="0" smtClean="0"/>
              <a:t>regulatory standards to reduce carbon emissions from traditional electricity generation supply sources</a:t>
            </a:r>
          </a:p>
          <a:p>
            <a:pPr>
              <a:buFont typeface="Wingdings" charset="2"/>
              <a:buChar char="§"/>
            </a:pPr>
            <a:r>
              <a:rPr lang="en-US" dirty="0" smtClean="0"/>
              <a:t>Pricing changes for different electricity generation supply sources (e.g. natural gas becoming cheaper relative to coal) </a:t>
            </a:r>
          </a:p>
          <a:p>
            <a:pPr>
              <a:buFont typeface="Wingdings" charset="2"/>
              <a:buChar char="§"/>
            </a:pPr>
            <a:r>
              <a:rPr lang="en-US" dirty="0" smtClean="0"/>
              <a:t>Consumers exercising choice as to where their electricity </a:t>
            </a:r>
            <a:r>
              <a:rPr lang="en-US" dirty="0" smtClean="0"/>
              <a:t>generation </a:t>
            </a:r>
            <a:r>
              <a:rPr lang="en-US" dirty="0" smtClean="0"/>
              <a:t>comes from</a:t>
            </a:r>
            <a:endParaRPr lang="en-US" dirty="0" smtClean="0"/>
          </a:p>
          <a:p>
            <a:endParaRPr lang="en-US" dirty="0" smtClean="0"/>
          </a:p>
        </p:txBody>
      </p:sp>
      <p:pic>
        <p:nvPicPr>
          <p:cNvPr id="4" name="Picture 3" descr="imag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8433" y="4842932"/>
            <a:ext cx="3915833" cy="2015067"/>
          </a:xfrm>
          <a:prstGeom prst="rect">
            <a:avLst/>
          </a:prstGeom>
        </p:spPr>
      </p:pic>
    </p:spTree>
    <p:extLst>
      <p:ext uri="{BB962C8B-B14F-4D97-AF65-F5344CB8AC3E}">
        <p14:creationId xmlns:p14="http://schemas.microsoft.com/office/powerpoint/2010/main" val="5264568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700" dirty="0" smtClean="0">
                <a:latin typeface="Arial"/>
                <a:cs typeface="Arial"/>
              </a:rPr>
              <a:t>Appendix:</a:t>
            </a:r>
            <a:br>
              <a:rPr lang="en-US" sz="3700" dirty="0" smtClean="0">
                <a:latin typeface="Arial"/>
                <a:cs typeface="Arial"/>
              </a:rPr>
            </a:br>
            <a:r>
              <a:rPr lang="en-US" sz="3700" dirty="0" smtClean="0">
                <a:latin typeface="Arial"/>
                <a:cs typeface="Arial"/>
              </a:rPr>
              <a:t>Residual plots of naïve AR(1) models</a:t>
            </a:r>
            <a:endParaRPr lang="en-US" sz="3700" dirty="0">
              <a:latin typeface="Arial"/>
              <a:cs typeface="Arial"/>
            </a:endParaRPr>
          </a:p>
        </p:txBody>
      </p:sp>
      <p:pic>
        <p:nvPicPr>
          <p:cNvPr id="15" name="Picture 14" descr="NEAmsAAAAASUVORK5CYI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941" y="1417638"/>
            <a:ext cx="3988482" cy="2571480"/>
          </a:xfrm>
          <a:prstGeom prst="rect">
            <a:avLst/>
          </a:prstGeom>
        </p:spPr>
      </p:pic>
      <p:pic>
        <p:nvPicPr>
          <p:cNvPr id="16" name="Picture 15" descr="MD27P8b4xqIAAAAASUVORK5CYII=.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0423" y="1417638"/>
            <a:ext cx="3577115" cy="2571480"/>
          </a:xfrm>
          <a:prstGeom prst="rect">
            <a:avLst/>
          </a:prstGeom>
        </p:spPr>
      </p:pic>
      <p:pic>
        <p:nvPicPr>
          <p:cNvPr id="17" name="Picture 16" descr="9NwHZgIbAUGAJ4WWp7u5+VS0EkCylPioiIiISSWlJEREQklBSkiIiISCgpSBEREZFQUpAiIiIioaQgRUREREJJQYqIiIiEkoIUERERCSUFKSIiIhJKClJEREQklBSkiIiISCgpSBEREZFQ+n+AczXJSs8eHAAAAABJRU5ErkJgg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941" y="3989117"/>
            <a:ext cx="3988482" cy="2683289"/>
          </a:xfrm>
          <a:prstGeom prst="rect">
            <a:avLst/>
          </a:prstGeom>
        </p:spPr>
      </p:pic>
      <p:pic>
        <p:nvPicPr>
          <p:cNvPr id="18" name="Picture 17" descr="WeioJUxcEIQFIdYwgCPHmFuA3GFGzIxgj5J1a659Yxz8InAIeBfYC1wK2yuoF1v+iJSAIixDRCREEQRAEISmIJ0QQBEEQhKQgRoggCIIgCElBjBBBEARBEJKCGCGCIAiCICQFMUIEQRAEQUgKYoQIgiAIgpAUxAgRBEEQBCEpiBEiCIIgCEJSECNEEARBEISkIEaIIAiCIAhJQYwQQRAEQRCSwv8HH+heXgV30k4AAAAASUVORK5CYII=.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10423" y="3989118"/>
            <a:ext cx="3577115" cy="2683288"/>
          </a:xfrm>
          <a:prstGeom prst="rect">
            <a:avLst/>
          </a:prstGeom>
        </p:spPr>
      </p:pic>
    </p:spTree>
    <p:extLst>
      <p:ext uri="{BB962C8B-B14F-4D97-AF65-F5344CB8AC3E}">
        <p14:creationId xmlns:p14="http://schemas.microsoft.com/office/powerpoint/2010/main" val="278578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7804931" cy="1143000"/>
          </a:xfrm>
        </p:spPr>
        <p:txBody>
          <a:bodyPr/>
          <a:lstStyle/>
          <a:p>
            <a:r>
              <a:rPr lang="en-US" sz="3700" dirty="0" smtClean="0">
                <a:latin typeface="Arial"/>
                <a:cs typeface="Arial"/>
              </a:rPr>
              <a:t>Appendix:</a:t>
            </a:r>
            <a:br>
              <a:rPr lang="en-US" sz="3700" dirty="0" smtClean="0">
                <a:latin typeface="Arial"/>
                <a:cs typeface="Arial"/>
              </a:rPr>
            </a:br>
            <a:r>
              <a:rPr lang="en-US" sz="3700" dirty="0" smtClean="0">
                <a:latin typeface="Arial"/>
                <a:cs typeface="Arial"/>
              </a:rPr>
              <a:t>Residual plots of naïve ARIMA models</a:t>
            </a:r>
            <a:endParaRPr lang="en-US" sz="3700" dirty="0">
              <a:latin typeface="Arial"/>
              <a:cs typeface="Arial"/>
            </a:endParaRPr>
          </a:p>
        </p:txBody>
      </p:sp>
      <p:pic>
        <p:nvPicPr>
          <p:cNvPr id="3" name="Picture 2" descr="ACAADA0ljSAAAAAEsj8AIAAMDSCLwAAACwNAIvAAAALI3ACwAAAEsj8AIAAMDSCLwAAACwNAIvAAAALI3ACwAAAEsj8AIAAMDSCLwAAACwtP8PmJMWSyopvwAAAAAASUVORK5CYI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941" y="1417639"/>
            <a:ext cx="3988482" cy="2571480"/>
          </a:xfrm>
          <a:prstGeom prst="rect">
            <a:avLst/>
          </a:prstGeom>
        </p:spPr>
      </p:pic>
      <p:pic>
        <p:nvPicPr>
          <p:cNvPr id="4" name="Picture 3" descr="kRAUAAAAASUVORK5CYII=.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0423" y="1417638"/>
            <a:ext cx="3577115" cy="2629212"/>
          </a:xfrm>
          <a:prstGeom prst="rect">
            <a:avLst/>
          </a:prstGeom>
        </p:spPr>
      </p:pic>
      <p:pic>
        <p:nvPicPr>
          <p:cNvPr id="5" name="Picture 4" descr="AyM42S66oH2QAAAAAElFTkSuQmCC.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941" y="4046850"/>
            <a:ext cx="3988482" cy="2625556"/>
          </a:xfrm>
          <a:prstGeom prst="rect">
            <a:avLst/>
          </a:prstGeom>
        </p:spPr>
      </p:pic>
      <p:pic>
        <p:nvPicPr>
          <p:cNvPr id="6" name="Picture 5" descr="P+PaDWdnmvfXgAAAABJRU5ErkJggg==.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60520" y="4046850"/>
            <a:ext cx="3916223" cy="2823992"/>
          </a:xfrm>
          <a:prstGeom prst="rect">
            <a:avLst/>
          </a:prstGeom>
        </p:spPr>
      </p:pic>
    </p:spTree>
    <p:extLst>
      <p:ext uri="{BB962C8B-B14F-4D97-AF65-F5344CB8AC3E}">
        <p14:creationId xmlns:p14="http://schemas.microsoft.com/office/powerpoint/2010/main" val="15517596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810" y="274638"/>
            <a:ext cx="8242726" cy="1143000"/>
          </a:xfrm>
        </p:spPr>
        <p:txBody>
          <a:bodyPr/>
          <a:lstStyle/>
          <a:p>
            <a:r>
              <a:rPr lang="en-US" sz="3700" dirty="0" smtClean="0">
                <a:latin typeface="Arial"/>
                <a:cs typeface="Arial"/>
              </a:rPr>
              <a:t>Appendix:</a:t>
            </a:r>
            <a:br>
              <a:rPr lang="en-US" sz="3700" dirty="0" smtClean="0">
                <a:latin typeface="Arial"/>
                <a:cs typeface="Arial"/>
              </a:rPr>
            </a:br>
            <a:r>
              <a:rPr lang="en-US" sz="3700" dirty="0" smtClean="0">
                <a:latin typeface="Arial"/>
                <a:cs typeface="Arial"/>
              </a:rPr>
              <a:t>Residual plot of naïve AR(1) and ARMA(1, 1) models on Geothermal data</a:t>
            </a:r>
            <a:endParaRPr lang="en-US" sz="3700" dirty="0">
              <a:latin typeface="Arial"/>
              <a:cs typeface="Arial"/>
            </a:endParaRPr>
          </a:p>
        </p:txBody>
      </p:sp>
      <p:pic>
        <p:nvPicPr>
          <p:cNvPr id="7" name="Picture 6" descr="iYiISH1RC4yIiIjUHSUwIiIiUneUwIiIiEjdUQIjIiIidUcJjIiIiNQdJTAiIiJSd5TAiIiISN1RAiMiIiJ1RwmMiIiI1B0lMCIiIlJ3lMCIiIhI3fkfWE2eG+Z7+FcAAAAASUVORK5CYI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0520" y="2295667"/>
            <a:ext cx="4151333" cy="2765446"/>
          </a:xfrm>
          <a:prstGeom prst="rect">
            <a:avLst/>
          </a:prstGeom>
        </p:spPr>
      </p:pic>
      <p:pic>
        <p:nvPicPr>
          <p:cNvPr id="8" name="Picture 7" descr="Nypnf0hIuQoAAAAASUVORK5CYII=.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95666"/>
            <a:ext cx="4540734" cy="2765447"/>
          </a:xfrm>
          <a:prstGeom prst="rect">
            <a:avLst/>
          </a:prstGeom>
        </p:spPr>
      </p:pic>
    </p:spTree>
    <p:extLst>
      <p:ext uri="{BB962C8B-B14F-4D97-AF65-F5344CB8AC3E}">
        <p14:creationId xmlns:p14="http://schemas.microsoft.com/office/powerpoint/2010/main" val="41052277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97" y="274638"/>
            <a:ext cx="8220119" cy="1143000"/>
          </a:xfrm>
        </p:spPr>
        <p:txBody>
          <a:bodyPr/>
          <a:lstStyle/>
          <a:p>
            <a:r>
              <a:rPr lang="en-US" sz="3700" dirty="0" smtClean="0">
                <a:latin typeface="Arial"/>
                <a:cs typeface="Arial"/>
              </a:rPr>
              <a:t>Appendix:</a:t>
            </a:r>
            <a:br>
              <a:rPr lang="en-US" sz="3700" dirty="0" smtClean="0">
                <a:latin typeface="Arial"/>
                <a:cs typeface="Arial"/>
              </a:rPr>
            </a:br>
            <a:r>
              <a:rPr lang="en-US" sz="3700" dirty="0" smtClean="0">
                <a:latin typeface="Arial"/>
                <a:cs typeface="Arial"/>
              </a:rPr>
              <a:t>Residual plots of trained ARIMA models</a:t>
            </a:r>
            <a:endParaRPr lang="en-US" sz="3700" dirty="0">
              <a:latin typeface="Arial"/>
              <a:cs typeface="Arial"/>
            </a:endParaRPr>
          </a:p>
        </p:txBody>
      </p:sp>
      <p:pic>
        <p:nvPicPr>
          <p:cNvPr id="9" name="Picture 8" descr="RFQ7t6txtSAAAAAASUVORK5CYI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7369" y="1417638"/>
            <a:ext cx="4185670" cy="2763316"/>
          </a:xfrm>
          <a:prstGeom prst="rect">
            <a:avLst/>
          </a:prstGeom>
        </p:spPr>
      </p:pic>
      <p:pic>
        <p:nvPicPr>
          <p:cNvPr id="11" name="Picture 10" descr="gFYkJl3Ar9DSWjuAb5ebfv2aiCrpCE3tnKl9waSJEn9Z0+IJElqhUmIJElqhUmIJElqhUmIJElqhUmIJElqhUmIJElqhUmIJElqhUmIJElqhUmIJElqhUmIJElqhUmIJElqxf8DdJANFAahogQAAAAASUVORK5CYII=.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417637"/>
            <a:ext cx="4357016" cy="2763317"/>
          </a:xfrm>
          <a:prstGeom prst="rect">
            <a:avLst/>
          </a:prstGeom>
        </p:spPr>
      </p:pic>
      <p:pic>
        <p:nvPicPr>
          <p:cNvPr id="12" name="Picture 11" descr="hzOR5EbjTWrsKuBwn4fkImO+eO9EdaCsiTUAgHFZ9JBEREfEf9aSIiIiILylJEREREV9SkiIiIiK+pCRFREREfElJioiIiPiSkhQRERHxJSUpIiIi4ktKUkRERMSXlKSIiIiILylJEREREV9SkiIiIiK+9P8Bp7tbnUE1eLcAAAAASUVORK5CYII=.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4180954"/>
            <a:ext cx="4357017" cy="2677046"/>
          </a:xfrm>
          <a:prstGeom prst="rect">
            <a:avLst/>
          </a:prstGeom>
        </p:spPr>
      </p:pic>
      <p:pic>
        <p:nvPicPr>
          <p:cNvPr id="14" name="Picture 13" descr="DyaM161b8xvAAAAAAElFTkSuQmCC.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87368" y="4180954"/>
            <a:ext cx="4185670" cy="2677046"/>
          </a:xfrm>
          <a:prstGeom prst="rect">
            <a:avLst/>
          </a:prstGeom>
        </p:spPr>
      </p:pic>
    </p:spTree>
    <p:extLst>
      <p:ext uri="{BB962C8B-B14F-4D97-AF65-F5344CB8AC3E}">
        <p14:creationId xmlns:p14="http://schemas.microsoft.com/office/powerpoint/2010/main" val="3179170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97" y="274638"/>
            <a:ext cx="8220119" cy="1143000"/>
          </a:xfrm>
        </p:spPr>
        <p:txBody>
          <a:bodyPr/>
          <a:lstStyle/>
          <a:p>
            <a:r>
              <a:rPr lang="en-US" sz="3700" dirty="0" smtClean="0">
                <a:latin typeface="Arial"/>
                <a:cs typeface="Arial"/>
              </a:rPr>
              <a:t>Appendix:</a:t>
            </a:r>
            <a:br>
              <a:rPr lang="en-US" sz="3700" dirty="0" smtClean="0">
                <a:latin typeface="Arial"/>
                <a:cs typeface="Arial"/>
              </a:rPr>
            </a:br>
            <a:r>
              <a:rPr lang="en-US" sz="3700" dirty="0" smtClean="0">
                <a:latin typeface="Arial"/>
                <a:cs typeface="Arial"/>
              </a:rPr>
              <a:t>Residual plots of trained ARIMA models</a:t>
            </a:r>
            <a:endParaRPr lang="en-US" sz="3700" dirty="0">
              <a:latin typeface="Arial"/>
              <a:cs typeface="Arial"/>
            </a:endParaRPr>
          </a:p>
        </p:txBody>
      </p:sp>
      <p:pic>
        <p:nvPicPr>
          <p:cNvPr id="3" name="Picture 2" descr="6LcvGypcBRmfl0Zn6+eu1y4DuUBOTjlHkdh1V1fItyJszfA2dk5r3AGygJzTeAm6plj6smskrawQ0MDXltIEmSNPocCZEkSa0wCZEkSa0wCZEkSa0wCZEkSa0wCZEkSa0wCZEkSa0wCZEkSa0wCZEkSa0wCZEkSa0wCZEkSa0wCZEkSa34Pwnpc2lG7UlfAAAAAElFTkSuQmC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417638"/>
            <a:ext cx="4357017" cy="2763316"/>
          </a:xfrm>
          <a:prstGeom prst="rect">
            <a:avLst/>
          </a:prstGeom>
        </p:spPr>
      </p:pic>
      <p:pic>
        <p:nvPicPr>
          <p:cNvPr id="4" name="Picture 3" descr="wVaXpjaRDp+cQAAAABJRU5ErkJgg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7368" y="1417639"/>
            <a:ext cx="4309148" cy="2763316"/>
          </a:xfrm>
          <a:prstGeom prst="rect">
            <a:avLst/>
          </a:prstGeom>
        </p:spPr>
      </p:pic>
      <p:pic>
        <p:nvPicPr>
          <p:cNvPr id="5" name="Picture 4" descr="X+jCaBIfbONyQAAAABJRU5ErkJgg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180954"/>
            <a:ext cx="4357016" cy="2677046"/>
          </a:xfrm>
          <a:prstGeom prst="rect">
            <a:avLst/>
          </a:prstGeom>
        </p:spPr>
      </p:pic>
    </p:spTree>
    <p:extLst>
      <p:ext uri="{BB962C8B-B14F-4D97-AF65-F5344CB8AC3E}">
        <p14:creationId xmlns:p14="http://schemas.microsoft.com/office/powerpoint/2010/main" val="1296880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961495"/>
          </a:xfrm>
        </p:spPr>
        <p:txBody>
          <a:bodyPr/>
          <a:lstStyle/>
          <a:p>
            <a:r>
              <a:rPr lang="en-US" sz="3700" dirty="0">
                <a:latin typeface="Arial"/>
                <a:cs typeface="Arial"/>
              </a:rPr>
              <a:t>Problem and Hypothesis</a:t>
            </a:r>
            <a:endParaRPr lang="en-US" sz="3700" dirty="0">
              <a:latin typeface="Arial"/>
              <a:cs typeface="Arial"/>
            </a:endParaRPr>
          </a:p>
        </p:txBody>
      </p:sp>
      <p:sp>
        <p:nvSpPr>
          <p:cNvPr id="3" name="Content Placeholder 2"/>
          <p:cNvSpPr>
            <a:spLocks noGrp="1"/>
          </p:cNvSpPr>
          <p:nvPr>
            <p:ph idx="1"/>
          </p:nvPr>
        </p:nvSpPr>
        <p:spPr>
          <a:xfrm>
            <a:off x="457200" y="1236133"/>
            <a:ext cx="7620000" cy="5262979"/>
          </a:xfrm>
        </p:spPr>
        <p:txBody>
          <a:bodyPr>
            <a:spAutoFit/>
          </a:bodyPr>
          <a:lstStyle/>
          <a:p>
            <a:pPr marL="114300" indent="0">
              <a:buNone/>
            </a:pPr>
            <a:r>
              <a:rPr lang="en-US" sz="2000" b="1" dirty="0"/>
              <a:t>Problem</a:t>
            </a:r>
          </a:p>
          <a:p>
            <a:r>
              <a:rPr lang="en-US" sz="2000" dirty="0" smtClean="0"/>
              <a:t>Have CO2 </a:t>
            </a:r>
            <a:r>
              <a:rPr lang="en-US" sz="2000" dirty="0"/>
              <a:t>emissions </a:t>
            </a:r>
            <a:r>
              <a:rPr lang="en-US" sz="2000" dirty="0" smtClean="0"/>
              <a:t>shifted </a:t>
            </a:r>
            <a:r>
              <a:rPr lang="en-US" sz="2000" dirty="0"/>
              <a:t>meaningfully across electricity generation suppliers over time? </a:t>
            </a:r>
          </a:p>
          <a:p>
            <a:r>
              <a:rPr lang="en-US" sz="2000" dirty="0"/>
              <a:t>What will </a:t>
            </a:r>
            <a:r>
              <a:rPr lang="en-US" sz="2000" dirty="0"/>
              <a:t>CO2 </a:t>
            </a:r>
            <a:r>
              <a:rPr lang="en-US" sz="2000" dirty="0"/>
              <a:t>emissions </a:t>
            </a:r>
            <a:r>
              <a:rPr lang="en-US" sz="2000" dirty="0" smtClean="0"/>
              <a:t>across </a:t>
            </a:r>
            <a:r>
              <a:rPr lang="en-US" sz="2000" dirty="0"/>
              <a:t>electricity generation suppliers look like in the future</a:t>
            </a:r>
            <a:r>
              <a:rPr lang="en-US" sz="2000" dirty="0" smtClean="0"/>
              <a:t>?</a:t>
            </a:r>
          </a:p>
          <a:p>
            <a:endParaRPr lang="en-US" sz="2000" b="1" dirty="0" smtClean="0"/>
          </a:p>
          <a:p>
            <a:pPr marL="114300" indent="0">
              <a:buNone/>
            </a:pPr>
            <a:r>
              <a:rPr lang="en-US" sz="2000" b="1" dirty="0" smtClean="0"/>
              <a:t>Hypothesis</a:t>
            </a:r>
          </a:p>
          <a:p>
            <a:r>
              <a:rPr lang="en-US" sz="2000" dirty="0"/>
              <a:t>CO2 </a:t>
            </a:r>
            <a:r>
              <a:rPr lang="en-US" sz="2000" dirty="0" smtClean="0"/>
              <a:t>emissions have </a:t>
            </a:r>
            <a:r>
              <a:rPr lang="en-US" sz="2000" dirty="0" smtClean="0"/>
              <a:t>shifted meaningfully to lower emissions electricity generation </a:t>
            </a:r>
            <a:r>
              <a:rPr lang="en-US" sz="2000" dirty="0" smtClean="0"/>
              <a:t>suppliers</a:t>
            </a:r>
          </a:p>
          <a:p>
            <a:r>
              <a:rPr lang="en-US" sz="2000" dirty="0"/>
              <a:t>CO2</a:t>
            </a:r>
            <a:r>
              <a:rPr lang="en-US" sz="2000" dirty="0" smtClean="0"/>
              <a:t> emissions across electricity generation suppliers should trend lower in future with technological advances, regulatory mandates and consumer choice</a:t>
            </a:r>
          </a:p>
          <a:p>
            <a:endParaRPr lang="en-US" sz="2000" dirty="0" smtClean="0"/>
          </a:p>
          <a:p>
            <a:pPr>
              <a:buFont typeface="Wingdings" charset="2"/>
              <a:buChar char="§"/>
            </a:pPr>
            <a:endParaRPr lang="en-US" sz="2000" dirty="0" smtClean="0"/>
          </a:p>
          <a:p>
            <a:endParaRPr lang="en-US" sz="2000" dirty="0" smtClean="0"/>
          </a:p>
        </p:txBody>
      </p:sp>
      <p:pic>
        <p:nvPicPr>
          <p:cNvPr id="5" name="Picture 4"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2867" y="5063067"/>
            <a:ext cx="3530600" cy="1794933"/>
          </a:xfrm>
          <a:prstGeom prst="rect">
            <a:avLst/>
          </a:prstGeom>
        </p:spPr>
      </p:pic>
    </p:spTree>
    <p:extLst>
      <p:ext uri="{BB962C8B-B14F-4D97-AF65-F5344CB8AC3E}">
        <p14:creationId xmlns:p14="http://schemas.microsoft.com/office/powerpoint/2010/main" val="2595991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6104"/>
            <a:ext cx="7620000" cy="842963"/>
          </a:xfrm>
        </p:spPr>
        <p:txBody>
          <a:bodyPr/>
          <a:lstStyle/>
          <a:p>
            <a:r>
              <a:rPr lang="en-US" sz="3700" dirty="0" smtClean="0">
                <a:latin typeface="Arial"/>
                <a:cs typeface="Arial"/>
              </a:rPr>
              <a:t>Data</a:t>
            </a:r>
            <a:endParaRPr lang="en-US" sz="3700" dirty="0">
              <a:latin typeface="Arial"/>
              <a:cs typeface="Arial"/>
            </a:endParaRPr>
          </a:p>
        </p:txBody>
      </p:sp>
      <p:sp>
        <p:nvSpPr>
          <p:cNvPr id="3" name="Content Placeholder 2"/>
          <p:cNvSpPr>
            <a:spLocks noGrp="1"/>
          </p:cNvSpPr>
          <p:nvPr>
            <p:ph idx="1"/>
          </p:nvPr>
        </p:nvSpPr>
        <p:spPr>
          <a:xfrm>
            <a:off x="160774" y="999067"/>
            <a:ext cx="7916426" cy="5401733"/>
          </a:xfrm>
        </p:spPr>
        <p:txBody>
          <a:bodyPr>
            <a:normAutofit fontScale="85000" lnSpcReduction="20000"/>
          </a:bodyPr>
          <a:lstStyle/>
          <a:p>
            <a:pPr marL="114300" indent="0">
              <a:buNone/>
            </a:pPr>
            <a:r>
              <a:rPr lang="en-US" sz="2400" b="1" dirty="0" smtClean="0"/>
              <a:t>Two longitudinal datasets spanning 26 years (1990 – 2015)</a:t>
            </a:r>
          </a:p>
          <a:p>
            <a:pPr marL="114300" indent="0">
              <a:buNone/>
            </a:pPr>
            <a:endParaRPr lang="en-US" sz="2400" b="1" dirty="0" smtClean="0"/>
          </a:p>
          <a:p>
            <a:pPr marL="571500" indent="-457200">
              <a:buAutoNum type="arabicParenBoth"/>
            </a:pPr>
            <a:r>
              <a:rPr lang="en-US" sz="2400" b="1" dirty="0" smtClean="0"/>
              <a:t>US </a:t>
            </a:r>
            <a:r>
              <a:rPr lang="en-US" sz="2400" b="1" dirty="0" smtClean="0"/>
              <a:t>Electric Power Industry Estimated </a:t>
            </a:r>
            <a:r>
              <a:rPr lang="en-US" sz="2400" b="1" dirty="0" smtClean="0"/>
              <a:t>Emissions</a:t>
            </a:r>
          </a:p>
          <a:p>
            <a:pPr lvl="1"/>
            <a:r>
              <a:rPr lang="en-US" sz="2400" dirty="0" smtClean="0"/>
              <a:t>Annual CO2, SO2 and </a:t>
            </a:r>
            <a:r>
              <a:rPr lang="en-US" sz="2400" dirty="0" err="1" smtClean="0"/>
              <a:t>NOx</a:t>
            </a:r>
            <a:r>
              <a:rPr lang="en-US" sz="2400" dirty="0" smtClean="0"/>
              <a:t> emissions from electricity generation</a:t>
            </a:r>
          </a:p>
          <a:p>
            <a:pPr lvl="1"/>
            <a:r>
              <a:rPr lang="en-US" sz="2400" dirty="0" smtClean="0"/>
              <a:t>Measured in Metric Tons (Mt) of emissions</a:t>
            </a:r>
          </a:p>
          <a:p>
            <a:pPr lvl="1"/>
            <a:r>
              <a:rPr lang="en-US" sz="2400" dirty="0" smtClean="0"/>
              <a:t>Energy sources include: Coal</a:t>
            </a:r>
            <a:r>
              <a:rPr lang="en-US" sz="2400" dirty="0"/>
              <a:t>, Geothermal, Natural Gas, Nuclear, Biomass, Other Gases, Petroleum, Wood and Total and Other </a:t>
            </a:r>
            <a:r>
              <a:rPr lang="en-US" sz="2400" dirty="0" smtClean="0"/>
              <a:t>Sources</a:t>
            </a:r>
            <a:endParaRPr lang="en-US" sz="2400" dirty="0" smtClean="0"/>
          </a:p>
          <a:p>
            <a:pPr marL="571500" indent="-457200">
              <a:buAutoNum type="arabicParenBoth"/>
            </a:pPr>
            <a:r>
              <a:rPr lang="en-US" sz="2400" b="1" dirty="0" smtClean="0"/>
              <a:t>US Net Generation </a:t>
            </a:r>
          </a:p>
          <a:p>
            <a:pPr lvl="1"/>
            <a:r>
              <a:rPr lang="en-US" sz="2400" dirty="0" smtClean="0"/>
              <a:t>Annual Net </a:t>
            </a:r>
            <a:r>
              <a:rPr lang="en-US" sz="2400" dirty="0"/>
              <a:t>generation from electricity power </a:t>
            </a:r>
            <a:r>
              <a:rPr lang="en-US" sz="2400" dirty="0" smtClean="0"/>
              <a:t>generation</a:t>
            </a:r>
          </a:p>
          <a:p>
            <a:pPr lvl="1"/>
            <a:r>
              <a:rPr lang="en-US" sz="2400" dirty="0" smtClean="0"/>
              <a:t>Measured in </a:t>
            </a:r>
            <a:r>
              <a:rPr lang="en-US" sz="2400" dirty="0" err="1" smtClean="0"/>
              <a:t>Megawatthours</a:t>
            </a:r>
            <a:r>
              <a:rPr lang="en-US" sz="2400" dirty="0" smtClean="0"/>
              <a:t> (</a:t>
            </a:r>
            <a:r>
              <a:rPr lang="en-US" sz="2400" dirty="0" err="1" smtClean="0"/>
              <a:t>MWh</a:t>
            </a:r>
            <a:r>
              <a:rPr lang="en-US" sz="2400" dirty="0" smtClean="0"/>
              <a:t>) of generation</a:t>
            </a:r>
          </a:p>
          <a:p>
            <a:pPr lvl="1"/>
            <a:r>
              <a:rPr lang="en-US" sz="2400" dirty="0" smtClean="0"/>
              <a:t>Energy </a:t>
            </a:r>
            <a:r>
              <a:rPr lang="en-US" sz="2400" dirty="0"/>
              <a:t>sources </a:t>
            </a:r>
            <a:r>
              <a:rPr lang="en-US" sz="2400" dirty="0" smtClean="0"/>
              <a:t>include:  </a:t>
            </a:r>
            <a:r>
              <a:rPr lang="en-US" sz="2400" dirty="0"/>
              <a:t>Coal, Geothermal, Hydroelectric Conventional, Natural Gas, Nuclear</a:t>
            </a:r>
            <a:r>
              <a:rPr lang="en-US" sz="2400" dirty="0" smtClean="0"/>
              <a:t>, </a:t>
            </a:r>
            <a:r>
              <a:rPr lang="en-US" sz="2400" dirty="0"/>
              <a:t>Other Biomass, Other Gases, Petroleum, Pumped Storage, </a:t>
            </a:r>
            <a:r>
              <a:rPr lang="en-US" sz="2400" dirty="0" smtClean="0"/>
              <a:t>Solar, </a:t>
            </a:r>
            <a:r>
              <a:rPr lang="en-US" sz="2400" dirty="0"/>
              <a:t>Wind, Wood and </a:t>
            </a:r>
            <a:r>
              <a:rPr lang="en-US" sz="2400" dirty="0" smtClean="0"/>
              <a:t>Other Sources</a:t>
            </a:r>
          </a:p>
          <a:p>
            <a:pPr marL="114300" indent="0">
              <a:buNone/>
            </a:pPr>
            <a:endParaRPr lang="en-US" sz="2600" b="1" dirty="0"/>
          </a:p>
          <a:p>
            <a:pPr marL="114300" indent="0">
              <a:buNone/>
            </a:pPr>
            <a:r>
              <a:rPr lang="en-US" sz="2400" dirty="0"/>
              <a:t>Both data sets reported at the state and national level and </a:t>
            </a:r>
            <a:r>
              <a:rPr lang="en-US" sz="2400" dirty="0" smtClean="0"/>
              <a:t>taken from </a:t>
            </a:r>
            <a:r>
              <a:rPr lang="en-US" sz="2400" dirty="0"/>
              <a:t>the Energy Information Administration</a:t>
            </a:r>
          </a:p>
          <a:p>
            <a:pPr lvl="1"/>
            <a:endParaRPr lang="en-US" sz="2400" dirty="0"/>
          </a:p>
          <a:p>
            <a:endParaRPr lang="en-US" dirty="0" smtClean="0"/>
          </a:p>
        </p:txBody>
      </p:sp>
      <p:pic>
        <p:nvPicPr>
          <p:cNvPr id="4" name="Picture 3"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5200" y="5740401"/>
            <a:ext cx="2032000" cy="1015998"/>
          </a:xfrm>
          <a:prstGeom prst="rect">
            <a:avLst/>
          </a:prstGeom>
        </p:spPr>
      </p:pic>
    </p:spTree>
    <p:extLst>
      <p:ext uri="{BB962C8B-B14F-4D97-AF65-F5344CB8AC3E}">
        <p14:creationId xmlns:p14="http://schemas.microsoft.com/office/powerpoint/2010/main" val="4074836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6"/>
            <a:ext cx="7620000" cy="1143000"/>
          </a:xfrm>
        </p:spPr>
        <p:txBody>
          <a:bodyPr/>
          <a:lstStyle/>
          <a:p>
            <a:r>
              <a:rPr lang="en-US" sz="3700" dirty="0" smtClean="0">
                <a:latin typeface="Arial"/>
                <a:cs typeface="Arial"/>
              </a:rPr>
              <a:t>CO2 emissions trends have changed</a:t>
            </a:r>
            <a:endParaRPr lang="en-US" sz="3700" dirty="0">
              <a:latin typeface="Arial"/>
              <a:cs typeface="Arial"/>
            </a:endParaRPr>
          </a:p>
        </p:txBody>
      </p:sp>
      <p:sp>
        <p:nvSpPr>
          <p:cNvPr id="3" name="Content Placeholder 2"/>
          <p:cNvSpPr>
            <a:spLocks noGrp="1"/>
          </p:cNvSpPr>
          <p:nvPr>
            <p:ph idx="1"/>
          </p:nvPr>
        </p:nvSpPr>
        <p:spPr>
          <a:xfrm>
            <a:off x="273123" y="1288319"/>
            <a:ext cx="7620000" cy="4956044"/>
          </a:xfrm>
        </p:spPr>
        <p:txBody>
          <a:bodyPr>
            <a:normAutofit/>
          </a:bodyPr>
          <a:lstStyle/>
          <a:p>
            <a:pPr marL="114300" indent="0">
              <a:buNone/>
            </a:pPr>
            <a:r>
              <a:rPr lang="en-US" sz="2000" dirty="0" smtClean="0"/>
              <a:t>Net Generation peaked at 4 Million </a:t>
            </a:r>
            <a:r>
              <a:rPr lang="en-US" sz="2000" dirty="0" err="1" smtClean="0"/>
              <a:t>MWh</a:t>
            </a:r>
            <a:r>
              <a:rPr lang="en-US" sz="2000" dirty="0" smtClean="0"/>
              <a:t> around 2005, yet CO2 emissions have declined since 2007 (2.5 Billion MT)</a:t>
            </a:r>
            <a:endParaRPr lang="en-US" sz="2000" dirty="0" smtClean="0"/>
          </a:p>
        </p:txBody>
      </p:sp>
      <p:pic>
        <p:nvPicPr>
          <p:cNvPr id="6" name="Picture 5" descr="dreHhYDQ0Namxs1NTUlKampkI7AQAwGUIwAPwhLl++rKysLFVUVCgnJ0cPHjzQ+fPnlZ2dLUk6deqUoqOjdeDAAeXl5enp06e6cOGCJKm3t1eSZLPZQnb+AGAmrA4BAAAAy+FOMAAAACyHEAwAAADLIQQDAADAcgjBAAAAsBxCMAAAACyHEAwAAADLIQQDAADAcgjBAAAAsBxCMAAAACyHEAwAAADLIQQDAADAcv4HLKE4JEDEqP8AAAA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123" y="2352915"/>
            <a:ext cx="3910193" cy="3891448"/>
          </a:xfrm>
          <a:prstGeom prst="rect">
            <a:avLst/>
          </a:prstGeom>
        </p:spPr>
      </p:pic>
      <p:pic>
        <p:nvPicPr>
          <p:cNvPr id="5" name="Picture 4" descr="Fm4sR9GQAAAAASUVORK5CYII=.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0800" y="2352915"/>
            <a:ext cx="3828482" cy="3891448"/>
          </a:xfrm>
          <a:prstGeom prst="rect">
            <a:avLst/>
          </a:prstGeom>
        </p:spPr>
      </p:pic>
    </p:spTree>
    <p:extLst>
      <p:ext uri="{BB962C8B-B14F-4D97-AF65-F5344CB8AC3E}">
        <p14:creationId xmlns:p14="http://schemas.microsoft.com/office/powerpoint/2010/main" val="17597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6"/>
            <a:ext cx="7620000" cy="1143000"/>
          </a:xfrm>
        </p:spPr>
        <p:txBody>
          <a:bodyPr/>
          <a:lstStyle/>
          <a:p>
            <a:r>
              <a:rPr lang="en-US" sz="3700" dirty="0" smtClean="0">
                <a:latin typeface="Arial"/>
                <a:cs typeface="Arial"/>
              </a:rPr>
              <a:t>Power generation trends by source</a:t>
            </a:r>
            <a:endParaRPr lang="en-US" sz="3700" dirty="0">
              <a:latin typeface="Arial"/>
              <a:cs typeface="Arial"/>
            </a:endParaRPr>
          </a:p>
        </p:txBody>
      </p:sp>
      <p:sp>
        <p:nvSpPr>
          <p:cNvPr id="3" name="Content Placeholder 2"/>
          <p:cNvSpPr>
            <a:spLocks noGrp="1"/>
          </p:cNvSpPr>
          <p:nvPr>
            <p:ph idx="1"/>
          </p:nvPr>
        </p:nvSpPr>
        <p:spPr>
          <a:xfrm>
            <a:off x="273123" y="1288319"/>
            <a:ext cx="7620000" cy="4956044"/>
          </a:xfrm>
        </p:spPr>
        <p:txBody>
          <a:bodyPr>
            <a:normAutofit/>
          </a:bodyPr>
          <a:lstStyle/>
          <a:p>
            <a:pPr marL="114300" indent="0">
              <a:buNone/>
            </a:pPr>
            <a:r>
              <a:rPr lang="en-US" sz="2000" dirty="0" smtClean="0"/>
              <a:t>Recent stable levels of annual </a:t>
            </a:r>
            <a:r>
              <a:rPr lang="en-US" sz="2000" dirty="0" smtClean="0"/>
              <a:t>generation has coincided with declining coal and increasing natural gas-sourced generation</a:t>
            </a:r>
            <a:endParaRPr lang="en-US" sz="2000" dirty="0" smtClean="0"/>
          </a:p>
        </p:txBody>
      </p:sp>
      <p:pic>
        <p:nvPicPr>
          <p:cNvPr id="8" name="Picture 7" descr="8fqiO3KTx60ZIAAAAASUVORK5CYI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123" y="2296894"/>
            <a:ext cx="8168211" cy="4561106"/>
          </a:xfrm>
          <a:prstGeom prst="rect">
            <a:avLst/>
          </a:prstGeom>
        </p:spPr>
      </p:pic>
    </p:spTree>
    <p:extLst>
      <p:ext uri="{BB962C8B-B14F-4D97-AF65-F5344CB8AC3E}">
        <p14:creationId xmlns:p14="http://schemas.microsoft.com/office/powerpoint/2010/main" val="2904652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6"/>
            <a:ext cx="7620000" cy="1143000"/>
          </a:xfrm>
        </p:spPr>
        <p:txBody>
          <a:bodyPr/>
          <a:lstStyle/>
          <a:p>
            <a:r>
              <a:rPr lang="en-US" sz="3700" dirty="0" smtClean="0">
                <a:latin typeface="Arial"/>
                <a:cs typeface="Arial"/>
              </a:rPr>
              <a:t>CO2 emissions trends by source</a:t>
            </a:r>
            <a:endParaRPr lang="en-US" sz="3700" dirty="0">
              <a:latin typeface="Arial"/>
              <a:cs typeface="Arial"/>
            </a:endParaRPr>
          </a:p>
        </p:txBody>
      </p:sp>
      <p:sp>
        <p:nvSpPr>
          <p:cNvPr id="3" name="Content Placeholder 2"/>
          <p:cNvSpPr>
            <a:spLocks noGrp="1"/>
          </p:cNvSpPr>
          <p:nvPr>
            <p:ph idx="1"/>
          </p:nvPr>
        </p:nvSpPr>
        <p:spPr>
          <a:xfrm>
            <a:off x="156778" y="1303999"/>
            <a:ext cx="8247204" cy="4956044"/>
          </a:xfrm>
        </p:spPr>
        <p:txBody>
          <a:bodyPr>
            <a:normAutofit/>
          </a:bodyPr>
          <a:lstStyle/>
          <a:p>
            <a:pPr marL="114300" indent="0">
              <a:buNone/>
            </a:pPr>
            <a:r>
              <a:rPr lang="en-US" sz="2000" dirty="0" smtClean="0"/>
              <a:t>Sharp CO2 emissions declines </a:t>
            </a:r>
            <a:r>
              <a:rPr lang="en-US" sz="2000" dirty="0" smtClean="0"/>
              <a:t>appears driven by declining coal-sourced CO2 emissions, despite increasing (yet, smaller) </a:t>
            </a:r>
            <a:r>
              <a:rPr lang="en-US" sz="2000" dirty="0"/>
              <a:t>emissions from natural gas </a:t>
            </a:r>
            <a:endParaRPr lang="en-US" sz="2000" dirty="0" smtClean="0"/>
          </a:p>
        </p:txBody>
      </p:sp>
      <p:pic>
        <p:nvPicPr>
          <p:cNvPr id="5" name="Picture 4" descr="D3LwdagIeAJ4C3AenZtl7nLzWWn4jIJKNxXEVERESkJKjFVURERERKggJXERERESkJClxFREREpCQocBUREREbTWbYAAAAQklEQVSRkqDAVURERERKggJXERERESkJClxFREREpCQocBURERGRkqDAVURERERKggJXERERESkJClxFREREpCT8f+iB0sbQRFcsAAAAAElFTkSuQmC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123" y="2166176"/>
            <a:ext cx="8130859" cy="4369699"/>
          </a:xfrm>
          <a:prstGeom prst="rect">
            <a:avLst/>
          </a:prstGeom>
        </p:spPr>
      </p:pic>
    </p:spTree>
    <p:extLst>
      <p:ext uri="{BB962C8B-B14F-4D97-AF65-F5344CB8AC3E}">
        <p14:creationId xmlns:p14="http://schemas.microsoft.com/office/powerpoint/2010/main" val="1423596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700" dirty="0" smtClean="0">
                <a:latin typeface="Arial"/>
                <a:cs typeface="Arial"/>
              </a:rPr>
              <a:t>CO2 generation efficiency measure</a:t>
            </a:r>
            <a:endParaRPr lang="en-US" sz="3700" dirty="0">
              <a:latin typeface="Arial"/>
              <a:cs typeface="Arial"/>
            </a:endParaRPr>
          </a:p>
        </p:txBody>
      </p:sp>
      <p:sp>
        <p:nvSpPr>
          <p:cNvPr id="3" name="Content Placeholder 2"/>
          <p:cNvSpPr>
            <a:spLocks noGrp="1"/>
          </p:cNvSpPr>
          <p:nvPr>
            <p:ph idx="1"/>
          </p:nvPr>
        </p:nvSpPr>
        <p:spPr>
          <a:xfrm>
            <a:off x="457200" y="1270000"/>
            <a:ext cx="7620000" cy="5407382"/>
          </a:xfrm>
        </p:spPr>
        <p:txBody>
          <a:bodyPr>
            <a:normAutofit fontScale="92500"/>
          </a:bodyPr>
          <a:lstStyle/>
          <a:p>
            <a:pPr marL="114300" indent="0">
              <a:buNone/>
            </a:pPr>
            <a:r>
              <a:rPr lang="en-US" dirty="0" smtClean="0"/>
              <a:t>Coal is far and away the highest CO2 emission content source:</a:t>
            </a:r>
          </a:p>
          <a:p>
            <a:pPr marL="114300" indent="0">
              <a:buNone/>
            </a:pPr>
            <a:endParaRPr lang="en-US" dirty="0"/>
          </a:p>
          <a:p>
            <a:pPr>
              <a:buFont typeface="Wingdings" charset="2"/>
              <a:buChar char="§"/>
            </a:pPr>
            <a:endParaRPr lang="en-US" dirty="0" smtClean="0"/>
          </a:p>
          <a:p>
            <a:pPr marL="114300" indent="0">
              <a:buNone/>
            </a:pPr>
            <a:endParaRPr lang="en-US" dirty="0" smtClean="0"/>
          </a:p>
          <a:p>
            <a:pPr marL="114300" indent="0">
              <a:buNone/>
            </a:pPr>
            <a:endParaRPr lang="en-US" dirty="0"/>
          </a:p>
          <a:p>
            <a:pPr marL="114300" indent="0">
              <a:buNone/>
            </a:pPr>
            <a:endParaRPr lang="en-US" dirty="0" smtClean="0"/>
          </a:p>
          <a:p>
            <a:pPr marL="114300" indent="0">
              <a:buNone/>
            </a:pPr>
            <a:endParaRPr lang="en-US" dirty="0"/>
          </a:p>
          <a:p>
            <a:pPr marL="114300" indent="0">
              <a:buNone/>
            </a:pPr>
            <a:endParaRPr lang="en-US" dirty="0" smtClean="0"/>
          </a:p>
          <a:p>
            <a:pPr marL="114300" indent="0">
              <a:buNone/>
            </a:pPr>
            <a:r>
              <a:rPr lang="en-US" dirty="0" smtClean="0"/>
              <a:t>The trend towards lower CO2-to-energy sources, such as natural gas, will lead to lower CO2-producing generation in the future, right?  </a:t>
            </a:r>
          </a:p>
          <a:p>
            <a:pPr marL="114300" indent="0">
              <a:buNone/>
            </a:pPr>
            <a:r>
              <a:rPr lang="en-US" dirty="0" smtClean="0"/>
              <a:t>Try to answer this, by:</a:t>
            </a:r>
          </a:p>
          <a:p>
            <a:r>
              <a:rPr lang="en-US" dirty="0"/>
              <a:t>M</a:t>
            </a:r>
            <a:r>
              <a:rPr lang="en-US" dirty="0" smtClean="0"/>
              <a:t>erging the two datasets (CO2 emissions and generation)</a:t>
            </a:r>
          </a:p>
          <a:p>
            <a:r>
              <a:rPr lang="en-US" dirty="0" smtClean="0"/>
              <a:t>Creating CO2 metric ton emissions per </a:t>
            </a:r>
            <a:r>
              <a:rPr lang="en-US" dirty="0" err="1" smtClean="0"/>
              <a:t>MWh</a:t>
            </a:r>
            <a:r>
              <a:rPr lang="en-US" dirty="0" smtClean="0"/>
              <a:t> generated measure (CO2 generation efficiency)</a:t>
            </a:r>
          </a:p>
          <a:p>
            <a:r>
              <a:rPr lang="en-US" dirty="0" smtClean="0"/>
              <a:t>Predict trends and forecast values using time series methods</a:t>
            </a:r>
            <a:endParaRPr lang="en-US" dirty="0"/>
          </a:p>
          <a:p>
            <a:pPr marL="114300" indent="0">
              <a:buNone/>
            </a:pPr>
            <a:endParaRPr lang="en-US" dirty="0" smtClean="0"/>
          </a:p>
          <a:p>
            <a:pPr marL="114300" indent="0">
              <a:buNone/>
            </a:pP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2329363783"/>
              </p:ext>
            </p:extLst>
          </p:nvPr>
        </p:nvGraphicFramePr>
        <p:xfrm>
          <a:off x="2439377" y="1809896"/>
          <a:ext cx="3614062" cy="2184400"/>
        </p:xfrm>
        <a:graphic>
          <a:graphicData uri="http://schemas.openxmlformats.org/drawingml/2006/table">
            <a:tbl>
              <a:tblPr firstRow="1" bandRow="1">
                <a:tableStyleId>{3C2FFA5D-87B4-456A-9821-1D502468CF0F}</a:tableStyleId>
              </a:tblPr>
              <a:tblGrid>
                <a:gridCol w="1690484"/>
                <a:gridCol w="1923578"/>
              </a:tblGrid>
              <a:tr h="602732">
                <a:tc>
                  <a:txBody>
                    <a:bodyPr/>
                    <a:lstStyle/>
                    <a:p>
                      <a:r>
                        <a:rPr lang="en-US" sz="2000" dirty="0" smtClean="0"/>
                        <a:t>Fuel source</a:t>
                      </a:r>
                      <a:endParaRPr lang="en-US" sz="2000" dirty="0"/>
                    </a:p>
                  </a:txBody>
                  <a:tcPr/>
                </a:tc>
                <a:tc>
                  <a:txBody>
                    <a:bodyPr/>
                    <a:lstStyle/>
                    <a:p>
                      <a:r>
                        <a:rPr lang="en-US" sz="2000" dirty="0" smtClean="0"/>
                        <a:t>Pounds</a:t>
                      </a:r>
                      <a:r>
                        <a:rPr lang="en-US" sz="2000" baseline="0" dirty="0" smtClean="0"/>
                        <a:t> of CO2 per million Btu</a:t>
                      </a:r>
                      <a:endParaRPr lang="en-US" sz="2000" dirty="0"/>
                    </a:p>
                  </a:txBody>
                  <a:tcPr/>
                </a:tc>
              </a:tr>
              <a:tr h="370840">
                <a:tc>
                  <a:txBody>
                    <a:bodyPr/>
                    <a:lstStyle/>
                    <a:p>
                      <a:r>
                        <a:rPr lang="en-US" dirty="0" smtClean="0"/>
                        <a:t>Coal</a:t>
                      </a:r>
                      <a:endParaRPr lang="en-US" dirty="0"/>
                    </a:p>
                  </a:txBody>
                  <a:tcPr/>
                </a:tc>
                <a:tc>
                  <a:txBody>
                    <a:bodyPr/>
                    <a:lstStyle/>
                    <a:p>
                      <a:r>
                        <a:rPr lang="en-US" dirty="0" smtClean="0"/>
                        <a:t>214 - 228</a:t>
                      </a:r>
                      <a:endParaRPr lang="en-US" dirty="0"/>
                    </a:p>
                  </a:txBody>
                  <a:tcPr/>
                </a:tc>
              </a:tr>
              <a:tr h="370840">
                <a:tc>
                  <a:txBody>
                    <a:bodyPr/>
                    <a:lstStyle/>
                    <a:p>
                      <a:r>
                        <a:rPr lang="en-US" dirty="0" smtClean="0"/>
                        <a:t>Diesel fuel</a:t>
                      </a:r>
                      <a:endParaRPr lang="en-US" dirty="0"/>
                    </a:p>
                  </a:txBody>
                  <a:tcPr/>
                </a:tc>
                <a:tc>
                  <a:txBody>
                    <a:bodyPr/>
                    <a:lstStyle/>
                    <a:p>
                      <a:r>
                        <a:rPr lang="en-US" dirty="0" smtClean="0"/>
                        <a:t>161</a:t>
                      </a:r>
                      <a:endParaRPr lang="en-US" dirty="0"/>
                    </a:p>
                  </a:txBody>
                  <a:tcPr/>
                </a:tc>
              </a:tr>
              <a:tr h="370840">
                <a:tc>
                  <a:txBody>
                    <a:bodyPr/>
                    <a:lstStyle/>
                    <a:p>
                      <a:r>
                        <a:rPr lang="en-US" dirty="0" smtClean="0"/>
                        <a:t>Gasoline</a:t>
                      </a:r>
                      <a:endParaRPr lang="en-US" dirty="0"/>
                    </a:p>
                  </a:txBody>
                  <a:tcPr/>
                </a:tc>
                <a:tc>
                  <a:txBody>
                    <a:bodyPr/>
                    <a:lstStyle/>
                    <a:p>
                      <a:r>
                        <a:rPr lang="en-US" dirty="0" smtClean="0"/>
                        <a:t>157</a:t>
                      </a:r>
                      <a:endParaRPr lang="en-US" dirty="0"/>
                    </a:p>
                  </a:txBody>
                  <a:tcPr/>
                </a:tc>
              </a:tr>
              <a:tr h="370840">
                <a:tc>
                  <a:txBody>
                    <a:bodyPr/>
                    <a:lstStyle/>
                    <a:p>
                      <a:r>
                        <a:rPr lang="en-US" dirty="0" smtClean="0"/>
                        <a:t>Natural gas</a:t>
                      </a:r>
                      <a:endParaRPr lang="en-US" dirty="0"/>
                    </a:p>
                  </a:txBody>
                  <a:tcPr/>
                </a:tc>
                <a:tc>
                  <a:txBody>
                    <a:bodyPr/>
                    <a:lstStyle/>
                    <a:p>
                      <a:r>
                        <a:rPr lang="en-US" dirty="0" smtClean="0"/>
                        <a:t>117</a:t>
                      </a:r>
                      <a:endParaRPr lang="en-US" dirty="0"/>
                    </a:p>
                  </a:txBody>
                  <a:tcPr/>
                </a:tc>
              </a:tr>
            </a:tbl>
          </a:graphicData>
        </a:graphic>
      </p:graphicFrame>
    </p:spTree>
    <p:extLst>
      <p:ext uri="{BB962C8B-B14F-4D97-AF65-F5344CB8AC3E}">
        <p14:creationId xmlns:p14="http://schemas.microsoft.com/office/powerpoint/2010/main" val="15511865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1924</TotalTime>
  <Words>3103</Words>
  <Application>Microsoft Macintosh PowerPoint</Application>
  <PresentationFormat>On-screen Show (4:3)</PresentationFormat>
  <Paragraphs>365</Paragraphs>
  <Slides>34</Slides>
  <Notes>27</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Adjacency</vt:lpstr>
      <vt:lpstr>Trends in Electricity Carbon Emissions </vt:lpstr>
      <vt:lpstr>Electricity emissions trends</vt:lpstr>
      <vt:lpstr>Background</vt:lpstr>
      <vt:lpstr>Problem and Hypothesis</vt:lpstr>
      <vt:lpstr>Data</vt:lpstr>
      <vt:lpstr>CO2 emissions trends have changed</vt:lpstr>
      <vt:lpstr>Power generation trends by source</vt:lpstr>
      <vt:lpstr>CO2 emissions trends by source</vt:lpstr>
      <vt:lpstr>CO2 generation efficiency measure</vt:lpstr>
      <vt:lpstr>CO2 generation efficiency</vt:lpstr>
      <vt:lpstr>CO2 generation efficiency</vt:lpstr>
      <vt:lpstr>CO2 generation efficiency</vt:lpstr>
      <vt:lpstr>Rolling average trends</vt:lpstr>
      <vt:lpstr>Rolling average trends</vt:lpstr>
      <vt:lpstr>Year-over-year differences</vt:lpstr>
      <vt:lpstr>Autocorrelations</vt:lpstr>
      <vt:lpstr>Naïve AR(1), ARMA and ARIMA</vt:lpstr>
      <vt:lpstr>Predictions of naïve ARIMA </vt:lpstr>
      <vt:lpstr>Predictions of naïve ARIMA </vt:lpstr>
      <vt:lpstr>Train ARIMA on recent years</vt:lpstr>
      <vt:lpstr>Train ARIMA on recent years</vt:lpstr>
      <vt:lpstr>Predictions of trained ARIMA </vt:lpstr>
      <vt:lpstr>Predictions of trained ARIMA </vt:lpstr>
      <vt:lpstr>Conclusions</vt:lpstr>
      <vt:lpstr>Future considerations</vt:lpstr>
      <vt:lpstr>Appendix:  CO2 emissions trends by source</vt:lpstr>
      <vt:lpstr>Appendix:  CO2 emissions trends by source</vt:lpstr>
      <vt:lpstr>Appendix:  Net generation trends by source</vt:lpstr>
      <vt:lpstr>Appendix:  Net generation trends by source</vt:lpstr>
      <vt:lpstr>Appendix: Residual plots of naïve AR(1) models</vt:lpstr>
      <vt:lpstr>Appendix: Residual plots of naïve ARIMA models</vt:lpstr>
      <vt:lpstr>Appendix: Residual plot of naïve AR(1) and ARMA(1, 1) models on Geothermal data</vt:lpstr>
      <vt:lpstr>Appendix: Residual plots of trained ARIMA models</vt:lpstr>
      <vt:lpstr>Appendix: Residual plots of trained ARIMA models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Lightning Talk</dc:title>
  <dc:creator>Danny Alvarez</dc:creator>
  <cp:lastModifiedBy>Danny Alvarez</cp:lastModifiedBy>
  <cp:revision>240</cp:revision>
  <dcterms:created xsi:type="dcterms:W3CDTF">2016-11-19T01:09:31Z</dcterms:created>
  <dcterms:modified xsi:type="dcterms:W3CDTF">2016-12-22T22:53:07Z</dcterms:modified>
</cp:coreProperties>
</file>