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1" r:id="rId8"/>
    <p:sldId id="262" r:id="rId9"/>
    <p:sldId id="264" r:id="rId10"/>
    <p:sldId id="265" r:id="rId11"/>
    <p:sldId id="269" r:id="rId12"/>
    <p:sldId id="268" r:id="rId13"/>
    <p:sldId id="270" r:id="rId14"/>
    <p:sldId id="271" r:id="rId15"/>
    <p:sldId id="272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EEB099-4ED6-400E-AA0A-F3F8515516AE}" type="datetimeFigureOut">
              <a:rPr lang="en-US" smtClean="0"/>
              <a:pPr/>
              <a:t>12/31/2015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5D2C9D-E044-49EF-8D0B-CCD5950F7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caniuse.com/" TargetMode="External"/><Relationship Id="rId3" Type="http://schemas.openxmlformats.org/officeDocument/2006/relationships/hyperlink" Target="http://www.html5rocks.com/en/tutorials/webcomponents/customelements/" TargetMode="External"/><Relationship Id="rId7" Type="http://schemas.openxmlformats.org/officeDocument/2006/relationships/hyperlink" Target="http://webcomponents.org/articles/introduction-to-template-element/" TargetMode="External"/><Relationship Id="rId2" Type="http://schemas.openxmlformats.org/officeDocument/2006/relationships/hyperlink" Target="https://blogs.windows.com/msedgedev/2015/07/14/bringing-componentization-to-the-web-an-overview-of-web-compon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.spec.whatwg.org/multipage/scripting.html" TargetMode="External"/><Relationship Id="rId5" Type="http://schemas.openxmlformats.org/officeDocument/2006/relationships/hyperlink" Target="http://www.html5rocks.com/en/tutorials/webcomponents/template" TargetMode="External"/><Relationship Id="rId4" Type="http://schemas.openxmlformats.org/officeDocument/2006/relationships/hyperlink" Target="http://www.html5rocks.com/en/tutorials/webcomponents/impor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29761"/>
          </a:xfrm>
        </p:spPr>
        <p:txBody>
          <a:bodyPr/>
          <a:lstStyle/>
          <a:p>
            <a:r>
              <a:rPr lang="en-US" dirty="0" smtClean="0"/>
              <a:t>Web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0156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700" b="1" dirty="0" smtClean="0"/>
              <a:t>“</a:t>
            </a:r>
            <a:r>
              <a:rPr lang="en-US" sz="3700" dirty="0" smtClean="0"/>
              <a:t>A</a:t>
            </a:r>
            <a:r>
              <a:rPr lang="en-US" sz="3700" b="1" dirty="0" smtClean="0"/>
              <a:t> </a:t>
            </a:r>
            <a:r>
              <a:rPr lang="en-US" sz="3700" dirty="0" smtClean="0"/>
              <a:t>set of </a:t>
            </a:r>
            <a:r>
              <a:rPr lang="en-US" sz="3700" b="1" dirty="0" smtClean="0">
                <a:solidFill>
                  <a:srgbClr val="E68900"/>
                </a:solidFill>
              </a:rPr>
              <a:t>standards</a:t>
            </a:r>
            <a:r>
              <a:rPr lang="en-US" sz="3700" dirty="0" smtClean="0"/>
              <a:t> currently being produced … as a W3C specification that allow for the creation of reusable widgets or </a:t>
            </a:r>
            <a:r>
              <a:rPr lang="en-US" sz="3700" b="1" dirty="0" smtClean="0">
                <a:solidFill>
                  <a:srgbClr val="E68900"/>
                </a:solidFill>
              </a:rPr>
              <a:t>components</a:t>
            </a:r>
            <a:r>
              <a:rPr lang="en-US" sz="3700" dirty="0" smtClean="0"/>
              <a:t> in web documents and web applications. The intention behind them is to bring component-based software engineering to the World Wide Web. The components model allows for encapsulation and </a:t>
            </a:r>
            <a:r>
              <a:rPr lang="en-US" sz="3700" b="1" dirty="0" smtClean="0">
                <a:solidFill>
                  <a:srgbClr val="E68900"/>
                </a:solidFill>
              </a:rPr>
              <a:t>interoperability</a:t>
            </a:r>
            <a:r>
              <a:rPr lang="en-US" sz="3700" dirty="0" smtClean="0"/>
              <a:t> of individual HTML elements”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/>
            <a:r>
              <a:rPr lang="en-US" dirty="0" smtClean="0"/>
              <a:t>Wikipedia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436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E68900"/>
                </a:solidFill>
              </a:rPr>
              <a:t>Create</a:t>
            </a:r>
            <a:r>
              <a:rPr lang="en-US" sz="2000" dirty="0" smtClean="0"/>
              <a:t> a prototype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someProto</a:t>
            </a:r>
            <a:r>
              <a:rPr lang="en-US" sz="1600" dirty="0" smtClean="0"/>
              <a:t>= </a:t>
            </a:r>
            <a:r>
              <a:rPr lang="en-US" sz="1600" dirty="0" err="1" smtClean="0"/>
              <a:t>Object.create</a:t>
            </a:r>
            <a:r>
              <a:rPr lang="en-US" sz="1600" dirty="0" smtClean="0"/>
              <a:t>(</a:t>
            </a:r>
            <a:r>
              <a:rPr lang="en-US" sz="1600" dirty="0" err="1" smtClean="0"/>
              <a:t>HTMLElement.prototype</a:t>
            </a:r>
            <a:r>
              <a:rPr lang="en-US" sz="1600" dirty="0" smtClean="0"/>
              <a:t>);</a:t>
            </a:r>
          </a:p>
          <a:p>
            <a:pPr marL="59436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E68900"/>
                </a:solidFill>
              </a:rPr>
              <a:t>Register</a:t>
            </a:r>
            <a:r>
              <a:rPr lang="en-US" sz="2000" dirty="0" smtClean="0"/>
              <a:t> the element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someElCtr</a:t>
            </a:r>
            <a:r>
              <a:rPr lang="en-US" sz="1600" dirty="0" smtClean="0"/>
              <a:t>= </a:t>
            </a:r>
            <a:r>
              <a:rPr lang="en-US" sz="1600" dirty="0" err="1" smtClean="0"/>
              <a:t>document.registerElement</a:t>
            </a:r>
            <a:r>
              <a:rPr lang="en-US" sz="1600" dirty="0" smtClean="0"/>
              <a:t>(‘some-el-extended', { prototype: </a:t>
            </a:r>
            <a:r>
              <a:rPr lang="en-US" sz="1600" dirty="0" err="1" smtClean="0"/>
              <a:t>someProto</a:t>
            </a:r>
            <a:r>
              <a:rPr lang="en-US" sz="1600" dirty="0" smtClean="0"/>
              <a:t>, extends: ‘button' });</a:t>
            </a:r>
          </a:p>
          <a:p>
            <a:pPr marL="59436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E68900"/>
                </a:solidFill>
              </a:rPr>
              <a:t>Instantiate</a:t>
            </a:r>
            <a:r>
              <a:rPr lang="en-US" sz="2000" dirty="0" smtClean="0"/>
              <a:t> it</a:t>
            </a:r>
          </a:p>
          <a:p>
            <a:pPr lvl="1"/>
            <a:r>
              <a:rPr lang="en-US" sz="2100" dirty="0" smtClean="0"/>
              <a:t>Declare them: </a:t>
            </a:r>
          </a:p>
          <a:p>
            <a:pPr lvl="2"/>
            <a:r>
              <a:rPr lang="en-US" sz="1600" dirty="0" smtClean="0"/>
              <a:t>Simple custom element: &lt;some-button&gt;&lt;/some-button&gt;</a:t>
            </a:r>
          </a:p>
          <a:p>
            <a:pPr lvl="2"/>
            <a:r>
              <a:rPr lang="en-US" sz="1600" dirty="0" smtClean="0"/>
              <a:t>If they extend: &lt;button is=“some-el-extended”&gt;&lt;/button&gt;</a:t>
            </a:r>
          </a:p>
          <a:p>
            <a:pPr lvl="1"/>
            <a:r>
              <a:rPr lang="en-US" sz="2000" dirty="0" smtClean="0"/>
              <a:t>Create in JS and then append it:</a:t>
            </a:r>
          </a:p>
          <a:p>
            <a:pPr lvl="2"/>
            <a:r>
              <a:rPr lang="en-US" sz="1800" dirty="0" smtClean="0"/>
              <a:t>Create:</a:t>
            </a:r>
          </a:p>
          <a:p>
            <a:pPr lvl="3"/>
            <a:r>
              <a:rPr lang="en-US" sz="1600" dirty="0" smtClean="0"/>
              <a:t>Using </a:t>
            </a:r>
            <a:r>
              <a:rPr lang="en-US" sz="1600" dirty="0" err="1" smtClean="0"/>
              <a:t>createElement</a:t>
            </a:r>
            <a:r>
              <a:rPr lang="en-US" sz="1600" dirty="0" smtClean="0"/>
              <a:t>: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myElement</a:t>
            </a:r>
            <a:r>
              <a:rPr lang="en-US" sz="1600" dirty="0" smtClean="0"/>
              <a:t>= </a:t>
            </a:r>
            <a:r>
              <a:rPr lang="en-US" sz="1600" dirty="0" err="1" smtClean="0"/>
              <a:t>document.createElement</a:t>
            </a:r>
            <a:r>
              <a:rPr lang="en-US" sz="1600" dirty="0" smtClean="0"/>
              <a:t> ('button', ' some-el-extended ');</a:t>
            </a:r>
          </a:p>
          <a:p>
            <a:pPr lvl="3"/>
            <a:r>
              <a:rPr lang="en-US" sz="1600" dirty="0" smtClean="0"/>
              <a:t>Or using the constructor: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myElement</a:t>
            </a:r>
            <a:r>
              <a:rPr lang="en-US" sz="1600" dirty="0" smtClean="0"/>
              <a:t>= new </a:t>
            </a:r>
            <a:r>
              <a:rPr lang="en-US" sz="1600" dirty="0" err="1" smtClean="0"/>
              <a:t>someElCtr</a:t>
            </a:r>
            <a:r>
              <a:rPr lang="en-US" sz="1600" dirty="0" smtClean="0"/>
              <a:t>();</a:t>
            </a:r>
          </a:p>
          <a:p>
            <a:pPr lvl="2"/>
            <a:r>
              <a:rPr lang="en-US" sz="1800" dirty="0" smtClean="0"/>
              <a:t>Append:</a:t>
            </a:r>
          </a:p>
          <a:p>
            <a:pPr lvl="3"/>
            <a:r>
              <a:rPr lang="en-US" sz="1400" dirty="0" err="1" smtClean="0"/>
              <a:t>document.body.appendChild</a:t>
            </a:r>
            <a:r>
              <a:rPr lang="en-US" sz="1400" dirty="0" smtClean="0"/>
              <a:t>(</a:t>
            </a:r>
            <a:r>
              <a:rPr lang="en-US" sz="1400" dirty="0" err="1" smtClean="0"/>
              <a:t>myElement</a:t>
            </a:r>
            <a:r>
              <a:rPr lang="en-US" sz="1400" dirty="0" smtClean="0"/>
              <a:t>);</a:t>
            </a:r>
            <a:endParaRPr lang="en-US" sz="1600" dirty="0" smtClean="0"/>
          </a:p>
          <a:p>
            <a:pPr lvl="2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elements: creation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custom element can have </a:t>
            </a:r>
            <a:r>
              <a:rPr lang="en-US" dirty="0" smtClean="0">
                <a:solidFill>
                  <a:srgbClr val="E68900"/>
                </a:solidFill>
              </a:rPr>
              <a:t>4 lifecycle methods </a:t>
            </a:r>
            <a:r>
              <a:rPr lang="en-US" dirty="0" smtClean="0"/>
              <a:t>on its prototype, which are called on certain events:</a:t>
            </a:r>
          </a:p>
          <a:p>
            <a:pPr lvl="1"/>
            <a:r>
              <a:rPr lang="en-US" dirty="0" err="1" smtClean="0">
                <a:solidFill>
                  <a:srgbClr val="E68900"/>
                </a:solidFill>
              </a:rPr>
              <a:t>createdCallback</a:t>
            </a:r>
            <a:r>
              <a:rPr lang="en-US" dirty="0" smtClean="0"/>
              <a:t> – when an instance of the element is created</a:t>
            </a:r>
          </a:p>
          <a:p>
            <a:pPr lvl="1"/>
            <a:r>
              <a:rPr lang="en-US" dirty="0" err="1" smtClean="0">
                <a:solidFill>
                  <a:srgbClr val="E68900"/>
                </a:solidFill>
              </a:rPr>
              <a:t>attachedCallback</a:t>
            </a:r>
            <a:r>
              <a:rPr lang="en-US" dirty="0" smtClean="0"/>
              <a:t> – when an instance was inserted into the document</a:t>
            </a:r>
          </a:p>
          <a:p>
            <a:pPr lvl="1"/>
            <a:r>
              <a:rPr lang="en-US" dirty="0" err="1" smtClean="0">
                <a:solidFill>
                  <a:srgbClr val="E68900"/>
                </a:solidFill>
              </a:rPr>
              <a:t>detachedCallback</a:t>
            </a:r>
            <a:r>
              <a:rPr lang="en-US" dirty="0" smtClean="0"/>
              <a:t> – when an instance was removed from the document</a:t>
            </a:r>
          </a:p>
          <a:p>
            <a:pPr lvl="1"/>
            <a:r>
              <a:rPr lang="en-US" dirty="0" err="1" smtClean="0">
                <a:solidFill>
                  <a:srgbClr val="E68900"/>
                </a:solidFill>
              </a:rPr>
              <a:t>attributeChangedCallback</a:t>
            </a:r>
            <a:r>
              <a:rPr lang="en-US" dirty="0" smtClean="0"/>
              <a:t>(</a:t>
            </a:r>
            <a:r>
              <a:rPr lang="en-US" dirty="0" err="1" smtClean="0"/>
              <a:t>attrName</a:t>
            </a:r>
            <a:r>
              <a:rPr lang="en-US" dirty="0" smtClean="0"/>
              <a:t>, </a:t>
            </a:r>
            <a:r>
              <a:rPr lang="en-US" dirty="0" err="1" smtClean="0"/>
              <a:t>oldVal</a:t>
            </a:r>
            <a:r>
              <a:rPr lang="en-US" dirty="0" smtClean="0"/>
              <a:t>, </a:t>
            </a:r>
            <a:r>
              <a:rPr lang="en-US" dirty="0" err="1" smtClean="0"/>
              <a:t>newVal</a:t>
            </a:r>
            <a:r>
              <a:rPr lang="en-US" dirty="0" smtClean="0"/>
              <a:t>) – when an </a:t>
            </a:r>
            <a:r>
              <a:rPr lang="en-US" dirty="0" err="1" smtClean="0"/>
              <a:t>atribute</a:t>
            </a:r>
            <a:r>
              <a:rPr lang="en-US" dirty="0" smtClean="0"/>
              <a:t> was added, removed or updated</a:t>
            </a:r>
          </a:p>
          <a:p>
            <a:r>
              <a:rPr lang="en-US" dirty="0" smtClean="0"/>
              <a:t>If you want to attach some method to the custom element just </a:t>
            </a:r>
            <a:r>
              <a:rPr lang="en-US" dirty="0" smtClean="0">
                <a:solidFill>
                  <a:srgbClr val="E68900"/>
                </a:solidFill>
              </a:rPr>
              <a:t>add it to the prototype.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elements: </a:t>
            </a:r>
            <a:r>
              <a:rPr lang="en-US" dirty="0" err="1" smtClean="0"/>
              <a:t>lifecicle</a:t>
            </a:r>
            <a:r>
              <a:rPr lang="en-US" dirty="0" smtClean="0"/>
              <a:t> &amp;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23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 tree inside a widget is </a:t>
            </a:r>
            <a:r>
              <a:rPr lang="en-US" dirty="0" smtClean="0">
                <a:solidFill>
                  <a:srgbClr val="E68900"/>
                </a:solidFill>
              </a:rPr>
              <a:t>encapsulated</a:t>
            </a:r>
            <a:r>
              <a:rPr lang="en-US" dirty="0" smtClean="0"/>
              <a:t> from the rest of the page.</a:t>
            </a:r>
          </a:p>
          <a:p>
            <a:r>
              <a:rPr lang="en-US" dirty="0" smtClean="0">
                <a:solidFill>
                  <a:srgbClr val="E68900"/>
                </a:solidFill>
              </a:rPr>
              <a:t>Already in use</a:t>
            </a:r>
            <a:r>
              <a:rPr lang="en-US" dirty="0" smtClean="0"/>
              <a:t> today, e.g. &lt;video&gt;</a:t>
            </a:r>
          </a:p>
          <a:p>
            <a:r>
              <a:rPr lang="en-US" dirty="0" smtClean="0"/>
              <a:t>There are specific ways to </a:t>
            </a:r>
            <a:r>
              <a:rPr lang="en-US" dirty="0" smtClean="0">
                <a:solidFill>
                  <a:srgbClr val="E68900"/>
                </a:solidFill>
              </a:rPr>
              <a:t>cross through</a:t>
            </a:r>
            <a:r>
              <a:rPr lang="en-US" dirty="0" smtClean="0"/>
              <a:t> the shadow DOM</a:t>
            </a:r>
          </a:p>
          <a:p>
            <a:r>
              <a:rPr lang="en-US" dirty="0" smtClean="0"/>
              <a:t>Shadow DOM has the </a:t>
            </a:r>
            <a:r>
              <a:rPr lang="en-US" dirty="0" smtClean="0">
                <a:solidFill>
                  <a:srgbClr val="E68900"/>
                </a:solidFill>
              </a:rPr>
              <a:t>same methods</a:t>
            </a:r>
            <a:r>
              <a:rPr lang="en-US" dirty="0" smtClean="0"/>
              <a:t> as the normal DOM (just use shadow root instead of document)</a:t>
            </a:r>
          </a:p>
          <a:p>
            <a:r>
              <a:rPr lang="en-US" dirty="0" smtClean="0">
                <a:solidFill>
                  <a:srgbClr val="E68900"/>
                </a:solidFill>
              </a:rPr>
              <a:t>Shadow host </a:t>
            </a:r>
            <a:r>
              <a:rPr lang="en-US" dirty="0" smtClean="0"/>
              <a:t>is any html element, host of the </a:t>
            </a:r>
            <a:r>
              <a:rPr lang="en-US" dirty="0" smtClean="0">
                <a:solidFill>
                  <a:srgbClr val="E68900"/>
                </a:solidFill>
              </a:rPr>
              <a:t>shadow root</a:t>
            </a:r>
            <a:r>
              <a:rPr lang="en-US" dirty="0" smtClean="0"/>
              <a:t>, therefore containing the shadow DOM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 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content of the shadow root is rendered </a:t>
            </a:r>
            <a:r>
              <a:rPr lang="en-US" dirty="0" smtClean="0">
                <a:solidFill>
                  <a:srgbClr val="E68900"/>
                </a:solidFill>
              </a:rPr>
              <a:t>in the place</a:t>
            </a:r>
            <a:r>
              <a:rPr lang="en-US" dirty="0" smtClean="0"/>
              <a:t> of the content of the shadow host.</a:t>
            </a:r>
          </a:p>
          <a:p>
            <a:r>
              <a:rPr lang="en-US" dirty="0" smtClean="0"/>
              <a:t>Even if querying the shadow root content in JS, shows the static content, the content of the shadow host.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E68900"/>
                </a:solidFill>
              </a:rPr>
              <a:t>&lt;content select=“</a:t>
            </a:r>
            <a:r>
              <a:rPr lang="en-US" dirty="0" err="1" smtClean="0">
                <a:solidFill>
                  <a:srgbClr val="E68900"/>
                </a:solidFill>
              </a:rPr>
              <a:t>someCssSelector</a:t>
            </a:r>
            <a:r>
              <a:rPr lang="en-US" dirty="0" smtClean="0">
                <a:solidFill>
                  <a:srgbClr val="E68900"/>
                </a:solidFill>
              </a:rPr>
              <a:t>”&gt;</a:t>
            </a:r>
            <a:r>
              <a:rPr lang="en-US" dirty="0" smtClean="0"/>
              <a:t> to display content from the shadow host (immediate children only) into the shadow root.</a:t>
            </a:r>
          </a:p>
          <a:p>
            <a:r>
              <a:rPr lang="en-US" dirty="0" smtClean="0"/>
              <a:t>&lt;content&gt; </a:t>
            </a:r>
            <a:r>
              <a:rPr lang="en-US" dirty="0" smtClean="0">
                <a:solidFill>
                  <a:srgbClr val="E68900"/>
                </a:solidFill>
              </a:rPr>
              <a:t>does not move</a:t>
            </a:r>
            <a:r>
              <a:rPr lang="en-US" dirty="0" smtClean="0"/>
              <a:t> the node to the display point, just renders it there.</a:t>
            </a:r>
          </a:p>
          <a:p>
            <a:r>
              <a:rPr lang="en-US" dirty="0" smtClean="0">
                <a:solidFill>
                  <a:srgbClr val="E68900"/>
                </a:solidFill>
              </a:rPr>
              <a:t>&lt;shadow&gt;</a:t>
            </a:r>
            <a:r>
              <a:rPr lang="en-US" dirty="0" smtClean="0"/>
              <a:t> is the same as &lt;content&gt; except it displays whole shadow trees!</a:t>
            </a:r>
          </a:p>
          <a:p>
            <a:r>
              <a:rPr lang="en-US" dirty="0" smtClean="0"/>
              <a:t>What this means is: </a:t>
            </a:r>
            <a:r>
              <a:rPr lang="en-US" dirty="0" smtClean="0">
                <a:solidFill>
                  <a:srgbClr val="E68900"/>
                </a:solidFill>
              </a:rPr>
              <a:t>separation</a:t>
            </a:r>
            <a:r>
              <a:rPr lang="en-US" dirty="0" smtClean="0"/>
              <a:t> between content and presentation.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68900"/>
                </a:solidFill>
              </a:rPr>
              <a:t>:host(&lt;selector&gt;) </a:t>
            </a:r>
            <a:r>
              <a:rPr lang="en-US" dirty="0" smtClean="0"/>
              <a:t>allows you to style the host element if it matches a &lt;selector&gt;</a:t>
            </a:r>
          </a:p>
          <a:p>
            <a:r>
              <a:rPr lang="en-US" dirty="0" smtClean="0">
                <a:solidFill>
                  <a:srgbClr val="E68900"/>
                </a:solidFill>
              </a:rPr>
              <a:t>:host-context(&lt;selector&gt;) </a:t>
            </a:r>
            <a:r>
              <a:rPr lang="en-US" dirty="0" smtClean="0"/>
              <a:t>pseudo class matches the host element if it or any of its ancestors matches &lt;selector&gt;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::shadow, /deep/ (aka '&gt;&gt;&gt;')  allows to pierce through Shadow DOM boundary, but have been deprecated</a:t>
            </a:r>
          </a:p>
          <a:p>
            <a:r>
              <a:rPr lang="en-US" dirty="0" smtClean="0"/>
              <a:t>To style distributed nodes use </a:t>
            </a:r>
            <a:r>
              <a:rPr lang="en-US" dirty="0" smtClean="0">
                <a:solidFill>
                  <a:srgbClr val="E68900"/>
                </a:solidFill>
              </a:rPr>
              <a:t>::content</a:t>
            </a:r>
            <a:endParaRPr lang="en-US" dirty="0">
              <a:solidFill>
                <a:srgbClr val="E68900"/>
              </a:solidFill>
            </a:endParaRPr>
          </a:p>
          <a:p>
            <a:r>
              <a:rPr lang="en-US" dirty="0" smtClean="0"/>
              <a:t>JS piercing:</a:t>
            </a:r>
          </a:p>
          <a:p>
            <a:pPr lvl="1"/>
            <a:r>
              <a:rPr lang="en-US" sz="1600" dirty="0" err="1" smtClean="0"/>
              <a:t>document.querySelector</a:t>
            </a:r>
            <a:r>
              <a:rPr lang="en-US" sz="1600" dirty="0" smtClean="0"/>
              <a:t>('x-tabs').</a:t>
            </a:r>
            <a:r>
              <a:rPr lang="en-US" sz="1600" dirty="0" err="1" smtClean="0"/>
              <a:t>shadowRoot</a:t>
            </a:r>
            <a:r>
              <a:rPr lang="en-US" sz="1600" dirty="0" smtClean="0"/>
              <a:t> .</a:t>
            </a:r>
            <a:r>
              <a:rPr lang="en-US" sz="1600" dirty="0" err="1" smtClean="0"/>
              <a:t>querySelector</a:t>
            </a:r>
            <a:r>
              <a:rPr lang="en-US" sz="1600" dirty="0" smtClean="0"/>
              <a:t>('x-panel') or</a:t>
            </a:r>
          </a:p>
          <a:p>
            <a:pPr lvl="1"/>
            <a:r>
              <a:rPr lang="en-US" sz="1600" dirty="0" err="1" smtClean="0"/>
              <a:t>document.querySelector</a:t>
            </a:r>
            <a:r>
              <a:rPr lang="en-US" sz="1600" dirty="0" smtClean="0"/>
              <a:t>('x-tabs::shadow x-panel');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DOM: styling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55" y="1481138"/>
            <a:ext cx="792168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of the art</a:t>
            </a:r>
          </a:p>
          <a:p>
            <a:pPr lvl="1"/>
            <a:r>
              <a:rPr lang="en-US" sz="1400" dirty="0" smtClean="0">
                <a:hlinkClick r:id="rId2"/>
              </a:rPr>
              <a:t>http://jonrimmer.github.io/are-we-componentized-yet/</a:t>
            </a:r>
          </a:p>
          <a:p>
            <a:pPr lvl="1"/>
            <a:r>
              <a:rPr lang="en-US" sz="1400" dirty="0" smtClean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blogs.windows.com/msedgedev/2015/07/14/bringing-componentization-to-the-web-an-overview-of-web-components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2"/>
              </a:rPr>
              <a:t>http://x-tag.github.io/</a:t>
            </a:r>
          </a:p>
          <a:p>
            <a:pPr lvl="1"/>
            <a:r>
              <a:rPr lang="en-US" sz="1400" dirty="0" smtClean="0">
                <a:hlinkClick r:id="rId2"/>
              </a:rPr>
              <a:t>https://www.polymer-project.org/1.0/</a:t>
            </a:r>
          </a:p>
          <a:p>
            <a:pPr lvl="1"/>
            <a:r>
              <a:rPr lang="en-US" sz="1400" dirty="0" smtClean="0">
                <a:hlinkClick r:id="rId2"/>
              </a:rPr>
              <a:t>http://webcomponents.org</a:t>
            </a:r>
            <a:r>
              <a:rPr lang="en-US" sz="1400" dirty="0" smtClean="0">
                <a:hlinkClick r:id="rId2"/>
              </a:rPr>
              <a:t>/</a:t>
            </a:r>
          </a:p>
          <a:p>
            <a:pPr lvl="1"/>
            <a:r>
              <a:rPr lang="en-US" sz="1400" dirty="0" smtClean="0">
                <a:hlinkClick r:id="rId2"/>
              </a:rPr>
              <a:t>https://customelements.io</a:t>
            </a:r>
            <a:r>
              <a:rPr lang="en-US" sz="1400" dirty="0" smtClean="0">
                <a:hlinkClick r:id="rId2"/>
              </a:rPr>
              <a:t>/</a:t>
            </a:r>
          </a:p>
          <a:p>
            <a:pPr lvl="1"/>
            <a:r>
              <a:rPr lang="en-US" sz="1400" dirty="0" smtClean="0">
                <a:hlinkClick r:id="rId2"/>
              </a:rPr>
              <a:t>https://hacks.mozilla.org/2014/12/mozilla-and-web-components/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elements</a:t>
            </a:r>
          </a:p>
          <a:p>
            <a:pPr lvl="1"/>
            <a:r>
              <a:rPr lang="en-US" sz="1400" dirty="0" smtClean="0">
                <a:hlinkClick r:id="rId3"/>
              </a:rPr>
              <a:t>http://www.html5rocks.com/en/tutorials/webcomponents/customelements/</a:t>
            </a:r>
            <a:endParaRPr lang="en-US" sz="1400" dirty="0" smtClean="0"/>
          </a:p>
          <a:p>
            <a:r>
              <a:rPr lang="en-US" dirty="0" smtClean="0"/>
              <a:t>HTML Imports</a:t>
            </a:r>
          </a:p>
          <a:p>
            <a:pPr lvl="1"/>
            <a:r>
              <a:rPr lang="en-US" sz="1400" dirty="0" smtClean="0">
                <a:hlinkClick r:id="rId4"/>
              </a:rPr>
              <a:t>http://www.html5rocks.com/en/tutorials/webcomponents/imports/</a:t>
            </a:r>
            <a:endParaRPr lang="en-US" sz="1400" dirty="0" smtClean="0"/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sz="1400" dirty="0" smtClean="0">
                <a:hlinkClick r:id="rId5"/>
              </a:rPr>
              <a:t>www.html5rocks.com/en/tutorials/webcomponents/template</a:t>
            </a:r>
            <a:endParaRPr lang="en-US" sz="1400" dirty="0" smtClean="0">
              <a:hlinkClick r:id="rId4"/>
            </a:endParaRPr>
          </a:p>
          <a:p>
            <a:pPr lvl="1"/>
            <a:r>
              <a:rPr lang="en-US" sz="1400" dirty="0" smtClean="0">
                <a:hlinkClick r:id="rId6"/>
              </a:rPr>
              <a:t>https://html.spec.whatwg.org/multipage/scripting.html#the-template-element</a:t>
            </a:r>
            <a:endParaRPr lang="en-US" sz="1400" dirty="0" smtClean="0">
              <a:hlinkClick r:id="rId4"/>
            </a:endParaRPr>
          </a:p>
          <a:p>
            <a:pPr lvl="1"/>
            <a:r>
              <a:rPr lang="en-US" sz="1400" dirty="0" smtClean="0">
                <a:hlinkClick r:id="rId7"/>
              </a:rPr>
              <a:t>http://webcomponents.org/articles/introduction-to-template-element/</a:t>
            </a:r>
            <a:endParaRPr lang="en-US" sz="1400" dirty="0" smtClean="0"/>
          </a:p>
          <a:p>
            <a:r>
              <a:rPr lang="en-US" dirty="0" smtClean="0"/>
              <a:t>Shadow DOM</a:t>
            </a:r>
          </a:p>
          <a:p>
            <a:pPr lvl="1"/>
            <a:r>
              <a:rPr lang="en-US" sz="1400" dirty="0" smtClean="0">
                <a:hlinkClick r:id="rId4"/>
              </a:rPr>
              <a:t>http://www.html5rocks.com/en/tutorials/webcomponents/shadowdom/</a:t>
            </a:r>
          </a:p>
          <a:p>
            <a:pPr lvl="1"/>
            <a:r>
              <a:rPr lang="en-US" sz="1400" dirty="0" smtClean="0">
                <a:hlinkClick r:id="rId4"/>
              </a:rPr>
              <a:t>http://www.html5rocks.com/en/tutorials/webcomponents/shadowdom-201/</a:t>
            </a:r>
          </a:p>
          <a:p>
            <a:pPr lvl="1"/>
            <a:r>
              <a:rPr lang="en-US" sz="1400" dirty="0" smtClean="0">
                <a:hlinkClick r:id="rId4"/>
              </a:rPr>
              <a:t>http://www.html5rocks.com/en/tutorials/webcomponents/shadowdom-301/</a:t>
            </a:r>
            <a:endParaRPr lang="en-US" sz="1400" dirty="0" smtClean="0">
              <a:hlinkClick r:id="rId6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 smtClean="0">
                <a:hlinkClick r:id="rId8"/>
              </a:rPr>
              <a:t>http://caniuse.com/</a:t>
            </a:r>
            <a:endParaRPr lang="en-US" sz="1400" dirty="0" smtClean="0">
              <a:hlinkClick r:id="rId4"/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Templates </a:t>
            </a:r>
            <a:r>
              <a:rPr lang="en-US" sz="1200" dirty="0" smtClean="0"/>
              <a:t>(inert chunks of </a:t>
            </a:r>
            <a:r>
              <a:rPr lang="en-US" sz="1200" dirty="0" err="1" smtClean="0"/>
              <a:t>cloneable</a:t>
            </a:r>
            <a:r>
              <a:rPr lang="en-US" sz="1200" dirty="0" smtClean="0"/>
              <a:t> DOM)</a:t>
            </a:r>
            <a:endParaRPr lang="en-US" sz="2400" dirty="0" smtClean="0"/>
          </a:p>
          <a:p>
            <a:pPr lvl="1">
              <a:buNone/>
            </a:pPr>
            <a:r>
              <a:rPr lang="en-US" sz="1600" dirty="0" smtClean="0"/>
              <a:t>  	</a:t>
            </a:r>
            <a:r>
              <a:rPr lang="en-US" sz="1500" dirty="0" smtClean="0"/>
              <a:t>&lt;template id="</a:t>
            </a:r>
            <a:r>
              <a:rPr lang="en-US" sz="1500" dirty="0" err="1" smtClean="0"/>
              <a:t>mytemplate</a:t>
            </a:r>
            <a:r>
              <a:rPr lang="en-US" sz="1500" dirty="0" smtClean="0"/>
              <a:t>"&gt; </a:t>
            </a:r>
          </a:p>
          <a:p>
            <a:pPr lvl="1">
              <a:buNone/>
            </a:pPr>
            <a:r>
              <a:rPr lang="en-US" sz="1500" dirty="0" smtClean="0"/>
              <a:t>		&lt;</a:t>
            </a:r>
            <a:r>
              <a:rPr lang="en-US" sz="1500" dirty="0" err="1" smtClean="0"/>
              <a:t>img</a:t>
            </a:r>
            <a:r>
              <a:rPr lang="en-US" sz="1500" dirty="0" smtClean="0"/>
              <a:t> </a:t>
            </a:r>
            <a:r>
              <a:rPr lang="en-US" sz="1500" dirty="0" err="1" smtClean="0"/>
              <a:t>src</a:t>
            </a:r>
            <a:r>
              <a:rPr lang="en-US" sz="1500" dirty="0" smtClean="0"/>
              <a:t>=“/path/to/webcomponents.jpg” alt=“</a:t>
            </a:r>
            <a:r>
              <a:rPr lang="en-US" sz="1500" dirty="0" err="1" smtClean="0"/>
              <a:t>webcomponents</a:t>
            </a:r>
            <a:r>
              <a:rPr lang="en-US" sz="1500" dirty="0" smtClean="0"/>
              <a:t>”/&gt;</a:t>
            </a:r>
          </a:p>
          <a:p>
            <a:pPr lvl="2">
              <a:buNone/>
            </a:pPr>
            <a:r>
              <a:rPr lang="en-US" sz="1500" dirty="0" smtClean="0"/>
              <a:t>		…more html elements…</a:t>
            </a:r>
          </a:p>
          <a:p>
            <a:pPr lvl="2">
              <a:buNone/>
            </a:pPr>
            <a:r>
              <a:rPr lang="en-US" sz="1500" dirty="0" smtClean="0"/>
              <a:t>&lt;/template&gt;</a:t>
            </a:r>
            <a:endParaRPr lang="en-US" sz="2400" dirty="0" smtClean="0"/>
          </a:p>
          <a:p>
            <a:r>
              <a:rPr lang="en-US" sz="2400" dirty="0" smtClean="0"/>
              <a:t>HTML imports</a:t>
            </a:r>
          </a:p>
          <a:p>
            <a:pPr lvl="1">
              <a:buNone/>
            </a:pPr>
            <a:r>
              <a:rPr lang="en-US" sz="1600" dirty="0" smtClean="0"/>
              <a:t>	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="import"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="/path/to/imports/stuff.html"&gt;</a:t>
            </a:r>
            <a:endParaRPr lang="en-US" sz="2400" dirty="0" smtClean="0"/>
          </a:p>
          <a:p>
            <a:r>
              <a:rPr lang="en-US" sz="2400" dirty="0" smtClean="0"/>
              <a:t>Custom elements</a:t>
            </a:r>
          </a:p>
          <a:p>
            <a:pPr lvl="1">
              <a:buNone/>
            </a:pPr>
            <a:r>
              <a:rPr lang="en-US" sz="1600" dirty="0" smtClean="0"/>
              <a:t>	&lt;supper-button&gt;Some text&lt;/supper-button&gt;</a:t>
            </a:r>
          </a:p>
          <a:p>
            <a:r>
              <a:rPr lang="en-US" sz="2400" dirty="0" smtClean="0"/>
              <a:t>Shadow DOM </a:t>
            </a:r>
            <a:r>
              <a:rPr lang="en-US" sz="1200" dirty="0" smtClean="0"/>
              <a:t>(DOM tree encapsulation)</a:t>
            </a:r>
          </a:p>
          <a:p>
            <a:pPr lvl="1">
              <a:buNone/>
            </a:pPr>
            <a:r>
              <a:rPr lang="en-US" sz="1600" dirty="0" smtClean="0"/>
              <a:t>	&lt;video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=“http://path//to//video.mp4”&gt;</a:t>
            </a:r>
          </a:p>
          <a:p>
            <a:pPr lvl="2">
              <a:buNone/>
            </a:pPr>
            <a:r>
              <a:rPr lang="en-US" sz="1600" dirty="0" smtClean="0"/>
              <a:t>	#shadow-root </a:t>
            </a:r>
          </a:p>
          <a:p>
            <a:pPr lvl="2">
              <a:buNone/>
            </a:pPr>
            <a:r>
              <a:rPr lang="en-US" sz="1600" dirty="0" smtClean="0"/>
              <a:t>	&lt;div&gt;</a:t>
            </a:r>
          </a:p>
          <a:p>
            <a:pPr lvl="2">
              <a:buNone/>
            </a:pPr>
            <a:r>
              <a:rPr lang="en-US" sz="1600" dirty="0" smtClean="0"/>
              <a:t>		     	...a lot of nested and complex html elements…</a:t>
            </a:r>
          </a:p>
          <a:p>
            <a:pPr lvl="2">
              <a:buNone/>
            </a:pPr>
            <a:r>
              <a:rPr lang="en-US" sz="1600" dirty="0" smtClean="0"/>
              <a:t>	&lt;/div&gt;</a:t>
            </a:r>
          </a:p>
          <a:p>
            <a:pPr lvl="1">
              <a:buNone/>
            </a:pPr>
            <a:r>
              <a:rPr lang="en-US" sz="1800" dirty="0" smtClean="0"/>
              <a:t>	&lt;/video&gt;</a:t>
            </a:r>
          </a:p>
          <a:p>
            <a:pPr lvl="3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Microsoft “User Voice” </a:t>
            </a:r>
            <a:r>
              <a:rPr lang="en-US" sz="2400" dirty="0" smtClean="0">
                <a:solidFill>
                  <a:srgbClr val="E68900"/>
                </a:solidFill>
              </a:rPr>
              <a:t>most voted</a:t>
            </a:r>
            <a:r>
              <a:rPr lang="en-US" sz="2400" dirty="0" smtClean="0"/>
              <a:t> features are the 3 remaining web components standards.</a:t>
            </a:r>
          </a:p>
          <a:p>
            <a:r>
              <a:rPr lang="en-US" sz="2400" dirty="0" smtClean="0"/>
              <a:t>Mozilla thinks HTML Imports is not needed when </a:t>
            </a:r>
            <a:r>
              <a:rPr lang="en-US" sz="2400" dirty="0" smtClean="0">
                <a:solidFill>
                  <a:srgbClr val="E68900"/>
                </a:solidFill>
              </a:rPr>
              <a:t>ES6 modules</a:t>
            </a:r>
            <a:r>
              <a:rPr lang="en-US" sz="2400" dirty="0" smtClean="0"/>
              <a:t> come out</a:t>
            </a:r>
          </a:p>
          <a:p>
            <a:r>
              <a:rPr lang="en-US" sz="2400" dirty="0" smtClean="0"/>
              <a:t>Webcomponents.org provides up to date </a:t>
            </a:r>
            <a:r>
              <a:rPr lang="en-US" sz="2400" dirty="0" err="1" smtClean="0">
                <a:solidFill>
                  <a:srgbClr val="E68900"/>
                </a:solidFill>
              </a:rPr>
              <a:t>polyfills</a:t>
            </a:r>
            <a:r>
              <a:rPr lang="en-US" sz="2400" dirty="0" smtClean="0"/>
              <a:t> for the web components standards.</a:t>
            </a:r>
          </a:p>
          <a:p>
            <a:r>
              <a:rPr lang="en-US" sz="2400" dirty="0" smtClean="0">
                <a:solidFill>
                  <a:srgbClr val="E68900"/>
                </a:solidFill>
              </a:rPr>
              <a:t>X-Tags</a:t>
            </a:r>
            <a:r>
              <a:rPr lang="en-US" sz="2400" dirty="0" smtClean="0"/>
              <a:t> (Microsoft) , </a:t>
            </a:r>
            <a:r>
              <a:rPr lang="en-US" sz="2400" dirty="0" smtClean="0">
                <a:solidFill>
                  <a:srgbClr val="E68900"/>
                </a:solidFill>
              </a:rPr>
              <a:t>Polymer</a:t>
            </a:r>
            <a:r>
              <a:rPr lang="en-US" sz="2400" dirty="0" smtClean="0"/>
              <a:t> (Google) and </a:t>
            </a:r>
            <a:r>
              <a:rPr lang="en-US" sz="2400" dirty="0" err="1" smtClean="0"/>
              <a:t>Bosonic</a:t>
            </a:r>
            <a:r>
              <a:rPr lang="en-US" sz="2400" dirty="0" smtClean="0"/>
              <a:t> are three of the main libraries on top of the web components standard.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The template element is used to </a:t>
            </a:r>
            <a:r>
              <a:rPr lang="en-US" sz="2100" dirty="0" smtClean="0">
                <a:solidFill>
                  <a:srgbClr val="E68900"/>
                </a:solidFill>
              </a:rPr>
              <a:t>declare inert fragments of HTML</a:t>
            </a:r>
            <a:r>
              <a:rPr lang="en-US" sz="2100" dirty="0" smtClean="0"/>
              <a:t> that can be cloned and inserted in the document by script. This process is called </a:t>
            </a:r>
            <a:r>
              <a:rPr lang="en-US" sz="2100" dirty="0" smtClean="0">
                <a:solidFill>
                  <a:srgbClr val="E68900"/>
                </a:solidFill>
              </a:rPr>
              <a:t>activation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In a rendering, the template element represents </a:t>
            </a:r>
            <a:r>
              <a:rPr lang="en-US" sz="2100" dirty="0" smtClean="0">
                <a:solidFill>
                  <a:srgbClr val="E68900"/>
                </a:solidFill>
              </a:rPr>
              <a:t>nothing</a:t>
            </a:r>
            <a:r>
              <a:rPr lang="en-US" sz="2100" dirty="0" smtClean="0"/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100" dirty="0" smtClean="0"/>
              <a:t>Templates have </a:t>
            </a:r>
            <a:r>
              <a:rPr lang="en-US" sz="2100" dirty="0" smtClean="0">
                <a:solidFill>
                  <a:srgbClr val="E68900"/>
                </a:solidFill>
              </a:rPr>
              <a:t>one property</a:t>
            </a:r>
            <a:r>
              <a:rPr lang="en-US" sz="2100" dirty="0" smtClean="0"/>
              <a:t> : </a:t>
            </a:r>
            <a:r>
              <a:rPr lang="en-US" sz="2100" dirty="0" smtClean="0">
                <a:solidFill>
                  <a:srgbClr val="E68900"/>
                </a:solidFill>
              </a:rPr>
              <a:t>content</a:t>
            </a:r>
            <a:r>
              <a:rPr lang="en-US" sz="2100" dirty="0" smtClean="0"/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100" dirty="0" smtClean="0"/>
              <a:t>If you </a:t>
            </a:r>
            <a:r>
              <a:rPr lang="en-US" sz="2100" dirty="0" smtClean="0">
                <a:solidFill>
                  <a:srgbClr val="E68900"/>
                </a:solidFill>
              </a:rPr>
              <a:t>nest templates</a:t>
            </a:r>
            <a:r>
              <a:rPr lang="en-US" sz="2100" dirty="0" smtClean="0"/>
              <a:t>, each template must be cloned and added manually</a:t>
            </a:r>
            <a:endParaRPr lang="en-US" sz="2100" dirty="0" smtClean="0">
              <a:solidFill>
                <a:srgbClr val="E68900"/>
              </a:solidFill>
            </a:endParaRPr>
          </a:p>
          <a:p>
            <a:r>
              <a:rPr lang="en-US" sz="2100" dirty="0" smtClean="0"/>
              <a:t>In other words: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>
                <a:solidFill>
                  <a:srgbClr val="E68900"/>
                </a:solidFill>
              </a:rPr>
              <a:t>Inert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E68900"/>
                </a:solidFill>
              </a:rPr>
              <a:t>inactive</a:t>
            </a:r>
            <a:r>
              <a:rPr lang="en-US" sz="1600" dirty="0" smtClean="0"/>
              <a:t>: Templates are parsed, but </a:t>
            </a:r>
            <a:r>
              <a:rPr lang="en-US" sz="1600" dirty="0" smtClean="0">
                <a:solidFill>
                  <a:srgbClr val="E68900"/>
                </a:solidFill>
              </a:rPr>
              <a:t>do nothing </a:t>
            </a:r>
            <a:r>
              <a:rPr lang="en-US" sz="1600" dirty="0" smtClean="0"/>
              <a:t>until cloned and added to the body. Scripts don’t run, images don’t load, audio and video does not play until the template is activated.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/>
              <a:t>Flexible placement: You can put it anywhere in the html.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/>
              <a:t>Content is considered not to be in the document, until activated. </a:t>
            </a:r>
            <a:r>
              <a:rPr lang="en-US" sz="1600" dirty="0" smtClean="0">
                <a:solidFill>
                  <a:srgbClr val="E68900"/>
                </a:solidFill>
              </a:rPr>
              <a:t>Selectors will not work </a:t>
            </a:r>
            <a:r>
              <a:rPr lang="en-US" sz="1600" dirty="0" smtClean="0"/>
              <a:t>unless you use the ‘content’ property of the template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29600" cy="398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How to include html in a webpage?</a:t>
            </a: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=“import”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=“some.html”</a:t>
            </a:r>
          </a:p>
          <a:p>
            <a:r>
              <a:rPr lang="en-US" sz="1800" dirty="0" smtClean="0"/>
              <a:t>The content of an import can be accessed in </a:t>
            </a:r>
            <a:r>
              <a:rPr lang="en-US" sz="1800" dirty="0" err="1" smtClean="0"/>
              <a:t>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200" dirty="0" err="1" smtClean="0"/>
              <a:t>var</a:t>
            </a:r>
            <a:r>
              <a:rPr lang="en-US" sz="1200" dirty="0" smtClean="0"/>
              <a:t> content = </a:t>
            </a:r>
            <a:r>
              <a:rPr lang="en-US" sz="1200" dirty="0" err="1" smtClean="0"/>
              <a:t>document.querySelector</a:t>
            </a:r>
            <a:r>
              <a:rPr lang="en-US" sz="1200" dirty="0" smtClean="0"/>
              <a:t>('link[</a:t>
            </a:r>
            <a:r>
              <a:rPr lang="en-US" sz="1200" dirty="0" err="1" smtClean="0"/>
              <a:t>rel</a:t>
            </a:r>
            <a:r>
              <a:rPr lang="en-US" sz="1200" dirty="0" smtClean="0"/>
              <a:t>="import"]')</a:t>
            </a:r>
            <a:r>
              <a:rPr lang="en-US" sz="1200" dirty="0" smtClean="0">
                <a:solidFill>
                  <a:srgbClr val="E68900"/>
                </a:solidFill>
              </a:rPr>
              <a:t>.import</a:t>
            </a:r>
            <a:r>
              <a:rPr lang="en-US" sz="1200" dirty="0" smtClean="0"/>
              <a:t>;</a:t>
            </a:r>
          </a:p>
          <a:p>
            <a:r>
              <a:rPr lang="en-US" sz="1800" dirty="0" smtClean="0"/>
              <a:t>Use cases:</a:t>
            </a:r>
          </a:p>
          <a:p>
            <a:pPr lvl="1"/>
            <a:r>
              <a:rPr lang="en-US" sz="1400" dirty="0" smtClean="0">
                <a:solidFill>
                  <a:srgbClr val="E68900"/>
                </a:solidFill>
              </a:rPr>
              <a:t>Bundling</a:t>
            </a:r>
            <a:r>
              <a:rPr lang="en-US" sz="1400" dirty="0" smtClean="0"/>
              <a:t> resources:</a:t>
            </a:r>
          </a:p>
          <a:p>
            <a:pPr lvl="2"/>
            <a:r>
              <a:rPr lang="en-US" sz="1000" dirty="0" smtClean="0"/>
              <a:t>new way to import </a:t>
            </a:r>
            <a:r>
              <a:rPr lang="en-US" sz="1000" dirty="0" err="1" smtClean="0"/>
              <a:t>boostrap</a:t>
            </a:r>
            <a:r>
              <a:rPr lang="en-US" sz="1000" dirty="0" smtClean="0"/>
              <a:t> &lt;link </a:t>
            </a:r>
            <a:r>
              <a:rPr lang="en-US" sz="1000" dirty="0" err="1" smtClean="0"/>
              <a:t>rel</a:t>
            </a:r>
            <a:r>
              <a:rPr lang="en-US" sz="1000" dirty="0" smtClean="0"/>
              <a:t>="import" </a:t>
            </a:r>
            <a:r>
              <a:rPr lang="en-US" sz="1000" dirty="0" err="1" smtClean="0"/>
              <a:t>href</a:t>
            </a:r>
            <a:r>
              <a:rPr lang="en-US" sz="1000" dirty="0" smtClean="0"/>
              <a:t>="bootstrap.html"&gt;</a:t>
            </a:r>
          </a:p>
          <a:p>
            <a:pPr lvl="2"/>
            <a:r>
              <a:rPr lang="en-US" sz="1000" dirty="0" smtClean="0"/>
              <a:t>Browser network stack, automatically de-dupes requests from the same URL, so it’s ok if included several times</a:t>
            </a:r>
          </a:p>
          <a:p>
            <a:pPr lvl="1"/>
            <a:r>
              <a:rPr lang="en-US" sz="1400" dirty="0" smtClean="0"/>
              <a:t>Scripting in imports:</a:t>
            </a:r>
          </a:p>
          <a:p>
            <a:pPr lvl="2"/>
            <a:r>
              <a:rPr lang="en-US" sz="1200" dirty="0" smtClean="0"/>
              <a:t>References the importer, i.e. the main document: </a:t>
            </a:r>
            <a:r>
              <a:rPr lang="en-US" sz="1200" dirty="0" smtClean="0">
                <a:solidFill>
                  <a:srgbClr val="E68900"/>
                </a:solidFill>
              </a:rPr>
              <a:t>document </a:t>
            </a:r>
          </a:p>
          <a:p>
            <a:pPr lvl="2"/>
            <a:r>
              <a:rPr lang="en-US" sz="1200" dirty="0" smtClean="0"/>
              <a:t>References the importee, the imported document: </a:t>
            </a:r>
            <a:r>
              <a:rPr lang="en-US" sz="1200" dirty="0" err="1" smtClean="0">
                <a:solidFill>
                  <a:srgbClr val="E68900"/>
                </a:solidFill>
              </a:rPr>
              <a:t>document.currentScript.ownerDocument</a:t>
            </a:r>
            <a:endParaRPr lang="en-US" sz="1200" dirty="0" smtClean="0">
              <a:solidFill>
                <a:srgbClr val="E68900"/>
              </a:solidFill>
            </a:endParaRPr>
          </a:p>
          <a:p>
            <a:pPr lvl="2"/>
            <a:r>
              <a:rPr lang="en-US" sz="1200" dirty="0" smtClean="0"/>
              <a:t>Scripts in the import page are executed in the context of the main document.</a:t>
            </a:r>
          </a:p>
          <a:p>
            <a:pPr lvl="1"/>
            <a:r>
              <a:rPr lang="en-US" sz="1400" dirty="0" smtClean="0">
                <a:solidFill>
                  <a:srgbClr val="E68900"/>
                </a:solidFill>
              </a:rPr>
              <a:t>Including templates </a:t>
            </a:r>
            <a:r>
              <a:rPr lang="en-US" sz="1400" dirty="0" smtClean="0"/>
              <a:t>into the main document</a:t>
            </a:r>
          </a:p>
          <a:p>
            <a:pPr lvl="1"/>
            <a:r>
              <a:rPr lang="en-US" sz="1400" dirty="0" smtClean="0">
                <a:solidFill>
                  <a:srgbClr val="E68900"/>
                </a:solidFill>
              </a:rPr>
              <a:t>Delivering web components</a:t>
            </a:r>
            <a:r>
              <a:rPr lang="en-US" sz="1400" dirty="0" smtClean="0"/>
              <a:t> which could auto register themselves (obviously)</a:t>
            </a:r>
          </a:p>
          <a:p>
            <a:pPr lvl="1"/>
            <a:r>
              <a:rPr lang="en-US" sz="1400" dirty="0" smtClean="0">
                <a:solidFill>
                  <a:srgbClr val="E68900"/>
                </a:solidFill>
              </a:rPr>
              <a:t>Imports block rendering. </a:t>
            </a:r>
            <a:r>
              <a:rPr lang="en-US" sz="1400" dirty="0" smtClean="0"/>
              <a:t>If imports take too much due to some scripts for example, you can observe delays on the main page.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Imports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imports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*Does not work in Firefox, need </a:t>
            </a:r>
            <a:r>
              <a:rPr lang="en-US" sz="2500" dirty="0" err="1" smtClean="0"/>
              <a:t>polyfill</a:t>
            </a:r>
            <a:r>
              <a:rPr lang="en-US" sz="2500" dirty="0" smtClean="0"/>
              <a:t> and flag set to off</a:t>
            </a:r>
          </a:p>
          <a:p>
            <a:endParaRPr lang="en-US" dirty="0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147248" cy="400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web developers to define </a:t>
            </a:r>
            <a:r>
              <a:rPr lang="en-US" sz="2000" dirty="0" smtClean="0">
                <a:solidFill>
                  <a:srgbClr val="E68900"/>
                </a:solidFill>
              </a:rPr>
              <a:t>new types of HTML </a:t>
            </a:r>
            <a:r>
              <a:rPr lang="en-US" sz="2000" dirty="0" smtClean="0"/>
              <a:t>elements, or </a:t>
            </a:r>
            <a:r>
              <a:rPr lang="en-US" sz="2000" dirty="0" smtClean="0">
                <a:solidFill>
                  <a:srgbClr val="E68900"/>
                </a:solidFill>
              </a:rPr>
              <a:t>extend</a:t>
            </a:r>
            <a:r>
              <a:rPr lang="en-US" sz="2000" dirty="0" smtClean="0"/>
              <a:t> existing ones.</a:t>
            </a:r>
          </a:p>
          <a:p>
            <a:r>
              <a:rPr lang="en-US" sz="2000" dirty="0" smtClean="0"/>
              <a:t>Custom elements must have a dash </a:t>
            </a:r>
            <a:r>
              <a:rPr lang="en-US" sz="2000" dirty="0" smtClean="0">
                <a:solidFill>
                  <a:srgbClr val="E68900"/>
                </a:solidFill>
              </a:rPr>
              <a:t>(-)</a:t>
            </a:r>
            <a:r>
              <a:rPr lang="en-US" sz="2000" dirty="0" smtClean="0"/>
              <a:t> in their name</a:t>
            </a:r>
          </a:p>
          <a:p>
            <a:r>
              <a:rPr lang="en-US" sz="2000" dirty="0" smtClean="0"/>
              <a:t>Elements with valid custom element names (e.g. “my-element”) inherit from </a:t>
            </a:r>
            <a:r>
              <a:rPr lang="en-US" sz="2000" dirty="0" err="1" smtClean="0">
                <a:solidFill>
                  <a:srgbClr val="E68900"/>
                </a:solidFill>
              </a:rPr>
              <a:t>HTMLElement</a:t>
            </a:r>
            <a:endParaRPr lang="en-US" sz="2000" dirty="0" smtClean="0">
              <a:solidFill>
                <a:srgbClr val="E68900"/>
              </a:solidFill>
            </a:endParaRPr>
          </a:p>
          <a:p>
            <a:r>
              <a:rPr lang="en-US" sz="2000" dirty="0" smtClean="0"/>
              <a:t>Elements with invalid custom element names (e.g. “</a:t>
            </a:r>
            <a:r>
              <a:rPr lang="en-US" sz="2000" dirty="0" err="1" smtClean="0"/>
              <a:t>randomElement</a:t>
            </a:r>
            <a:r>
              <a:rPr lang="en-US" sz="2000" dirty="0" smtClean="0"/>
              <a:t>”) inherit from </a:t>
            </a:r>
            <a:r>
              <a:rPr lang="en-US" sz="2000" dirty="0" err="1" smtClean="0">
                <a:solidFill>
                  <a:srgbClr val="E68900"/>
                </a:solidFill>
              </a:rPr>
              <a:t>HTMLUnknownElement</a:t>
            </a:r>
            <a:endParaRPr lang="en-US" sz="2000" dirty="0" smtClean="0">
              <a:solidFill>
                <a:srgbClr val="E68900"/>
              </a:solidFill>
            </a:endParaRPr>
          </a:p>
          <a:p>
            <a:r>
              <a:rPr lang="en-US" sz="2000" dirty="0" smtClean="0"/>
              <a:t>Unknown elements, or unresolved (unregistered) elements, are just ignored.</a:t>
            </a:r>
          </a:p>
          <a:p>
            <a:r>
              <a:rPr lang="en-US" sz="2000" dirty="0" smtClean="0"/>
              <a:t>Valid custom elements </a:t>
            </a:r>
            <a:r>
              <a:rPr lang="en-US" sz="2000" dirty="0" smtClean="0">
                <a:solidFill>
                  <a:srgbClr val="E68900"/>
                </a:solidFill>
              </a:rPr>
              <a:t>can be registered later on</a:t>
            </a:r>
            <a:r>
              <a:rPr lang="en-US" sz="2000" dirty="0" smtClean="0"/>
              <a:t>, and show up on the page, unlike invalid custom element names.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1435</TotalTime>
  <Words>1089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Web components</vt:lpstr>
      <vt:lpstr>Index</vt:lpstr>
      <vt:lpstr>State of the art</vt:lpstr>
      <vt:lpstr>State of the art</vt:lpstr>
      <vt:lpstr>Templates</vt:lpstr>
      <vt:lpstr>Templates</vt:lpstr>
      <vt:lpstr>HTML Imports</vt:lpstr>
      <vt:lpstr>Html imports</vt:lpstr>
      <vt:lpstr>Custom Elements</vt:lpstr>
      <vt:lpstr>Custom elements: creation</vt:lpstr>
      <vt:lpstr>Custom elements: lifecicle &amp; api</vt:lpstr>
      <vt:lpstr>Custom elements</vt:lpstr>
      <vt:lpstr>Shadow DOM</vt:lpstr>
      <vt:lpstr>Shadow DOM</vt:lpstr>
      <vt:lpstr>Shadow DOM: styling</vt:lpstr>
      <vt:lpstr>Shadow DOM</vt:lpstr>
      <vt:lpstr>Resources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fr</dc:creator>
  <cp:lastModifiedBy>fr</cp:lastModifiedBy>
  <cp:revision>155</cp:revision>
  <dcterms:created xsi:type="dcterms:W3CDTF">2015-12-28T13:02:32Z</dcterms:created>
  <dcterms:modified xsi:type="dcterms:W3CDTF">2015-12-31T14:09:40Z</dcterms:modified>
</cp:coreProperties>
</file>