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60" r:id="rId2"/>
    <p:sldId id="301" r:id="rId3"/>
    <p:sldId id="259" r:id="rId4"/>
    <p:sldId id="302" r:id="rId5"/>
    <p:sldId id="306" r:id="rId6"/>
    <p:sldId id="307" r:id="rId7"/>
    <p:sldId id="310" r:id="rId8"/>
    <p:sldId id="308" r:id="rId9"/>
    <p:sldId id="311" r:id="rId10"/>
    <p:sldId id="312" r:id="rId11"/>
    <p:sldId id="319" r:id="rId12"/>
    <p:sldId id="318" r:id="rId13"/>
    <p:sldId id="315" r:id="rId14"/>
    <p:sldId id="266" r:id="rId15"/>
    <p:sldId id="278" r:id="rId16"/>
    <p:sldId id="316" r:id="rId17"/>
    <p:sldId id="31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54953" autoAdjust="0"/>
  </p:normalViewPr>
  <p:slideViewPr>
    <p:cSldViewPr snapToGrid="0">
      <p:cViewPr varScale="1">
        <p:scale>
          <a:sx n="63" d="100"/>
          <a:sy n="63" d="100"/>
        </p:scale>
        <p:origin x="80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No</c:v>
                </c:pt>
              </c:strCache>
            </c:strRef>
          </c:tx>
          <c:spPr>
            <a:solidFill>
              <a:schemeClr val="accent1"/>
            </a:solidFill>
            <a:ln>
              <a:noFill/>
            </a:ln>
            <a:effectLst/>
            <a:sp3d/>
          </c:spPr>
          <c:invertIfNegative val="0"/>
          <c:cat>
            <c:strRef>
              <c:f>Sheet1!$A$2:$A$5</c:f>
              <c:strCache>
                <c:ptCount val="3"/>
                <c:pt idx="0">
                  <c:v>divorced</c:v>
                </c:pt>
                <c:pt idx="1">
                  <c:v>married</c:v>
                </c:pt>
                <c:pt idx="2">
                  <c:v>single</c:v>
                </c:pt>
              </c:strCache>
            </c:strRef>
          </c:cat>
          <c:val>
            <c:numRef>
              <c:f>Sheet1!$B$2:$B$5</c:f>
              <c:numCache>
                <c:formatCode>General</c:formatCode>
                <c:ptCount val="4"/>
                <c:pt idx="0">
                  <c:v>4136</c:v>
                </c:pt>
                <c:pt idx="1">
                  <c:v>22396</c:v>
                </c:pt>
                <c:pt idx="2">
                  <c:v>9948</c:v>
                </c:pt>
              </c:numCache>
            </c:numRef>
          </c:val>
          <c:extLst>
            <c:ext xmlns:c16="http://schemas.microsoft.com/office/drawing/2014/chart" uri="{C3380CC4-5D6E-409C-BE32-E72D297353CC}">
              <c16:uniqueId val="{00000000-00FF-46D2-9EDF-7CCD8F5C07A4}"/>
            </c:ext>
          </c:extLst>
        </c:ser>
        <c:ser>
          <c:idx val="1"/>
          <c:order val="1"/>
          <c:tx>
            <c:strRef>
              <c:f>Sheet1!$C$1</c:f>
              <c:strCache>
                <c:ptCount val="1"/>
                <c:pt idx="0">
                  <c:v>Yes</c:v>
                </c:pt>
              </c:strCache>
            </c:strRef>
          </c:tx>
          <c:spPr>
            <a:solidFill>
              <a:schemeClr val="accent2"/>
            </a:solidFill>
            <a:ln>
              <a:noFill/>
            </a:ln>
            <a:effectLst/>
            <a:sp3d/>
          </c:spPr>
          <c:invertIfNegative val="0"/>
          <c:cat>
            <c:strRef>
              <c:f>Sheet1!$A$2:$A$5</c:f>
              <c:strCache>
                <c:ptCount val="3"/>
                <c:pt idx="0">
                  <c:v>divorced</c:v>
                </c:pt>
                <c:pt idx="1">
                  <c:v>married</c:v>
                </c:pt>
                <c:pt idx="2">
                  <c:v>single</c:v>
                </c:pt>
              </c:strCache>
            </c:strRef>
          </c:cat>
          <c:val>
            <c:numRef>
              <c:f>Sheet1!$C$2:$C$5</c:f>
              <c:numCache>
                <c:formatCode>General</c:formatCode>
                <c:ptCount val="4"/>
                <c:pt idx="0">
                  <c:v>476</c:v>
                </c:pt>
                <c:pt idx="1">
                  <c:v>2532</c:v>
                </c:pt>
                <c:pt idx="2">
                  <c:v>1620</c:v>
                </c:pt>
              </c:numCache>
            </c:numRef>
          </c:val>
          <c:extLst>
            <c:ext xmlns:c16="http://schemas.microsoft.com/office/drawing/2014/chart" uri="{C3380CC4-5D6E-409C-BE32-E72D297353CC}">
              <c16:uniqueId val="{00000001-00FF-46D2-9EDF-7CCD8F5C07A4}"/>
            </c:ext>
          </c:extLst>
        </c:ser>
        <c:ser>
          <c:idx val="2"/>
          <c:order val="2"/>
          <c:tx>
            <c:strRef>
              <c:f>Sheet1!$D$1</c:f>
              <c:strCache>
                <c:ptCount val="1"/>
                <c:pt idx="0">
                  <c:v>Column1</c:v>
                </c:pt>
              </c:strCache>
            </c:strRef>
          </c:tx>
          <c:spPr>
            <a:solidFill>
              <a:schemeClr val="accent3"/>
            </a:solidFill>
            <a:ln>
              <a:noFill/>
            </a:ln>
            <a:effectLst/>
            <a:sp3d/>
          </c:spPr>
          <c:invertIfNegative val="0"/>
          <c:cat>
            <c:strRef>
              <c:f>Sheet1!$A$2:$A$5</c:f>
              <c:strCache>
                <c:ptCount val="3"/>
                <c:pt idx="0">
                  <c:v>divorced</c:v>
                </c:pt>
                <c:pt idx="1">
                  <c:v>married</c:v>
                </c:pt>
                <c:pt idx="2">
                  <c:v>single</c:v>
                </c:pt>
              </c:strCache>
            </c:strRef>
          </c:cat>
          <c:val>
            <c:numRef>
              <c:f>Sheet1!$D$2:$D$5</c:f>
              <c:numCache>
                <c:formatCode>General</c:formatCode>
                <c:ptCount val="4"/>
              </c:numCache>
            </c:numRef>
          </c:val>
          <c:extLst>
            <c:ext xmlns:c16="http://schemas.microsoft.com/office/drawing/2014/chart" uri="{C3380CC4-5D6E-409C-BE32-E72D297353CC}">
              <c16:uniqueId val="{00000002-00FF-46D2-9EDF-7CCD8F5C07A4}"/>
            </c:ext>
          </c:extLst>
        </c:ser>
        <c:dLbls>
          <c:showLegendKey val="0"/>
          <c:showVal val="0"/>
          <c:showCatName val="0"/>
          <c:showSerName val="0"/>
          <c:showPercent val="0"/>
          <c:showBubbleSize val="0"/>
        </c:dLbls>
        <c:gapWidth val="150"/>
        <c:shape val="box"/>
        <c:axId val="1069277807"/>
        <c:axId val="1069299023"/>
        <c:axId val="0"/>
      </c:bar3DChart>
      <c:catAx>
        <c:axId val="106927780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9299023"/>
        <c:crosses val="autoZero"/>
        <c:auto val="1"/>
        <c:lblAlgn val="ctr"/>
        <c:lblOffset val="100"/>
        <c:noMultiLvlLbl val="0"/>
      </c:catAx>
      <c:valAx>
        <c:axId val="10692990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9277807"/>
        <c:crosses val="autoZero"/>
        <c:crossBetween val="between"/>
      </c:valAx>
      <c:spPr>
        <a:noFill/>
        <a:ln>
          <a:noFill/>
        </a:ln>
        <a:effectLst/>
      </c:spPr>
    </c:plotArea>
    <c:legend>
      <c:legendPos val="b"/>
      <c:legendEntry>
        <c:idx val="2"/>
        <c:delete val="1"/>
      </c:legendEntry>
      <c:layout>
        <c:manualLayout>
          <c:xMode val="edge"/>
          <c:yMode val="edge"/>
          <c:x val="0.81200024224707545"/>
          <c:y val="0.18616478923691007"/>
          <c:w val="0.12010778155672122"/>
          <c:h val="4.508525805331827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No</c:v>
                </c:pt>
              </c:strCache>
            </c:strRef>
          </c:tx>
          <c:spPr>
            <a:solidFill>
              <a:schemeClr val="accent1"/>
            </a:solidFill>
            <a:ln>
              <a:noFill/>
            </a:ln>
            <a:effectLst/>
            <a:sp3d/>
          </c:spPr>
          <c:invertIfNegative val="0"/>
          <c:cat>
            <c:strRef>
              <c:f>Sheet1!$A$2:$A$8</c:f>
              <c:strCache>
                <c:ptCount val="7"/>
                <c:pt idx="0">
                  <c:v>basic.4y</c:v>
                </c:pt>
                <c:pt idx="1">
                  <c:v>basic.6y</c:v>
                </c:pt>
                <c:pt idx="2">
                  <c:v>basic.9y</c:v>
                </c:pt>
                <c:pt idx="3">
                  <c:v>high.school</c:v>
                </c:pt>
                <c:pt idx="4">
                  <c:v>university.degree</c:v>
                </c:pt>
                <c:pt idx="5">
                  <c:v>professional.course</c:v>
                </c:pt>
                <c:pt idx="6">
                  <c:v>illiterate</c:v>
                </c:pt>
              </c:strCache>
            </c:strRef>
          </c:cat>
          <c:val>
            <c:numRef>
              <c:f>Sheet1!$B$2:$B$8</c:f>
              <c:numCache>
                <c:formatCode>General</c:formatCode>
                <c:ptCount val="7"/>
                <c:pt idx="0">
                  <c:v>3748</c:v>
                </c:pt>
                <c:pt idx="1">
                  <c:v>2104</c:v>
                </c:pt>
                <c:pt idx="2">
                  <c:v>5572</c:v>
                </c:pt>
                <c:pt idx="3">
                  <c:v>8484</c:v>
                </c:pt>
                <c:pt idx="4">
                  <c:v>10498</c:v>
                </c:pt>
                <c:pt idx="5">
                  <c:v>4648</c:v>
                </c:pt>
                <c:pt idx="6">
                  <c:v>14</c:v>
                </c:pt>
              </c:numCache>
            </c:numRef>
          </c:val>
          <c:extLst>
            <c:ext xmlns:c16="http://schemas.microsoft.com/office/drawing/2014/chart" uri="{C3380CC4-5D6E-409C-BE32-E72D297353CC}">
              <c16:uniqueId val="{00000000-00FF-46D2-9EDF-7CCD8F5C07A4}"/>
            </c:ext>
          </c:extLst>
        </c:ser>
        <c:ser>
          <c:idx val="1"/>
          <c:order val="1"/>
          <c:tx>
            <c:strRef>
              <c:f>Sheet1!$C$1</c:f>
              <c:strCache>
                <c:ptCount val="1"/>
                <c:pt idx="0">
                  <c:v>Yes</c:v>
                </c:pt>
              </c:strCache>
            </c:strRef>
          </c:tx>
          <c:spPr>
            <a:solidFill>
              <a:schemeClr val="accent2"/>
            </a:solidFill>
            <a:ln>
              <a:noFill/>
            </a:ln>
            <a:effectLst/>
            <a:sp3d/>
          </c:spPr>
          <c:invertIfNegative val="0"/>
          <c:cat>
            <c:strRef>
              <c:f>Sheet1!$A$2:$A$8</c:f>
              <c:strCache>
                <c:ptCount val="7"/>
                <c:pt idx="0">
                  <c:v>basic.4y</c:v>
                </c:pt>
                <c:pt idx="1">
                  <c:v>basic.6y</c:v>
                </c:pt>
                <c:pt idx="2">
                  <c:v>basic.9y</c:v>
                </c:pt>
                <c:pt idx="3">
                  <c:v>high.school</c:v>
                </c:pt>
                <c:pt idx="4">
                  <c:v>university.degree</c:v>
                </c:pt>
                <c:pt idx="5">
                  <c:v>professional.course</c:v>
                </c:pt>
                <c:pt idx="6">
                  <c:v>illiterate</c:v>
                </c:pt>
              </c:strCache>
            </c:strRef>
          </c:cat>
          <c:val>
            <c:numRef>
              <c:f>Sheet1!$C$2:$C$8</c:f>
              <c:numCache>
                <c:formatCode>General</c:formatCode>
                <c:ptCount val="7"/>
                <c:pt idx="0">
                  <c:v>428</c:v>
                </c:pt>
                <c:pt idx="1">
                  <c:v>188</c:v>
                </c:pt>
                <c:pt idx="2">
                  <c:v>473</c:v>
                </c:pt>
                <c:pt idx="3">
                  <c:v>1031</c:v>
                </c:pt>
                <c:pt idx="4">
                  <c:v>1670</c:v>
                </c:pt>
                <c:pt idx="5">
                  <c:v>595</c:v>
                </c:pt>
                <c:pt idx="6">
                  <c:v>4</c:v>
                </c:pt>
              </c:numCache>
            </c:numRef>
          </c:val>
          <c:extLst>
            <c:ext xmlns:c16="http://schemas.microsoft.com/office/drawing/2014/chart" uri="{C3380CC4-5D6E-409C-BE32-E72D297353CC}">
              <c16:uniqueId val="{00000001-00FF-46D2-9EDF-7CCD8F5C07A4}"/>
            </c:ext>
          </c:extLst>
        </c:ser>
        <c:ser>
          <c:idx val="2"/>
          <c:order val="2"/>
          <c:tx>
            <c:strRef>
              <c:f>Sheet1!$D$1</c:f>
              <c:strCache>
                <c:ptCount val="1"/>
                <c:pt idx="0">
                  <c:v>Column1</c:v>
                </c:pt>
              </c:strCache>
            </c:strRef>
          </c:tx>
          <c:spPr>
            <a:solidFill>
              <a:schemeClr val="accent3"/>
            </a:solidFill>
            <a:ln>
              <a:noFill/>
            </a:ln>
            <a:effectLst/>
            <a:sp3d/>
          </c:spPr>
          <c:invertIfNegative val="0"/>
          <c:cat>
            <c:strRef>
              <c:f>Sheet1!$A$2:$A$8</c:f>
              <c:strCache>
                <c:ptCount val="7"/>
                <c:pt idx="0">
                  <c:v>basic.4y</c:v>
                </c:pt>
                <c:pt idx="1">
                  <c:v>basic.6y</c:v>
                </c:pt>
                <c:pt idx="2">
                  <c:v>basic.9y</c:v>
                </c:pt>
                <c:pt idx="3">
                  <c:v>high.school</c:v>
                </c:pt>
                <c:pt idx="4">
                  <c:v>university.degree</c:v>
                </c:pt>
                <c:pt idx="5">
                  <c:v>professional.course</c:v>
                </c:pt>
                <c:pt idx="6">
                  <c:v>illiterate</c:v>
                </c:pt>
              </c:strCache>
            </c:strRef>
          </c:cat>
          <c:val>
            <c:numRef>
              <c:f>Sheet1!$D$2:$D$8</c:f>
              <c:numCache>
                <c:formatCode>General</c:formatCode>
                <c:ptCount val="7"/>
              </c:numCache>
            </c:numRef>
          </c:val>
          <c:extLst>
            <c:ext xmlns:c16="http://schemas.microsoft.com/office/drawing/2014/chart" uri="{C3380CC4-5D6E-409C-BE32-E72D297353CC}">
              <c16:uniqueId val="{00000002-00FF-46D2-9EDF-7CCD8F5C07A4}"/>
            </c:ext>
          </c:extLst>
        </c:ser>
        <c:dLbls>
          <c:showLegendKey val="0"/>
          <c:showVal val="0"/>
          <c:showCatName val="0"/>
          <c:showSerName val="0"/>
          <c:showPercent val="0"/>
          <c:showBubbleSize val="0"/>
        </c:dLbls>
        <c:gapWidth val="150"/>
        <c:shape val="box"/>
        <c:axId val="1069277807"/>
        <c:axId val="1069299023"/>
        <c:axId val="0"/>
      </c:bar3DChart>
      <c:catAx>
        <c:axId val="106927780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9299023"/>
        <c:crosses val="autoZero"/>
        <c:auto val="1"/>
        <c:lblAlgn val="ctr"/>
        <c:lblOffset val="100"/>
        <c:noMultiLvlLbl val="0"/>
      </c:catAx>
      <c:valAx>
        <c:axId val="10692990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9277807"/>
        <c:crosses val="autoZero"/>
        <c:crossBetween val="between"/>
      </c:valAx>
      <c:spPr>
        <a:noFill/>
        <a:ln>
          <a:noFill/>
        </a:ln>
        <a:effectLst/>
      </c:spPr>
    </c:plotArea>
    <c:legend>
      <c:legendPos val="b"/>
      <c:legendEntry>
        <c:idx val="2"/>
        <c:delete val="1"/>
      </c:legendEntry>
      <c:layout>
        <c:manualLayout>
          <c:xMode val="edge"/>
          <c:yMode val="edge"/>
          <c:x val="0.81381707407967452"/>
          <c:y val="0.12991479269717071"/>
          <c:w val="0.13079351654603763"/>
          <c:h val="4.508525805331827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No</c:v>
                </c:pt>
              </c:strCache>
            </c:strRef>
          </c:tx>
          <c:spPr>
            <a:solidFill>
              <a:schemeClr val="accent1"/>
            </a:solidFill>
            <a:ln>
              <a:noFill/>
            </a:ln>
            <a:effectLst/>
            <a:sp3d/>
          </c:spPr>
          <c:invertIfNegative val="0"/>
          <c:cat>
            <c:strRef>
              <c:f>Sheet1!$A$2:$A$8</c:f>
              <c:strCache>
                <c:ptCount val="2"/>
                <c:pt idx="0">
                  <c:v>No</c:v>
                </c:pt>
                <c:pt idx="1">
                  <c:v>Yes</c:v>
                </c:pt>
              </c:strCache>
            </c:strRef>
          </c:cat>
          <c:val>
            <c:numRef>
              <c:f>Sheet1!$B$2:$B$8</c:f>
              <c:numCache>
                <c:formatCode>General</c:formatCode>
                <c:ptCount val="7"/>
                <c:pt idx="0">
                  <c:v>30100</c:v>
                </c:pt>
                <c:pt idx="1">
                  <c:v>3850</c:v>
                </c:pt>
              </c:numCache>
            </c:numRef>
          </c:val>
          <c:extLst>
            <c:ext xmlns:c16="http://schemas.microsoft.com/office/drawing/2014/chart" uri="{C3380CC4-5D6E-409C-BE32-E72D297353CC}">
              <c16:uniqueId val="{00000000-00FF-46D2-9EDF-7CCD8F5C07A4}"/>
            </c:ext>
          </c:extLst>
        </c:ser>
        <c:ser>
          <c:idx val="1"/>
          <c:order val="1"/>
          <c:tx>
            <c:strRef>
              <c:f>Sheet1!$C$1</c:f>
              <c:strCache>
                <c:ptCount val="1"/>
                <c:pt idx="0">
                  <c:v>Yes</c:v>
                </c:pt>
              </c:strCache>
            </c:strRef>
          </c:tx>
          <c:spPr>
            <a:solidFill>
              <a:schemeClr val="accent2"/>
            </a:solidFill>
            <a:ln>
              <a:noFill/>
            </a:ln>
            <a:effectLst/>
            <a:sp3d/>
          </c:spPr>
          <c:invertIfNegative val="0"/>
          <c:cat>
            <c:strRef>
              <c:f>Sheet1!$A$2:$A$8</c:f>
              <c:strCache>
                <c:ptCount val="2"/>
                <c:pt idx="0">
                  <c:v>No</c:v>
                </c:pt>
                <c:pt idx="1">
                  <c:v>Yes</c:v>
                </c:pt>
              </c:strCache>
            </c:strRef>
          </c:cat>
          <c:val>
            <c:numRef>
              <c:f>Sheet1!$C$2:$C$8</c:f>
              <c:numCache>
                <c:formatCode>General</c:formatCode>
                <c:ptCount val="7"/>
                <c:pt idx="0">
                  <c:v>5565</c:v>
                </c:pt>
                <c:pt idx="1">
                  <c:v>683</c:v>
                </c:pt>
              </c:numCache>
            </c:numRef>
          </c:val>
          <c:extLst>
            <c:ext xmlns:c16="http://schemas.microsoft.com/office/drawing/2014/chart" uri="{C3380CC4-5D6E-409C-BE32-E72D297353CC}">
              <c16:uniqueId val="{00000001-00FF-46D2-9EDF-7CCD8F5C07A4}"/>
            </c:ext>
          </c:extLst>
        </c:ser>
        <c:ser>
          <c:idx val="2"/>
          <c:order val="2"/>
          <c:tx>
            <c:strRef>
              <c:f>Sheet1!$D$1</c:f>
              <c:strCache>
                <c:ptCount val="1"/>
                <c:pt idx="0">
                  <c:v>Column1</c:v>
                </c:pt>
              </c:strCache>
            </c:strRef>
          </c:tx>
          <c:spPr>
            <a:solidFill>
              <a:schemeClr val="accent3"/>
            </a:solidFill>
            <a:ln>
              <a:noFill/>
            </a:ln>
            <a:effectLst/>
            <a:sp3d/>
          </c:spPr>
          <c:invertIfNegative val="0"/>
          <c:cat>
            <c:strRef>
              <c:f>Sheet1!$A$2:$A$8</c:f>
              <c:strCache>
                <c:ptCount val="2"/>
                <c:pt idx="0">
                  <c:v>No</c:v>
                </c:pt>
                <c:pt idx="1">
                  <c:v>Yes</c:v>
                </c:pt>
              </c:strCache>
            </c:strRef>
          </c:cat>
          <c:val>
            <c:numRef>
              <c:f>Sheet1!$D$2:$D$8</c:f>
              <c:numCache>
                <c:formatCode>General</c:formatCode>
                <c:ptCount val="7"/>
              </c:numCache>
            </c:numRef>
          </c:val>
          <c:extLst>
            <c:ext xmlns:c16="http://schemas.microsoft.com/office/drawing/2014/chart" uri="{C3380CC4-5D6E-409C-BE32-E72D297353CC}">
              <c16:uniqueId val="{00000002-00FF-46D2-9EDF-7CCD8F5C07A4}"/>
            </c:ext>
          </c:extLst>
        </c:ser>
        <c:dLbls>
          <c:showLegendKey val="0"/>
          <c:showVal val="0"/>
          <c:showCatName val="0"/>
          <c:showSerName val="0"/>
          <c:showPercent val="0"/>
          <c:showBubbleSize val="0"/>
        </c:dLbls>
        <c:gapWidth val="150"/>
        <c:shape val="box"/>
        <c:axId val="1069277807"/>
        <c:axId val="1069299023"/>
        <c:axId val="919580015"/>
      </c:bar3DChart>
      <c:catAx>
        <c:axId val="106927780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9299023"/>
        <c:crosses val="autoZero"/>
        <c:auto val="1"/>
        <c:lblAlgn val="ctr"/>
        <c:lblOffset val="100"/>
        <c:noMultiLvlLbl val="0"/>
      </c:catAx>
      <c:valAx>
        <c:axId val="10692990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9277807"/>
        <c:crosses val="autoZero"/>
        <c:crossBetween val="between"/>
      </c:valAx>
      <c:serAx>
        <c:axId val="919580015"/>
        <c:scaling>
          <c:orientation val="minMax"/>
        </c:scaling>
        <c:delete val="1"/>
        <c:axPos val="b"/>
        <c:majorTickMark val="out"/>
        <c:minorTickMark val="none"/>
        <c:tickLblPos val="nextTo"/>
        <c:crossAx val="1069299023"/>
        <c:crosses val="autoZero"/>
      </c:serAx>
      <c:spPr>
        <a:noFill/>
        <a:ln>
          <a:noFill/>
        </a:ln>
        <a:effectLst/>
      </c:spPr>
    </c:plotArea>
    <c:legend>
      <c:legendPos val="b"/>
      <c:legendEntry>
        <c:idx val="2"/>
        <c:delete val="1"/>
      </c:legendEntry>
      <c:layout>
        <c:manualLayout>
          <c:xMode val="edge"/>
          <c:yMode val="edge"/>
          <c:x val="0.80473287961954532"/>
          <c:y val="8.7727295292366184E-2"/>
          <c:w val="0.13079351654603763"/>
          <c:h val="4.508525805331827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0.7959</cdr:x>
      <cdr:y>0.13086</cdr:y>
    </cdr:from>
    <cdr:to>
      <cdr:x>0.9084</cdr:x>
      <cdr:y>0.29961</cdr:y>
    </cdr:to>
    <cdr:sp macro="" textlink="">
      <cdr:nvSpPr>
        <cdr:cNvPr id="2" name="TextBox 1">
          <a:extLst xmlns:a="http://schemas.openxmlformats.org/drawingml/2006/main">
            <a:ext uri="{FF2B5EF4-FFF2-40B4-BE49-F238E27FC236}">
              <a16:creationId xmlns:a16="http://schemas.microsoft.com/office/drawing/2014/main" id="{670160CD-34E4-3517-1640-69BD86E2D60B}"/>
            </a:ext>
          </a:extLst>
        </cdr:cNvPr>
        <cdr:cNvSpPr txBox="1"/>
      </cdr:nvSpPr>
      <cdr:spPr>
        <a:xfrm xmlns:a="http://schemas.openxmlformats.org/drawingml/2006/main">
          <a:off x="6469063" y="709083"/>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CA" sz="1400" dirty="0">
              <a:solidFill>
                <a:schemeClr val="accent1"/>
              </a:solidFill>
            </a:rPr>
            <a:t>Subscription</a:t>
          </a:r>
        </a:p>
      </cdr:txBody>
    </cdr:sp>
  </cdr:relSizeAnchor>
</c:userShapes>
</file>

<file path=ppt/drawings/drawing2.xml><?xml version="1.0" encoding="utf-8"?>
<c:userShapes xmlns:c="http://schemas.openxmlformats.org/drawingml/2006/chart">
  <cdr:relSizeAnchor xmlns:cdr="http://schemas.openxmlformats.org/drawingml/2006/chartDrawing">
    <cdr:from>
      <cdr:x>0.80144</cdr:x>
      <cdr:y>0.04337</cdr:y>
    </cdr:from>
    <cdr:to>
      <cdr:x>0.91394</cdr:x>
      <cdr:y>0.10663</cdr:y>
    </cdr:to>
    <cdr:sp macro="" textlink="">
      <cdr:nvSpPr>
        <cdr:cNvPr id="2" name="TextBox 1">
          <a:extLst xmlns:a="http://schemas.openxmlformats.org/drawingml/2006/main">
            <a:ext uri="{FF2B5EF4-FFF2-40B4-BE49-F238E27FC236}">
              <a16:creationId xmlns:a16="http://schemas.microsoft.com/office/drawing/2014/main" id="{670160CD-34E4-3517-1640-69BD86E2D60B}"/>
            </a:ext>
          </a:extLst>
        </cdr:cNvPr>
        <cdr:cNvSpPr txBox="1"/>
      </cdr:nvSpPr>
      <cdr:spPr>
        <a:xfrm xmlns:a="http://schemas.openxmlformats.org/drawingml/2006/main">
          <a:off x="5602196" y="235008"/>
          <a:ext cx="786394" cy="34279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CA" sz="1400" dirty="0">
              <a:solidFill>
                <a:schemeClr val="accent1"/>
              </a:solidFill>
            </a:rPr>
            <a:t>Subscription</a:t>
          </a:r>
        </a:p>
      </cdr:txBody>
    </cdr:sp>
  </cdr:relSizeAnchor>
</c:userShapes>
</file>

<file path=ppt/drawings/drawing3.xml><?xml version="1.0" encoding="utf-8"?>
<c:userShapes xmlns:c="http://schemas.openxmlformats.org/drawingml/2006/chart">
  <cdr:relSizeAnchor xmlns:cdr="http://schemas.openxmlformats.org/drawingml/2006/chartDrawing">
    <cdr:from>
      <cdr:x>0.78928</cdr:x>
      <cdr:y>0.03325</cdr:y>
    </cdr:from>
    <cdr:to>
      <cdr:x>0.90178</cdr:x>
      <cdr:y>0.202</cdr:y>
    </cdr:to>
    <cdr:sp macro="" textlink="">
      <cdr:nvSpPr>
        <cdr:cNvPr id="2" name="TextBox 1">
          <a:extLst xmlns:a="http://schemas.openxmlformats.org/drawingml/2006/main">
            <a:ext uri="{FF2B5EF4-FFF2-40B4-BE49-F238E27FC236}">
              <a16:creationId xmlns:a16="http://schemas.microsoft.com/office/drawing/2014/main" id="{670160CD-34E4-3517-1640-69BD86E2D60B}"/>
            </a:ext>
          </a:extLst>
        </cdr:cNvPr>
        <cdr:cNvSpPr txBox="1"/>
      </cdr:nvSpPr>
      <cdr:spPr>
        <a:xfrm xmlns:a="http://schemas.openxmlformats.org/drawingml/2006/main">
          <a:off x="5517206" y="180144"/>
          <a:ext cx="786394"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CA" sz="1400" dirty="0">
              <a:solidFill>
                <a:schemeClr val="accent1"/>
              </a:solidFill>
            </a:rPr>
            <a:t>Subscription</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89078-1827-4A22-BDAE-827C9332D344}" type="datetimeFigureOut">
              <a:rPr lang="en-CA" smtClean="0"/>
              <a:t>2023-05-31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3D5B9E-C2E2-4B1E-B6E6-18C13F18BD2F}" type="slidenum">
              <a:rPr lang="en-CA" smtClean="0"/>
              <a:t>‹#›</a:t>
            </a:fld>
            <a:endParaRPr lang="en-CA"/>
          </a:p>
        </p:txBody>
      </p:sp>
    </p:spTree>
    <p:extLst>
      <p:ext uri="{BB962C8B-B14F-4D97-AF65-F5344CB8AC3E}">
        <p14:creationId xmlns:p14="http://schemas.microsoft.com/office/powerpoint/2010/main" val="92249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Good Afternoon one and all and welcome to todays presentation</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On the term deposit Project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looking into personal loan</a:t>
            </a:r>
          </a:p>
          <a:p>
            <a:endParaRPr lang="en-CA" dirty="0"/>
          </a:p>
          <a:p>
            <a:r>
              <a:rPr lang="en-US" dirty="0">
                <a:solidFill>
                  <a:schemeClr val="accent1"/>
                </a:solidFill>
              </a:rPr>
              <a:t>Nearly 30000 calls were made to clients w/</a:t>
            </a:r>
            <a:r>
              <a:rPr lang="en-US" dirty="0" err="1">
                <a:solidFill>
                  <a:schemeClr val="accent1"/>
                </a:solidFill>
              </a:rPr>
              <a:t>ith</a:t>
            </a:r>
            <a:r>
              <a:rPr lang="en-US" dirty="0">
                <a:solidFill>
                  <a:schemeClr val="accent1"/>
                </a:solidFill>
              </a:rPr>
              <a:t> no personal loan/. and</a:t>
            </a:r>
          </a:p>
          <a:p>
            <a:r>
              <a:rPr lang="en-US" dirty="0">
                <a:solidFill>
                  <a:schemeClr val="accent1"/>
                </a:solidFill>
              </a:rPr>
              <a:t>/</a:t>
            </a:r>
          </a:p>
          <a:p>
            <a:r>
              <a:rPr lang="en-US" dirty="0">
                <a:solidFill>
                  <a:schemeClr val="accent1"/>
                </a:solidFill>
              </a:rPr>
              <a:t>we have got/ maximum term deposit conversion also/ from people who has no personal loan/</a:t>
            </a:r>
            <a:endParaRPr lang="en-CA" dirty="0">
              <a:solidFill>
                <a:schemeClr val="accent1"/>
              </a:solidFill>
            </a:endParaRPr>
          </a:p>
          <a:p>
            <a:endParaRPr lang="en-CA" dirty="0"/>
          </a:p>
        </p:txBody>
      </p:sp>
      <p:sp>
        <p:nvSpPr>
          <p:cNvPr id="4" name="Slide Number Placeholder 3"/>
          <p:cNvSpPr>
            <a:spLocks noGrp="1"/>
          </p:cNvSpPr>
          <p:nvPr>
            <p:ph type="sldNum" sz="quarter" idx="5"/>
          </p:nvPr>
        </p:nvSpPr>
        <p:spPr/>
        <p:txBody>
          <a:bodyPr/>
          <a:lstStyle/>
          <a:p>
            <a:fld id="{5F3D5B9E-C2E2-4B1E-B6E6-18C13F18BD2F}" type="slidenum">
              <a:rPr lang="en-CA" smtClean="0"/>
              <a:t>10</a:t>
            </a:fld>
            <a:endParaRPr lang="en-CA"/>
          </a:p>
        </p:txBody>
      </p:sp>
    </p:spTree>
    <p:extLst>
      <p:ext uri="{BB962C8B-B14F-4D97-AF65-F5344CB8AC3E}">
        <p14:creationId xmlns:p14="http://schemas.microsoft.com/office/powerpoint/2010/main" val="1779927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lets get a brief idea about the models technique considered as part of this project</a:t>
            </a:r>
          </a:p>
        </p:txBody>
      </p:sp>
      <p:sp>
        <p:nvSpPr>
          <p:cNvPr id="4" name="Slide Number Placeholder 3"/>
          <p:cNvSpPr>
            <a:spLocks noGrp="1"/>
          </p:cNvSpPr>
          <p:nvPr>
            <p:ph type="sldNum" sz="quarter" idx="5"/>
          </p:nvPr>
        </p:nvSpPr>
        <p:spPr/>
        <p:txBody>
          <a:bodyPr/>
          <a:lstStyle/>
          <a:p>
            <a:fld id="{5F3D5B9E-C2E2-4B1E-B6E6-18C13F18BD2F}" type="slidenum">
              <a:rPr lang="en-CA" smtClean="0"/>
              <a:t>11</a:t>
            </a:fld>
            <a:endParaRPr lang="en-CA"/>
          </a:p>
        </p:txBody>
      </p:sp>
    </p:spTree>
    <p:extLst>
      <p:ext uri="{BB962C8B-B14F-4D97-AF65-F5344CB8AC3E}">
        <p14:creationId xmlns:p14="http://schemas.microsoft.com/office/powerpoint/2010/main" val="3043316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this slid /we will be going over the models build ,/ best model /and the metrics used for evaluating/ which model is the best/</a:t>
            </a:r>
          </a:p>
          <a:p>
            <a:endParaRPr lang="en-CA" dirty="0"/>
          </a:p>
          <a:p>
            <a:r>
              <a:rPr lang="en-CA" dirty="0"/>
              <a:t>Since this project is a binary classification problem. /Which means that we are trying to classify/ the prediction in 2 groups /</a:t>
            </a:r>
            <a:r>
              <a:rPr lang="en-CA" dirty="0" err="1"/>
              <a:t>ie</a:t>
            </a:r>
            <a:r>
              <a:rPr lang="en-CA" dirty="0"/>
              <a:t> /if a client will subtribe /or not/ basically a yes or no prediction./</a:t>
            </a:r>
          </a:p>
          <a:p>
            <a:endParaRPr lang="en-CA" dirty="0"/>
          </a:p>
          <a:p>
            <a:r>
              <a:rPr lang="en-CA" dirty="0"/>
              <a:t>I built Random forest, /decision tree, /logistic regression,/ k-nearest neighbour/ and naive base model/ for determine the best predicting algorithm./</a:t>
            </a:r>
          </a:p>
          <a:p>
            <a:endParaRPr lang="en-CA" dirty="0"/>
          </a:p>
          <a:p>
            <a:r>
              <a:rPr lang="en-CA" dirty="0"/>
              <a:t>After evaluating all these models / I concluded that/ logistic regression model /is giving the best prediction./</a:t>
            </a:r>
          </a:p>
          <a:p>
            <a:endParaRPr lang="en-CA" dirty="0"/>
          </a:p>
          <a:p>
            <a:r>
              <a:rPr lang="en-CA" dirty="0"/>
              <a:t>I came to this conclusion/ by considering these metrics/</a:t>
            </a:r>
          </a:p>
          <a:p>
            <a:endParaRPr lang="en-CA" dirty="0"/>
          </a:p>
          <a:p>
            <a:r>
              <a:rPr lang="en-CA" dirty="0"/>
              <a:t>Accuracy score is </a:t>
            </a:r>
            <a:r>
              <a:rPr lang="en-US" b="0" i="0" dirty="0">
                <a:solidFill>
                  <a:srgbClr val="111111"/>
                </a:solidFill>
                <a:effectLst/>
                <a:latin typeface="Roboto" panose="02000000000000000000" pitchFamily="2" charset="0"/>
              </a:rPr>
              <a:t>the ratio of true positives and true negatives to all positive and negative observations. </a:t>
            </a:r>
            <a:r>
              <a:rPr lang="en-CA" dirty="0"/>
              <a:t>basically gives us an idea on how well the model is predicting the results for both yes and no subscription</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Whereas / The recall is the ratio true positive to all positives predicted by the model </a:t>
            </a:r>
            <a:r>
              <a:rPr lang="en-CA" dirty="0"/>
              <a:t>which means the recall score gives us an idea on how well the model is predicting the positive results meaning yes subscription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t>Area under the curve also called AUC curve  is used to measure the performance of the model, so higher the </a:t>
            </a:r>
            <a:r>
              <a:rPr lang="en-CA" dirty="0" err="1"/>
              <a:t>auc</a:t>
            </a:r>
            <a:r>
              <a:rPr lang="en-CA" dirty="0"/>
              <a:t> score better the model performance</a:t>
            </a:r>
          </a:p>
          <a:p>
            <a:endParaRPr lang="en-CA" dirty="0"/>
          </a:p>
        </p:txBody>
      </p:sp>
      <p:sp>
        <p:nvSpPr>
          <p:cNvPr id="4" name="Slide Number Placeholder 3"/>
          <p:cNvSpPr>
            <a:spLocks noGrp="1"/>
          </p:cNvSpPr>
          <p:nvPr>
            <p:ph type="sldNum" sz="quarter" idx="5"/>
          </p:nvPr>
        </p:nvSpPr>
        <p:spPr/>
        <p:txBody>
          <a:bodyPr/>
          <a:lstStyle/>
          <a:p>
            <a:fld id="{5F3D5B9E-C2E2-4B1E-B6E6-18C13F18BD2F}" type="slidenum">
              <a:rPr lang="en-CA" smtClean="0"/>
              <a:t>12</a:t>
            </a:fld>
            <a:endParaRPr lang="en-CA"/>
          </a:p>
        </p:txBody>
      </p:sp>
    </p:spTree>
    <p:extLst>
      <p:ext uri="{BB962C8B-B14F-4D97-AF65-F5344CB8AC3E}">
        <p14:creationId xmlns:p14="http://schemas.microsoft.com/office/powerpoint/2010/main" val="2544955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lets take a look into the performance of each models</a:t>
            </a:r>
          </a:p>
          <a:p>
            <a:endParaRPr lang="en-CA" dirty="0"/>
          </a:p>
          <a:p>
            <a:r>
              <a:rPr lang="en-CA" dirty="0"/>
              <a:t>Looking at the scores its clear that logistic regression is the best model as it has the best recall and </a:t>
            </a:r>
            <a:r>
              <a:rPr lang="en-CA" dirty="0" err="1"/>
              <a:t>auc</a:t>
            </a:r>
            <a:r>
              <a:rPr lang="en-CA" dirty="0"/>
              <a:t> score.</a:t>
            </a:r>
          </a:p>
          <a:p>
            <a:endParaRPr lang="en-CA" dirty="0"/>
          </a:p>
          <a:p>
            <a:r>
              <a:rPr lang="en-CA" dirty="0"/>
              <a:t>Although random forest model is the best accuracy score. It has lower recall and </a:t>
            </a:r>
            <a:r>
              <a:rPr lang="en-CA" dirty="0" err="1"/>
              <a:t>auc</a:t>
            </a:r>
            <a:r>
              <a:rPr lang="en-CA" dirty="0"/>
              <a:t> score</a:t>
            </a:r>
          </a:p>
          <a:p>
            <a:endParaRPr lang="en-CA" dirty="0"/>
          </a:p>
          <a:p>
            <a:r>
              <a:rPr lang="en-CA" dirty="0"/>
              <a:t>I decided select logistic regression as the best model</a:t>
            </a:r>
          </a:p>
          <a:p>
            <a:r>
              <a:rPr lang="en-CA" dirty="0"/>
              <a:t>Because</a:t>
            </a:r>
          </a:p>
          <a:p>
            <a:pPr marL="228600" indent="-228600">
              <a:buAutoNum type="alphaLcPeriod"/>
            </a:pPr>
            <a:r>
              <a:rPr lang="en-CA" dirty="0"/>
              <a:t>Logistic regression has higher </a:t>
            </a:r>
            <a:r>
              <a:rPr lang="en-CA" dirty="0" err="1"/>
              <a:t>auc</a:t>
            </a:r>
            <a:r>
              <a:rPr lang="en-CA" dirty="0"/>
              <a:t> score and </a:t>
            </a:r>
          </a:p>
          <a:p>
            <a:pPr marL="228600" indent="-228600">
              <a:buAutoNum type="alphaLcPeriod"/>
            </a:pPr>
            <a:r>
              <a:rPr lang="en-CA" dirty="0"/>
              <a:t>B. since we are more concern about the positive value. I feel recall score takes precedence over accuracy score</a:t>
            </a:r>
          </a:p>
          <a:p>
            <a:pPr marL="228600" indent="-228600">
              <a:buAutoNum type="alphaLcPeriod"/>
            </a:pPr>
            <a:endParaRPr lang="en-CA" dirty="0"/>
          </a:p>
          <a:p>
            <a:pPr marL="0" indent="0">
              <a:buNone/>
            </a:pPr>
            <a:endParaRPr lang="en-CA" dirty="0"/>
          </a:p>
        </p:txBody>
      </p:sp>
      <p:sp>
        <p:nvSpPr>
          <p:cNvPr id="4" name="Slide Number Placeholder 3"/>
          <p:cNvSpPr>
            <a:spLocks noGrp="1"/>
          </p:cNvSpPr>
          <p:nvPr>
            <p:ph type="sldNum" sz="quarter" idx="5"/>
          </p:nvPr>
        </p:nvSpPr>
        <p:spPr/>
        <p:txBody>
          <a:bodyPr/>
          <a:lstStyle/>
          <a:p>
            <a:fld id="{5F3D5B9E-C2E2-4B1E-B6E6-18C13F18BD2F}" type="slidenum">
              <a:rPr lang="en-CA" smtClean="0"/>
              <a:t>13</a:t>
            </a:fld>
            <a:endParaRPr lang="en-CA"/>
          </a:p>
        </p:txBody>
      </p:sp>
    </p:spTree>
    <p:extLst>
      <p:ext uri="{BB962C8B-B14F-4D97-AF65-F5344CB8AC3E}">
        <p14:creationId xmlns:p14="http://schemas.microsoft.com/office/powerpoint/2010/main" val="2710137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6c4305b01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6c4305b0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After conducting intensive analysis and modeling, I have drawn a few business insight that will help the business conduct a better telemarketing campaign</a:t>
            </a:r>
          </a:p>
          <a:p>
            <a:pPr marL="0" lvl="0" indent="0" algn="l" rtl="0">
              <a:spcBef>
                <a:spcPts val="0"/>
              </a:spcBef>
              <a:spcAft>
                <a:spcPts val="0"/>
              </a:spcAft>
              <a:buNone/>
            </a:pPr>
            <a:r>
              <a:rPr lang="en-CA" dirty="0"/>
              <a:t>And my recommendation are as follows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Firstly target clients who fall within the age bracket of 20 to 50. these people are at the prime of their career who will want to invest and increase their monetary holdings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Secondly consider clients who has completed a degree or </a:t>
            </a:r>
            <a:r>
              <a:rPr lang="en-CA" dirty="0" err="1"/>
              <a:t>atleast</a:t>
            </a:r>
            <a:r>
              <a:rPr lang="en-CA" dirty="0"/>
              <a:t> done a professional course, they are more likely to have high paying jobs who will be interest in investing in a term deposit</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3rdly consider clients who are single as they will have less responsibilities and lower expense</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And finally consider clients who has no loans like housing and personal loan or consider clients who has a maximum of 1 loan</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I hope these insight will help the business focus the marketing efforts on the potential clientele and get maximum conversion rate and improve the term deposit subscription rate of the bank.</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Thank you for your time and I hope I was able to shed some valuable insights </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feel free to ask any question regarding the presentation</a:t>
            </a:r>
          </a:p>
          <a:p>
            <a:pPr marL="0" lvl="0" indent="0" algn="l" rtl="0">
              <a:spcBef>
                <a:spcPts val="0"/>
              </a:spcBef>
              <a:spcAft>
                <a:spcPts val="0"/>
              </a:spcAft>
              <a:buNone/>
            </a:pPr>
            <a:endParaRPr lang="en-CA"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Firstly I wish to walk you through the agenda of todays presentation</a:t>
            </a:r>
          </a:p>
          <a:p>
            <a:endParaRPr lang="en-CA" dirty="0"/>
          </a:p>
          <a:p>
            <a:r>
              <a:rPr lang="en-CA" dirty="0"/>
              <a:t>I will be starting of with the executive summary and the problem statement /</a:t>
            </a:r>
          </a:p>
          <a:p>
            <a:endParaRPr lang="en-CA" dirty="0"/>
          </a:p>
          <a:p>
            <a:r>
              <a:rPr lang="en-CA" dirty="0"/>
              <a:t>Followed by/ I will be talking about the data source/ and then we will be looking into some graphs /that helped me draw some sights from the variable./ After which I will be talking about the assumptions made/ while developing the model/</a:t>
            </a:r>
          </a:p>
          <a:p>
            <a:endParaRPr lang="en-CA" dirty="0"/>
          </a:p>
          <a:p>
            <a:r>
              <a:rPr lang="en-CA" dirty="0"/>
              <a:t>lastly I will be sharing some information about the models builds, /and the business recommendation/ based on the best model</a:t>
            </a:r>
          </a:p>
        </p:txBody>
      </p:sp>
      <p:sp>
        <p:nvSpPr>
          <p:cNvPr id="4" name="Slide Number Placeholder 3"/>
          <p:cNvSpPr>
            <a:spLocks noGrp="1"/>
          </p:cNvSpPr>
          <p:nvPr>
            <p:ph type="sldNum" sz="quarter" idx="5"/>
          </p:nvPr>
        </p:nvSpPr>
        <p:spPr/>
        <p:txBody>
          <a:bodyPr/>
          <a:lstStyle/>
          <a:p>
            <a:fld id="{5F3D5B9E-C2E2-4B1E-B6E6-18C13F18BD2F}" type="slidenum">
              <a:rPr lang="en-CA" smtClean="0"/>
              <a:t>2</a:t>
            </a:fld>
            <a:endParaRPr lang="en-CA"/>
          </a:p>
        </p:txBody>
      </p:sp>
    </p:spTree>
    <p:extLst>
      <p:ext uri="{BB962C8B-B14F-4D97-AF65-F5344CB8AC3E}">
        <p14:creationId xmlns:p14="http://schemas.microsoft.com/office/powerpoint/2010/main" val="251491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look into the executive summary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Considering how much money is being spent on marketing/ in the banking sector,/ we must increase the efficiency of the marketing plans/ to improve profit margin/ We can do that by recognizing the client needs /and reaching out to a finite set of clients /that was shortlisted./ Doing so/ will results in a successful marketing campaign/ that will yield a high subscription rate. /And finding this client list is the purpose of the project/ We can achieve this/ by developing an efficient model/ which will help us predict/ the persona of a clients /who are most likely /to subscribe to the term deposit of the bank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source was collected from UCI Machine Learning Repository / which has data related to the direct marketing campaigns / conducted at a Portuguese banking institution.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were nearly 45000 records in the </a:t>
            </a:r>
            <a:r>
              <a:rPr lang="en-US" dirty="0" err="1"/>
              <a:t>datasource</a:t>
            </a:r>
            <a:r>
              <a:rPr lang="en-US" dirty="0"/>
              <a:t>  / using which I was able to train and validate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part of my modeling research/, I build/ 5 different models to find the model/ that will predict with high performance/ using varies metric I was able to conclude that /logistic regression is the best model/ that can predict the customers response/ to a telemarketing campaign / for term deposit subscription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Based on my modelling result /I recommend to target clients /who are single and has an educational qualification of degree or professional course ,/who are between the age group of 20 and 50 with no personal or housing loan.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Before I address the business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want to shed some light/ on what is term deposit/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a deposit is made by a client/ at a bank/ for a fixed period of time, /it is a term deposit/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 deposits normally earn interest, /which is fixed for the duration of the term /and payable upon maturity/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purchasing a term deposit, /the investor must be aware that they can only withdraw their money once the period has expired/, if they wish to withdraw before that period end they may do so with a penalty./</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My objective for this project /is to determine the client profile / who are most likely to / purchase the term deposit/ so that /the marketing efforts can be focused on the client list/ who is most probable /to subscribe to the term deposit./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46892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part of building this analytical solution/ I had to make certain assumptions/ as the data used for this research was collected /from an open source forum.</a:t>
            </a:r>
          </a:p>
          <a:p>
            <a:endParaRPr lang="en-CA" dirty="0"/>
          </a:p>
          <a:p>
            <a:r>
              <a:rPr lang="en-CA" dirty="0"/>
              <a:t>I am assuming,/ that the data is a sample/ which is representative the population/ which means that/ it </a:t>
            </a:r>
            <a:r>
              <a:rPr lang="en-US" b="0" i="0" dirty="0">
                <a:solidFill>
                  <a:srgbClr val="111111"/>
                </a:solidFill>
                <a:effectLst/>
                <a:latin typeface="Roboto" panose="02000000000000000000" pitchFamily="2" charset="0"/>
              </a:rPr>
              <a:t>reflect all essential properties/ of the population/ in a correct way</a:t>
            </a:r>
            <a:r>
              <a:rPr lang="en-CA" dirty="0"/>
              <a:t> /in this case the banks client base./</a:t>
            </a:r>
          </a:p>
          <a:p>
            <a:endParaRPr lang="en-CA" dirty="0"/>
          </a:p>
          <a:p>
            <a:r>
              <a:rPr lang="en-CA" dirty="0"/>
              <a:t>Next /I am making an assumption/ the data was ethically sourced /which means they are collected /In the right way/ by getting the consent of the clients/ and abiding to the data integrity policies./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presume/ that the data is reliable</a:t>
            </a:r>
            <a:r>
              <a:rPr lang="en-US" sz="1200" dirty="0"/>
              <a:t> /original/ and comprehensive./</a:t>
            </a:r>
          </a:p>
          <a:p>
            <a:r>
              <a:rPr lang="en-CA" dirty="0"/>
              <a:t> </a:t>
            </a:r>
          </a:p>
          <a:p>
            <a:r>
              <a:rPr lang="en-CA" dirty="0"/>
              <a:t>One of the main limitation /of this project research/ is that /the model was build on a data collected in 2014 /and I am making an assumption/ that/ the result of this modelling /is transferable to todays business requirement./</a:t>
            </a:r>
          </a:p>
          <a:p>
            <a:endParaRPr lang="en-CA" dirty="0"/>
          </a:p>
        </p:txBody>
      </p:sp>
      <p:sp>
        <p:nvSpPr>
          <p:cNvPr id="4" name="Slide Number Placeholder 3"/>
          <p:cNvSpPr>
            <a:spLocks noGrp="1"/>
          </p:cNvSpPr>
          <p:nvPr>
            <p:ph type="sldNum" sz="quarter" idx="5"/>
          </p:nvPr>
        </p:nvSpPr>
        <p:spPr/>
        <p:txBody>
          <a:bodyPr/>
          <a:lstStyle/>
          <a:p>
            <a:fld id="{5F3D5B9E-C2E2-4B1E-B6E6-18C13F18BD2F}" type="slidenum">
              <a:rPr lang="en-CA" smtClean="0"/>
              <a:t>5</a:t>
            </a:fld>
            <a:endParaRPr lang="en-CA"/>
          </a:p>
        </p:txBody>
      </p:sp>
    </p:spTree>
    <p:extLst>
      <p:ext uri="{BB962C8B-B14F-4D97-AF65-F5344CB8AC3E}">
        <p14:creationId xmlns:p14="http://schemas.microsoft.com/office/powerpoint/2010/main" val="2750059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we discuss about modeling /we need to get some insights/ into the variables considered /Since the the recommendation /are going to be based on/ few of these variables /</a:t>
            </a:r>
          </a:p>
          <a:p>
            <a:endParaRPr lang="en-CA" dirty="0"/>
          </a:p>
          <a:p>
            <a:r>
              <a:rPr lang="en-CA" dirty="0"/>
              <a:t>For this study/ we have considers 3 category of variables/</a:t>
            </a:r>
          </a:p>
          <a:p>
            <a:r>
              <a:rPr lang="en-CA" dirty="0"/>
              <a:t>personal detail, previous campaign details and socio economic details. </a:t>
            </a:r>
          </a:p>
          <a:p>
            <a:endParaRPr lang="en-CA" dirty="0"/>
          </a:p>
          <a:p>
            <a:r>
              <a:rPr lang="en-CA" dirty="0"/>
              <a:t>In personal details / we looking into / the age, job education of the client /along with the bank service information /such as /whether the client has housing or personal loan /and if the client has defaulted on their credit./</a:t>
            </a:r>
          </a:p>
          <a:p>
            <a:endParaRPr lang="en-CA" dirty="0"/>
          </a:p>
          <a:p>
            <a:r>
              <a:rPr lang="en-CA" dirty="0"/>
              <a:t>Under campaign details/ there is information about /the contact mode , </a:t>
            </a:r>
            <a:r>
              <a:rPr lang="en-CA" dirty="0" err="1"/>
              <a:t>i.e</a:t>
            </a:r>
            <a:r>
              <a:rPr lang="en-CA" dirty="0"/>
              <a:t>/ if the client was contacted using a cell phone or telephone./</a:t>
            </a:r>
          </a:p>
          <a:p>
            <a:r>
              <a:rPr lang="en-CA" dirty="0"/>
              <a:t>The month and day of contact,/ for how long the telemarketer spoke to the client/ and how many times they contacted them. /There was also details about how many days has passed since last contact /and result of the previous campaign /whether the client subscribed to the term deposit/.</a:t>
            </a:r>
          </a:p>
          <a:p>
            <a:endParaRPr lang="en-CA" dirty="0"/>
          </a:p>
          <a:p>
            <a:r>
              <a:rPr lang="en-CA" dirty="0"/>
              <a:t>In socio economic section,/there is information about employment variable rate, /consumer price index, consumer confidence index and Euribor 3 month rate. </a:t>
            </a:r>
          </a:p>
          <a:p>
            <a:endParaRPr lang="en-CA" dirty="0"/>
          </a:p>
          <a:p>
            <a:r>
              <a:rPr lang="en-CA" dirty="0"/>
              <a:t>These metrics/ talks about the inflation rate /and the interest rate /at which the term deposit can be made./</a:t>
            </a:r>
          </a:p>
        </p:txBody>
      </p:sp>
      <p:sp>
        <p:nvSpPr>
          <p:cNvPr id="4" name="Slide Number Placeholder 3"/>
          <p:cNvSpPr>
            <a:spLocks noGrp="1"/>
          </p:cNvSpPr>
          <p:nvPr>
            <p:ph type="sldNum" sz="quarter" idx="5"/>
          </p:nvPr>
        </p:nvSpPr>
        <p:spPr/>
        <p:txBody>
          <a:bodyPr/>
          <a:lstStyle/>
          <a:p>
            <a:fld id="{5F3D5B9E-C2E2-4B1E-B6E6-18C13F18BD2F}" type="slidenum">
              <a:rPr lang="en-CA" smtClean="0"/>
              <a:t>6</a:t>
            </a:fld>
            <a:endParaRPr lang="en-CA"/>
          </a:p>
        </p:txBody>
      </p:sp>
    </p:spTree>
    <p:extLst>
      <p:ext uri="{BB962C8B-B14F-4D97-AF65-F5344CB8AC3E}">
        <p14:creationId xmlns:p14="http://schemas.microsoft.com/office/powerpoint/2010/main" val="3844119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lets look into/ few variables/ and understand how they have/ affected the subscription rate of the term deposit/</a:t>
            </a:r>
          </a:p>
          <a:p>
            <a:endParaRPr lang="en-CA" dirty="0"/>
          </a:p>
          <a:p>
            <a:r>
              <a:rPr lang="en-CA" dirty="0"/>
              <a:t>In this presentation/ we will be diving deeper into Marital status/, education and housing loan/</a:t>
            </a:r>
          </a:p>
        </p:txBody>
      </p:sp>
      <p:sp>
        <p:nvSpPr>
          <p:cNvPr id="4" name="Slide Number Placeholder 3"/>
          <p:cNvSpPr>
            <a:spLocks noGrp="1"/>
          </p:cNvSpPr>
          <p:nvPr>
            <p:ph type="sldNum" sz="quarter" idx="5"/>
          </p:nvPr>
        </p:nvSpPr>
        <p:spPr/>
        <p:txBody>
          <a:bodyPr/>
          <a:lstStyle/>
          <a:p>
            <a:fld id="{5F3D5B9E-C2E2-4B1E-B6E6-18C13F18BD2F}" type="slidenum">
              <a:rPr lang="en-CA" smtClean="0"/>
              <a:t>7</a:t>
            </a:fld>
            <a:endParaRPr lang="en-CA"/>
          </a:p>
        </p:txBody>
      </p:sp>
    </p:spTree>
    <p:extLst>
      <p:ext uri="{BB962C8B-B14F-4D97-AF65-F5344CB8AC3E}">
        <p14:creationId xmlns:p14="http://schemas.microsoft.com/office/powerpoint/2010/main" val="328793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1"/>
                </a:solidFill>
              </a:rPr>
              <a:t>Firsts lets talk about Marital status</a:t>
            </a:r>
          </a:p>
          <a:p>
            <a:endParaRPr lang="en-US" dirty="0">
              <a:solidFill>
                <a:schemeClr val="accent1"/>
              </a:solidFill>
            </a:endParaRPr>
          </a:p>
          <a:p>
            <a:r>
              <a:rPr lang="en-US" dirty="0">
                <a:solidFill>
                  <a:schemeClr val="accent1"/>
                </a:solidFill>
              </a:rPr>
              <a:t>As you have see in the graph.</a:t>
            </a:r>
          </a:p>
          <a:p>
            <a:endParaRPr lang="en-US" dirty="0">
              <a:solidFill>
                <a:schemeClr val="accent1"/>
              </a:solidFill>
            </a:endParaRPr>
          </a:p>
          <a:p>
            <a:r>
              <a:rPr lang="en-US" dirty="0">
                <a:solidFill>
                  <a:schemeClr val="accent1"/>
                </a:solidFill>
              </a:rPr>
              <a:t>Over 20000 calls /were made to clients who are married/ which is more than 50% /and the least calls/ were made to clients who were divorced./</a:t>
            </a:r>
            <a:endParaRPr lang="en-CA" dirty="0">
              <a:solidFill>
                <a:schemeClr val="accent1"/>
              </a:solidFill>
            </a:endParaRPr>
          </a:p>
          <a:p>
            <a:endParaRPr lang="en-CA" dirty="0">
              <a:solidFill>
                <a:schemeClr val="accent1"/>
              </a:solidFill>
            </a:endParaRPr>
          </a:p>
          <a:p>
            <a:r>
              <a:rPr lang="en-US" dirty="0">
                <a:solidFill>
                  <a:schemeClr val="accent1"/>
                </a:solidFill>
              </a:rPr>
              <a:t>However/ there is a maximum term deposit subscription from people who are single at 20% /were as that of married clients is 15%./ In the graph It appears /that the conversion rate /in more in the case of married client/ this is because/ more number of married clients were contacted /but if we look at the % /of just married clients who subscribed/ its only 15%</a:t>
            </a:r>
          </a:p>
          <a:p>
            <a:endParaRPr lang="en-US" dirty="0">
              <a:solidFill>
                <a:schemeClr val="accent1"/>
              </a:solidFill>
            </a:endParaRPr>
          </a:p>
          <a:p>
            <a:endParaRPr lang="en-CA" dirty="0"/>
          </a:p>
        </p:txBody>
      </p:sp>
      <p:sp>
        <p:nvSpPr>
          <p:cNvPr id="4" name="Slide Number Placeholder 3"/>
          <p:cNvSpPr>
            <a:spLocks noGrp="1"/>
          </p:cNvSpPr>
          <p:nvPr>
            <p:ph type="sldNum" sz="quarter" idx="5"/>
          </p:nvPr>
        </p:nvSpPr>
        <p:spPr/>
        <p:txBody>
          <a:bodyPr/>
          <a:lstStyle/>
          <a:p>
            <a:fld id="{5F3D5B9E-C2E2-4B1E-B6E6-18C13F18BD2F}" type="slidenum">
              <a:rPr lang="en-CA" smtClean="0"/>
              <a:t>8</a:t>
            </a:fld>
            <a:endParaRPr lang="en-CA"/>
          </a:p>
        </p:txBody>
      </p:sp>
    </p:spTree>
    <p:extLst>
      <p:ext uri="{BB962C8B-B14F-4D97-AF65-F5344CB8AC3E}">
        <p14:creationId xmlns:p14="http://schemas.microsoft.com/office/powerpoint/2010/main" val="2111272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Education.</a:t>
            </a:r>
          </a:p>
          <a:p>
            <a:endParaRPr lang="en-CA" dirty="0"/>
          </a:p>
          <a:p>
            <a:r>
              <a:rPr lang="en-CA" dirty="0"/>
              <a:t>We can see that /</a:t>
            </a:r>
            <a:r>
              <a:rPr lang="en-US" dirty="0">
                <a:solidFill>
                  <a:schemeClr val="accent1"/>
                </a:solidFill>
              </a:rPr>
              <a:t>nearly 12000 calls were made to clients/ with university degree /followed by professional course graduates /and the least calls were made to clients /who were illiterate./</a:t>
            </a:r>
          </a:p>
          <a:p>
            <a:endParaRPr lang="en-US" dirty="0">
              <a:solidFill>
                <a:schemeClr val="accent1"/>
              </a:solidFill>
            </a:endParaRPr>
          </a:p>
          <a:p>
            <a:r>
              <a:rPr lang="en-US" dirty="0">
                <a:solidFill>
                  <a:schemeClr val="accent1"/>
                </a:solidFill>
              </a:rPr>
              <a:t>The term deposit subscription/ is in sync with the calls made. /We have got the maximum term deposit conversion from people who has university degree/e and least conversion from illiterates/</a:t>
            </a:r>
            <a:endParaRPr lang="en-CA" dirty="0">
              <a:solidFill>
                <a:schemeClr val="accent1"/>
              </a:solidFill>
            </a:endParaRPr>
          </a:p>
          <a:p>
            <a:endParaRPr lang="en-CA" dirty="0"/>
          </a:p>
        </p:txBody>
      </p:sp>
      <p:sp>
        <p:nvSpPr>
          <p:cNvPr id="4" name="Slide Number Placeholder 3"/>
          <p:cNvSpPr>
            <a:spLocks noGrp="1"/>
          </p:cNvSpPr>
          <p:nvPr>
            <p:ph type="sldNum" sz="quarter" idx="5"/>
          </p:nvPr>
        </p:nvSpPr>
        <p:spPr/>
        <p:txBody>
          <a:bodyPr/>
          <a:lstStyle/>
          <a:p>
            <a:fld id="{5F3D5B9E-C2E2-4B1E-B6E6-18C13F18BD2F}" type="slidenum">
              <a:rPr lang="en-CA" smtClean="0"/>
              <a:t>9</a:t>
            </a:fld>
            <a:endParaRPr lang="en-CA"/>
          </a:p>
        </p:txBody>
      </p:sp>
    </p:spTree>
    <p:extLst>
      <p:ext uri="{BB962C8B-B14F-4D97-AF65-F5344CB8AC3E}">
        <p14:creationId xmlns:p14="http://schemas.microsoft.com/office/powerpoint/2010/main" val="3044893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1427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2311633" y="1142200"/>
            <a:ext cx="7568800" cy="164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19" name="Google Shape;219;p12"/>
          <p:cNvSpPr txBox="1">
            <a:spLocks noGrp="1"/>
          </p:cNvSpPr>
          <p:nvPr>
            <p:ph type="body" idx="1"/>
          </p:nvPr>
        </p:nvSpPr>
        <p:spPr>
          <a:xfrm>
            <a:off x="4277433" y="2782600"/>
            <a:ext cx="3637200" cy="954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grpSp>
        <p:nvGrpSpPr>
          <p:cNvPr id="220" name="Google Shape;220;p12"/>
          <p:cNvGrpSpPr/>
          <p:nvPr/>
        </p:nvGrpSpPr>
        <p:grpSpPr>
          <a:xfrm>
            <a:off x="963261" y="4550055"/>
            <a:ext cx="10265493" cy="2511284"/>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2921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58" name="Google Shape;258;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70" name="Google Shape;270;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73" name="Google Shape;273;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275" name="Google Shape;275;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1637513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6261975" y="1820105"/>
            <a:ext cx="35408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6261975" y="2446855"/>
            <a:ext cx="4052400" cy="12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1" name="Google Shape;281;p14"/>
          <p:cNvSpPr txBox="1">
            <a:spLocks noGrp="1"/>
          </p:cNvSpPr>
          <p:nvPr>
            <p:ph type="ctrTitle" idx="2"/>
          </p:nvPr>
        </p:nvSpPr>
        <p:spPr>
          <a:xfrm>
            <a:off x="2533533" y="4170589"/>
            <a:ext cx="32972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778500" y="4797853"/>
            <a:ext cx="4052400" cy="1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3" name="Google Shape;283;p14"/>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4"/>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4"/>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4"/>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7" name="Google Shape;287;p14"/>
          <p:cNvGrpSpPr/>
          <p:nvPr/>
        </p:nvGrpSpPr>
        <p:grpSpPr>
          <a:xfrm>
            <a:off x="8834845" y="-219415"/>
            <a:ext cx="161563" cy="1013993"/>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0" name="Google Shape;290;p14"/>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14"/>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14"/>
          <p:cNvSpPr txBox="1">
            <a:spLocks noGrp="1"/>
          </p:cNvSpPr>
          <p:nvPr>
            <p:ph type="ctrTitle" idx="4"/>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Tree>
    <p:extLst>
      <p:ext uri="{BB962C8B-B14F-4D97-AF65-F5344CB8AC3E}">
        <p14:creationId xmlns:p14="http://schemas.microsoft.com/office/powerpoint/2010/main" val="3003729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3"/>
        <p:cNvGrpSpPr/>
        <p:nvPr/>
      </p:nvGrpSpPr>
      <p:grpSpPr>
        <a:xfrm>
          <a:off x="0" y="0"/>
          <a:ext cx="0" cy="0"/>
          <a:chOff x="0" y="0"/>
          <a:chExt cx="0" cy="0"/>
        </a:xfrm>
      </p:grpSpPr>
      <p:sp>
        <p:nvSpPr>
          <p:cNvPr id="294" name="Google Shape;294;p1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1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1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8" name="Google Shape;298;p15"/>
          <p:cNvGrpSpPr/>
          <p:nvPr/>
        </p:nvGrpSpPr>
        <p:grpSpPr>
          <a:xfrm>
            <a:off x="8834845" y="-219415"/>
            <a:ext cx="161563" cy="1013993"/>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1" name="Google Shape;301;p1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1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5"/>
          <p:cNvSpPr txBox="1">
            <a:spLocks noGrp="1"/>
          </p:cNvSpPr>
          <p:nvPr>
            <p:ph type="ctrTitle"/>
          </p:nvPr>
        </p:nvSpPr>
        <p:spPr>
          <a:xfrm>
            <a:off x="1188301"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1188301"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5" name="Google Shape;305;p15"/>
          <p:cNvSpPr txBox="1">
            <a:spLocks noGrp="1"/>
          </p:cNvSpPr>
          <p:nvPr>
            <p:ph type="ctrTitle" idx="2"/>
          </p:nvPr>
        </p:nvSpPr>
        <p:spPr>
          <a:xfrm>
            <a:off x="4670897"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4670897"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7" name="Google Shape;307;p15"/>
          <p:cNvSpPr txBox="1">
            <a:spLocks noGrp="1"/>
          </p:cNvSpPr>
          <p:nvPr>
            <p:ph type="ctrTitle" idx="4"/>
          </p:nvPr>
        </p:nvSpPr>
        <p:spPr>
          <a:xfrm>
            <a:off x="8166125"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8166125"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9" name="Google Shape;309;p15"/>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Tree>
    <p:extLst>
      <p:ext uri="{BB962C8B-B14F-4D97-AF65-F5344CB8AC3E}">
        <p14:creationId xmlns:p14="http://schemas.microsoft.com/office/powerpoint/2010/main" val="2249011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5" name="Google Shape;355;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56" name="Google Shape;356;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7" name="Google Shape;357;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58" name="Google Shape;358;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9" name="Google Shape;359;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60" name="Google Shape;360;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61" name="Google Shape;361;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62" name="Google Shape;362;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63" name="Google Shape;363;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95507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3294867" y="2440100"/>
            <a:ext cx="5097600" cy="149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9600">
                <a:solidFill>
                  <a:schemeClr val="lt1"/>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375" name="Google Shape;375;p19"/>
          <p:cNvSpPr txBox="1">
            <a:spLocks noGrp="1"/>
          </p:cNvSpPr>
          <p:nvPr>
            <p:ph type="subTitle" idx="1"/>
          </p:nvPr>
        </p:nvSpPr>
        <p:spPr>
          <a:xfrm>
            <a:off x="3870067" y="720000"/>
            <a:ext cx="3947200" cy="18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376" name="Google Shape;376;p19"/>
          <p:cNvSpPr txBox="1"/>
          <p:nvPr/>
        </p:nvSpPr>
        <p:spPr>
          <a:xfrm>
            <a:off x="3052667" y="4790408"/>
            <a:ext cx="5582000" cy="1242000"/>
          </a:xfrm>
          <a:prstGeom prst="rect">
            <a:avLst/>
          </a:prstGeom>
          <a:noFill/>
          <a:ln>
            <a:noFill/>
          </a:ln>
        </p:spPr>
        <p:txBody>
          <a:bodyPr spcFirstLastPara="1" wrap="square" lIns="121900" tIns="121900" rIns="121900" bIns="121900" anchor="b" anchorCtr="0">
            <a:noAutofit/>
          </a:bodyPr>
          <a:lstStyle/>
          <a:p>
            <a:pPr marL="0" lvl="0" indent="0" algn="ctr" rtl="0">
              <a:lnSpc>
                <a:spcPct val="115000"/>
              </a:lnSpc>
              <a:spcBef>
                <a:spcPts val="400"/>
              </a:spcBef>
              <a:spcAft>
                <a:spcPts val="0"/>
              </a:spcAft>
              <a:buNone/>
            </a:pPr>
            <a:r>
              <a:rPr lang="en" sz="1333">
                <a:solidFill>
                  <a:schemeClr val="lt1"/>
                </a:solidFill>
                <a:latin typeface="Maven Pro"/>
                <a:ea typeface="Maven Pro"/>
                <a:cs typeface="Maven Pro"/>
                <a:sym typeface="Maven Pro"/>
              </a:rPr>
              <a:t>CREDITS: This presentation template was created by </a:t>
            </a:r>
            <a:r>
              <a:rPr lang="en" sz="1333">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333">
                <a:solidFill>
                  <a:schemeClr val="lt1"/>
                </a:solidFill>
                <a:latin typeface="Maven Pro"/>
                <a:ea typeface="Maven Pro"/>
                <a:cs typeface="Maven Pro"/>
                <a:sym typeface="Maven Pro"/>
              </a:rPr>
              <a:t>, including icons by </a:t>
            </a:r>
            <a:r>
              <a:rPr lang="en" sz="1333">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333">
                <a:solidFill>
                  <a:schemeClr val="lt1"/>
                </a:solidFill>
                <a:latin typeface="Maven Pro"/>
                <a:ea typeface="Maven Pro"/>
                <a:cs typeface="Maven Pro"/>
                <a:sym typeface="Maven Pro"/>
              </a:rPr>
              <a:t>, and infographics &amp; images by </a:t>
            </a:r>
            <a:r>
              <a:rPr lang="en" sz="1333">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333">
              <a:solidFill>
                <a:schemeClr val="accent3"/>
              </a:solidFill>
              <a:latin typeface="Maven Pro"/>
              <a:ea typeface="Maven Pro"/>
              <a:cs typeface="Maven Pro"/>
              <a:sym typeface="Maven Pro"/>
            </a:endParaRPr>
          </a:p>
        </p:txBody>
      </p:sp>
      <p:sp>
        <p:nvSpPr>
          <p:cNvPr id="377" name="Google Shape;377;p19"/>
          <p:cNvSpPr/>
          <p:nvPr/>
        </p:nvSpPr>
        <p:spPr>
          <a:xfrm>
            <a:off x="1144329" y="1840893"/>
            <a:ext cx="174347" cy="174687"/>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19"/>
          <p:cNvSpPr/>
          <p:nvPr/>
        </p:nvSpPr>
        <p:spPr>
          <a:xfrm>
            <a:off x="2403265" y="5786917"/>
            <a:ext cx="174687" cy="174687"/>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9" name="Google Shape;379;p19"/>
          <p:cNvSpPr/>
          <p:nvPr/>
        </p:nvSpPr>
        <p:spPr>
          <a:xfrm>
            <a:off x="9595495" y="1079389"/>
            <a:ext cx="174687" cy="174687"/>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0" name="Google Shape;380;p19"/>
          <p:cNvSpPr/>
          <p:nvPr/>
        </p:nvSpPr>
        <p:spPr>
          <a:xfrm>
            <a:off x="10435314" y="5340697"/>
            <a:ext cx="141061" cy="14140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19"/>
          <p:cNvSpPr/>
          <p:nvPr/>
        </p:nvSpPr>
        <p:spPr>
          <a:xfrm>
            <a:off x="8892997" y="4144609"/>
            <a:ext cx="83196" cy="83196"/>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2" name="Google Shape;382;p19"/>
          <p:cNvSpPr/>
          <p:nvPr/>
        </p:nvSpPr>
        <p:spPr>
          <a:xfrm>
            <a:off x="2836364" y="3374384"/>
            <a:ext cx="149731" cy="15007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3" name="Google Shape;383;p19"/>
          <p:cNvSpPr/>
          <p:nvPr/>
        </p:nvSpPr>
        <p:spPr>
          <a:xfrm>
            <a:off x="9891901" y="4320687"/>
            <a:ext cx="149731" cy="150071"/>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4" name="Google Shape;384;p19"/>
          <p:cNvSpPr/>
          <p:nvPr/>
        </p:nvSpPr>
        <p:spPr>
          <a:xfrm>
            <a:off x="10335033" y="16247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85" name="Google Shape;385;p19"/>
          <p:cNvGrpSpPr/>
          <p:nvPr/>
        </p:nvGrpSpPr>
        <p:grpSpPr>
          <a:xfrm>
            <a:off x="8892996" y="-519579"/>
            <a:ext cx="191688" cy="280856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8" name="Google Shape;388;p19"/>
          <p:cNvGrpSpPr/>
          <p:nvPr/>
        </p:nvGrpSpPr>
        <p:grpSpPr>
          <a:xfrm>
            <a:off x="2013372" y="677000"/>
            <a:ext cx="271379" cy="3550809"/>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9"/>
          <p:cNvGrpSpPr/>
          <p:nvPr/>
        </p:nvGrpSpPr>
        <p:grpSpPr>
          <a:xfrm>
            <a:off x="513808" y="1840896"/>
            <a:ext cx="265649" cy="3771913"/>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7" name="Google Shape;397;p19"/>
          <p:cNvSpPr/>
          <p:nvPr/>
        </p:nvSpPr>
        <p:spPr>
          <a:xfrm>
            <a:off x="1400789" y="4279529"/>
            <a:ext cx="12176" cy="3624609"/>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8" name="Google Shape;398;p19"/>
          <p:cNvSpPr/>
          <p:nvPr/>
        </p:nvSpPr>
        <p:spPr>
          <a:xfrm>
            <a:off x="9453768" y="3454413"/>
            <a:ext cx="12176" cy="2429815"/>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9" name="Google Shape;399;p19"/>
          <p:cNvGrpSpPr/>
          <p:nvPr/>
        </p:nvGrpSpPr>
        <p:grpSpPr>
          <a:xfrm>
            <a:off x="1318674" y="-519555"/>
            <a:ext cx="82857" cy="1196571"/>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9"/>
          <p:cNvGrpSpPr/>
          <p:nvPr/>
        </p:nvGrpSpPr>
        <p:grpSpPr>
          <a:xfrm>
            <a:off x="11424964" y="2913080"/>
            <a:ext cx="286269" cy="3078129"/>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5" name="Google Shape;405;p19"/>
          <p:cNvSpPr/>
          <p:nvPr/>
        </p:nvSpPr>
        <p:spPr>
          <a:xfrm>
            <a:off x="8564282" y="42568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06" name="Google Shape;406;p19"/>
          <p:cNvGrpSpPr/>
          <p:nvPr/>
        </p:nvGrpSpPr>
        <p:grpSpPr>
          <a:xfrm>
            <a:off x="10961631" y="13"/>
            <a:ext cx="286269" cy="3078129"/>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00770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796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SzPts val="1000"/>
              <a:buFont typeface="Livvic Light"/>
              <a:buChar char="●"/>
              <a:defRPr sz="1600"/>
            </a:lvl1pPr>
            <a:lvl2pPr marL="1219170" lvl="1" indent="-389457" rtl="0">
              <a:spcBef>
                <a:spcPts val="2133"/>
              </a:spcBef>
              <a:spcAft>
                <a:spcPts val="0"/>
              </a:spcAft>
              <a:buSzPts val="1000"/>
              <a:buFont typeface="Nunito Light"/>
              <a:buChar char="○"/>
              <a:defRPr/>
            </a:lvl2pPr>
            <a:lvl3pPr marL="1828754" lvl="2" indent="-389457" rtl="0">
              <a:spcBef>
                <a:spcPts val="2133"/>
              </a:spcBef>
              <a:spcAft>
                <a:spcPts val="0"/>
              </a:spcAft>
              <a:buSzPts val="1000"/>
              <a:buFont typeface="Nunito Light"/>
              <a:buChar char="■"/>
              <a:defRPr/>
            </a:lvl3pPr>
            <a:lvl4pPr marL="2438339" lvl="3" indent="-389457" rtl="0">
              <a:spcBef>
                <a:spcPts val="2133"/>
              </a:spcBef>
              <a:spcAft>
                <a:spcPts val="0"/>
              </a:spcAft>
              <a:buSzPts val="1000"/>
              <a:buFont typeface="Nunito Light"/>
              <a:buChar char="●"/>
              <a:defRPr/>
            </a:lvl4pPr>
            <a:lvl5pPr marL="3047924" lvl="4" indent="-389457" rtl="0">
              <a:spcBef>
                <a:spcPts val="2133"/>
              </a:spcBef>
              <a:spcAft>
                <a:spcPts val="0"/>
              </a:spcAft>
              <a:buSzPts val="1000"/>
              <a:buFont typeface="Nunito Light"/>
              <a:buChar char="○"/>
              <a:defRPr/>
            </a:lvl5pPr>
            <a:lvl6pPr marL="3657509" lvl="5" indent="-389457" rtl="0">
              <a:spcBef>
                <a:spcPts val="2133"/>
              </a:spcBef>
              <a:spcAft>
                <a:spcPts val="0"/>
              </a:spcAft>
              <a:buSzPts val="1000"/>
              <a:buFont typeface="Nunito Light"/>
              <a:buChar char="■"/>
              <a:defRPr/>
            </a:lvl6pPr>
            <a:lvl7pPr marL="4267093" lvl="6" indent="-389457" rtl="0">
              <a:spcBef>
                <a:spcPts val="2133"/>
              </a:spcBef>
              <a:spcAft>
                <a:spcPts val="0"/>
              </a:spcAft>
              <a:buSzPts val="1000"/>
              <a:buFont typeface="Nunito Light"/>
              <a:buChar char="●"/>
              <a:defRPr/>
            </a:lvl7pPr>
            <a:lvl8pPr marL="4876678" lvl="7" indent="-389457" rtl="0">
              <a:spcBef>
                <a:spcPts val="2133"/>
              </a:spcBef>
              <a:spcAft>
                <a:spcPts val="0"/>
              </a:spcAft>
              <a:buSzPts val="1000"/>
              <a:buFont typeface="Nunito Light"/>
              <a:buChar char="○"/>
              <a:defRPr/>
            </a:lvl8pPr>
            <a:lvl9pPr marL="5486263" lvl="8" indent="-389457" rtl="0">
              <a:spcBef>
                <a:spcPts val="2133"/>
              </a:spcBef>
              <a:spcAft>
                <a:spcPts val="2133"/>
              </a:spcAft>
              <a:buSzPts val="1000"/>
              <a:buFont typeface="Nunito Light"/>
              <a:buChar char="■"/>
              <a:defRPr/>
            </a:lvl9pPr>
          </a:lstStyle>
          <a:p>
            <a:endParaRPr/>
          </a:p>
        </p:txBody>
      </p:sp>
      <p:sp>
        <p:nvSpPr>
          <p:cNvPr id="411" name="Google Shape;411;p20"/>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412" name="Google Shape;412;p20"/>
          <p:cNvSpPr txBox="1">
            <a:spLocks noGrp="1"/>
          </p:cNvSpPr>
          <p:nvPr>
            <p:ph type="body" idx="2"/>
          </p:nvPr>
        </p:nvSpPr>
        <p:spPr>
          <a:xfrm>
            <a:off x="6253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rgbClr val="EC5D37"/>
              </a:buClr>
              <a:buSzPts val="1000"/>
              <a:buFont typeface="Livvic Light"/>
              <a:buChar char="●"/>
              <a:defRPr sz="1600"/>
            </a:lvl1pPr>
            <a:lvl2pPr marL="1219170" lvl="1" indent="-389457" rtl="0">
              <a:spcBef>
                <a:spcPts val="2133"/>
              </a:spcBef>
              <a:spcAft>
                <a:spcPts val="0"/>
              </a:spcAft>
              <a:buClr>
                <a:srgbClr val="FFC800"/>
              </a:buClr>
              <a:buSzPts val="1000"/>
              <a:buFont typeface="Nunito Light"/>
              <a:buChar char="○"/>
              <a:defRPr/>
            </a:lvl2pPr>
            <a:lvl3pPr marL="1828754" lvl="2" indent="-389457" rtl="0">
              <a:spcBef>
                <a:spcPts val="2133"/>
              </a:spcBef>
              <a:spcAft>
                <a:spcPts val="0"/>
              </a:spcAft>
              <a:buClr>
                <a:srgbClr val="FFC800"/>
              </a:buClr>
              <a:buSzPts val="1000"/>
              <a:buFont typeface="Nunito Light"/>
              <a:buChar char="■"/>
              <a:defRPr/>
            </a:lvl3pPr>
            <a:lvl4pPr marL="2438339" lvl="3" indent="-389457" rtl="0">
              <a:spcBef>
                <a:spcPts val="2133"/>
              </a:spcBef>
              <a:spcAft>
                <a:spcPts val="0"/>
              </a:spcAft>
              <a:buClr>
                <a:srgbClr val="FFC800"/>
              </a:buClr>
              <a:buSzPts val="1000"/>
              <a:buFont typeface="Nunito Light"/>
              <a:buChar char="●"/>
              <a:defRPr/>
            </a:lvl4pPr>
            <a:lvl5pPr marL="3047924" lvl="4" indent="-389457" rtl="0">
              <a:spcBef>
                <a:spcPts val="2133"/>
              </a:spcBef>
              <a:spcAft>
                <a:spcPts val="0"/>
              </a:spcAft>
              <a:buClr>
                <a:srgbClr val="434343"/>
              </a:buClr>
              <a:buSzPts val="1000"/>
              <a:buFont typeface="Nunito Light"/>
              <a:buChar char="○"/>
              <a:defRPr/>
            </a:lvl5pPr>
            <a:lvl6pPr marL="3657509" lvl="5" indent="-389457" rtl="0">
              <a:spcBef>
                <a:spcPts val="2133"/>
              </a:spcBef>
              <a:spcAft>
                <a:spcPts val="0"/>
              </a:spcAft>
              <a:buClr>
                <a:srgbClr val="434343"/>
              </a:buClr>
              <a:buSzPts val="1000"/>
              <a:buFont typeface="Nunito Light"/>
              <a:buChar char="■"/>
              <a:defRPr/>
            </a:lvl6pPr>
            <a:lvl7pPr marL="4267093" lvl="6" indent="-389457" rtl="0">
              <a:spcBef>
                <a:spcPts val="2133"/>
              </a:spcBef>
              <a:spcAft>
                <a:spcPts val="0"/>
              </a:spcAft>
              <a:buClr>
                <a:srgbClr val="434343"/>
              </a:buClr>
              <a:buSzPts val="1000"/>
              <a:buFont typeface="Nunito Light"/>
              <a:buChar char="●"/>
              <a:defRPr/>
            </a:lvl7pPr>
            <a:lvl8pPr marL="4876678" lvl="7" indent="-389457" rtl="0">
              <a:spcBef>
                <a:spcPts val="2133"/>
              </a:spcBef>
              <a:spcAft>
                <a:spcPts val="0"/>
              </a:spcAft>
              <a:buClr>
                <a:srgbClr val="434343"/>
              </a:buClr>
              <a:buSzPts val="1000"/>
              <a:buFont typeface="Nunito Light"/>
              <a:buChar char="○"/>
              <a:defRPr/>
            </a:lvl8pPr>
            <a:lvl9pPr marL="5486263" lvl="8" indent="-389457" rtl="0">
              <a:spcBef>
                <a:spcPts val="2133"/>
              </a:spcBef>
              <a:spcAft>
                <a:spcPts val="2133"/>
              </a:spcAft>
              <a:buClr>
                <a:srgbClr val="434343"/>
              </a:buClr>
              <a:buSzPts val="1000"/>
              <a:buFont typeface="Nunito Light"/>
              <a:buChar char="■"/>
              <a:defRPr/>
            </a:lvl9pPr>
          </a:lstStyle>
          <a:p>
            <a:endParaRPr/>
          </a:p>
        </p:txBody>
      </p:sp>
      <p:sp>
        <p:nvSpPr>
          <p:cNvPr id="413" name="Google Shape;413;p20"/>
          <p:cNvSpPr/>
          <p:nvPr/>
        </p:nvSpPr>
        <p:spPr>
          <a:xfrm>
            <a:off x="11773233" y="1498268"/>
            <a:ext cx="144867" cy="144833"/>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20"/>
          <p:cNvSpPr/>
          <p:nvPr/>
        </p:nvSpPr>
        <p:spPr>
          <a:xfrm>
            <a:off x="12208333" y="1787267"/>
            <a:ext cx="148600" cy="147967"/>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20"/>
          <p:cNvSpPr/>
          <p:nvPr/>
        </p:nvSpPr>
        <p:spPr>
          <a:xfrm>
            <a:off x="7746468" y="285868"/>
            <a:ext cx="144833" cy="144833"/>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20"/>
          <p:cNvSpPr/>
          <p:nvPr/>
        </p:nvSpPr>
        <p:spPr>
          <a:xfrm>
            <a:off x="9439734" y="560118"/>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20"/>
          <p:cNvSpPr/>
          <p:nvPr/>
        </p:nvSpPr>
        <p:spPr>
          <a:xfrm>
            <a:off x="10603601" y="371351"/>
            <a:ext cx="59967" cy="59333"/>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20"/>
          <p:cNvSpPr/>
          <p:nvPr/>
        </p:nvSpPr>
        <p:spPr>
          <a:xfrm>
            <a:off x="9829934" y="-92433"/>
            <a:ext cx="207900" cy="207900"/>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20"/>
          <p:cNvSpPr/>
          <p:nvPr/>
        </p:nvSpPr>
        <p:spPr>
          <a:xfrm>
            <a:off x="11285701" y="473400"/>
            <a:ext cx="207900" cy="208533"/>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20"/>
          <p:cNvSpPr/>
          <p:nvPr/>
        </p:nvSpPr>
        <p:spPr>
          <a:xfrm>
            <a:off x="9685701" y="809818"/>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20"/>
          <p:cNvSpPr/>
          <p:nvPr/>
        </p:nvSpPr>
        <p:spPr>
          <a:xfrm>
            <a:off x="8398467" y="1210167"/>
            <a:ext cx="207900" cy="207867"/>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20"/>
          <p:cNvSpPr/>
          <p:nvPr/>
        </p:nvSpPr>
        <p:spPr>
          <a:xfrm>
            <a:off x="-110666" y="6053951"/>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20"/>
          <p:cNvSpPr/>
          <p:nvPr/>
        </p:nvSpPr>
        <p:spPr>
          <a:xfrm>
            <a:off x="135301" y="6303651"/>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3971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9603187"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3"/>
          <p:cNvGrpSpPr/>
          <p:nvPr/>
        </p:nvGrpSpPr>
        <p:grpSpPr>
          <a:xfrm>
            <a:off x="11018243" y="-579154"/>
            <a:ext cx="251848"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3"/>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3"/>
          <p:cNvGrpSpPr/>
          <p:nvPr/>
        </p:nvGrpSpPr>
        <p:grpSpPr>
          <a:xfrm>
            <a:off x="4858531" y="-581597"/>
            <a:ext cx="177669"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3"/>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 name="Google Shape;50;p3"/>
          <p:cNvGrpSpPr/>
          <p:nvPr/>
        </p:nvGrpSpPr>
        <p:grpSpPr>
          <a:xfrm>
            <a:off x="10677462" y="2811881"/>
            <a:ext cx="265335"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3"/>
          <p:cNvGrpSpPr/>
          <p:nvPr/>
        </p:nvGrpSpPr>
        <p:grpSpPr>
          <a:xfrm>
            <a:off x="694662" y="1455398"/>
            <a:ext cx="265335"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107782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00498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1231500" y="1594701"/>
            <a:ext cx="13096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1231516" y="2245457"/>
            <a:ext cx="349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81" name="Google Shape;81;p5"/>
          <p:cNvSpPr txBox="1">
            <a:spLocks noGrp="1"/>
          </p:cNvSpPr>
          <p:nvPr>
            <p:ph type="ctrTitle" idx="2"/>
          </p:nvPr>
        </p:nvSpPr>
        <p:spPr>
          <a:xfrm>
            <a:off x="9400505" y="1594700"/>
            <a:ext cx="1516400" cy="770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7266888" y="2245457"/>
            <a:ext cx="3650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83" name="Google Shape;83;p5"/>
          <p:cNvSpPr txBox="1">
            <a:spLocks noGrp="1"/>
          </p:cNvSpPr>
          <p:nvPr>
            <p:ph type="ctrTitle" idx="4"/>
          </p:nvPr>
        </p:nvSpPr>
        <p:spPr>
          <a:xfrm>
            <a:off x="825100" y="548900"/>
            <a:ext cx="6157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84" name="Google Shape;84;p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8" name="Google Shape;88;p5"/>
          <p:cNvGrpSpPr/>
          <p:nvPr/>
        </p:nvGrpSpPr>
        <p:grpSpPr>
          <a:xfrm>
            <a:off x="8834845" y="-219415"/>
            <a:ext cx="161563" cy="1013993"/>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 name="Google Shape;91;p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95872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95" name="Google Shape;95;p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6"/>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246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824408" y="2932033"/>
            <a:ext cx="2541200" cy="1728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2133"/>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107" name="Google Shape;107;p7"/>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108" name="Google Shape;108;p7"/>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7"/>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7"/>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7"/>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 name="Google Shape;112;p7"/>
          <p:cNvGrpSpPr/>
          <p:nvPr/>
        </p:nvGrpSpPr>
        <p:grpSpPr>
          <a:xfrm>
            <a:off x="8834845" y="-219415"/>
            <a:ext cx="161563" cy="1013993"/>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7"/>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24557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716000" y="1995200"/>
            <a:ext cx="6760000" cy="28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19" name="Google Shape;119;p8"/>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8"/>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8"/>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8"/>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8"/>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8"/>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5" name="Google Shape;125;p8"/>
          <p:cNvGrpSpPr/>
          <p:nvPr/>
        </p:nvGrpSpPr>
        <p:grpSpPr>
          <a:xfrm>
            <a:off x="11018243" y="-579154"/>
            <a:ext cx="251848" cy="1575375"/>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8"/>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8"/>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8"/>
          <p:cNvSpPr/>
          <p:nvPr/>
        </p:nvSpPr>
        <p:spPr>
          <a:xfrm>
            <a:off x="2371339" y="28757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2" name="Google Shape;132;p8"/>
          <p:cNvGrpSpPr/>
          <p:nvPr/>
        </p:nvGrpSpPr>
        <p:grpSpPr>
          <a:xfrm>
            <a:off x="4120995" y="-711543"/>
            <a:ext cx="130745" cy="1530128"/>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8"/>
          <p:cNvGrpSpPr/>
          <p:nvPr/>
        </p:nvGrpSpPr>
        <p:grpSpPr>
          <a:xfrm>
            <a:off x="6523695" y="-453482"/>
            <a:ext cx="161563" cy="1013993"/>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a:off x="9290448" y="113920"/>
            <a:ext cx="177669" cy="2603169"/>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 name="Google Shape;141;p8"/>
          <p:cNvGrpSpPr/>
          <p:nvPr/>
        </p:nvGrpSpPr>
        <p:grpSpPr>
          <a:xfrm>
            <a:off x="334156" y="3203068"/>
            <a:ext cx="251533" cy="3291139"/>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 name="Google Shape;146;p8"/>
          <p:cNvGrpSpPr/>
          <p:nvPr/>
        </p:nvGrpSpPr>
        <p:grpSpPr>
          <a:xfrm>
            <a:off x="1309890" y="2260129"/>
            <a:ext cx="265649" cy="3771913"/>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0" name="Google Shape;150;p8"/>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1" name="Google Shape;151;p8"/>
          <p:cNvGrpSpPr/>
          <p:nvPr/>
        </p:nvGrpSpPr>
        <p:grpSpPr>
          <a:xfrm>
            <a:off x="2718253" y="231877"/>
            <a:ext cx="76799" cy="1109065"/>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8"/>
          <p:cNvGrpSpPr/>
          <p:nvPr/>
        </p:nvGrpSpPr>
        <p:grpSpPr>
          <a:xfrm>
            <a:off x="10677462" y="2811881"/>
            <a:ext cx="265335" cy="2853025"/>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7" name="Google Shape;157;p8"/>
          <p:cNvSpPr/>
          <p:nvPr/>
        </p:nvSpPr>
        <p:spPr>
          <a:xfrm>
            <a:off x="3602692" y="1544868"/>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8" name="Google Shape;158;p8"/>
          <p:cNvGrpSpPr/>
          <p:nvPr/>
        </p:nvGrpSpPr>
        <p:grpSpPr>
          <a:xfrm>
            <a:off x="5460195" y="-1146253"/>
            <a:ext cx="265335" cy="2853025"/>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8"/>
          <p:cNvGrpSpPr/>
          <p:nvPr/>
        </p:nvGrpSpPr>
        <p:grpSpPr>
          <a:xfrm>
            <a:off x="8444382" y="4939920"/>
            <a:ext cx="177669" cy="2603169"/>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8"/>
          <p:cNvGrpSpPr/>
          <p:nvPr/>
        </p:nvGrpSpPr>
        <p:grpSpPr>
          <a:xfrm>
            <a:off x="3602695" y="4817018"/>
            <a:ext cx="161563" cy="1013993"/>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7" name="Google Shape;167;p8"/>
          <p:cNvSpPr/>
          <p:nvPr/>
        </p:nvSpPr>
        <p:spPr>
          <a:xfrm>
            <a:off x="7386031" y="602229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8"/>
          <p:cNvSpPr/>
          <p:nvPr/>
        </p:nvSpPr>
        <p:spPr>
          <a:xfrm>
            <a:off x="9325623" y="45050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697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75900" y="4522195"/>
            <a:ext cx="5502000" cy="176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376093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4091567" y="4100433"/>
            <a:ext cx="4074400" cy="7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3200">
                <a:solidFill>
                  <a:schemeClr val="accen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77" name="Google Shape;177;p11"/>
          <p:cNvSpPr txBox="1">
            <a:spLocks noGrp="1"/>
          </p:cNvSpPr>
          <p:nvPr>
            <p:ph type="subTitle" idx="1"/>
          </p:nvPr>
        </p:nvSpPr>
        <p:spPr>
          <a:xfrm>
            <a:off x="3110667" y="2398767"/>
            <a:ext cx="5970800" cy="10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78" name="Google Shape;178;p11"/>
          <p:cNvSpPr/>
          <p:nvPr/>
        </p:nvSpPr>
        <p:spPr>
          <a:xfrm>
            <a:off x="2161559" y="38541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1651653" y="2809179"/>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1"/>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3" name="Google Shape;183;p11"/>
          <p:cNvGrpSpPr/>
          <p:nvPr/>
        </p:nvGrpSpPr>
        <p:grpSpPr>
          <a:xfrm>
            <a:off x="10956009" y="4769030"/>
            <a:ext cx="251848" cy="1575375"/>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7" name="Google Shape;187;p11"/>
          <p:cNvSpPr/>
          <p:nvPr/>
        </p:nvSpPr>
        <p:spPr>
          <a:xfrm>
            <a:off x="11625061" y="1553176"/>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8" name="Google Shape;188;p11"/>
          <p:cNvGrpSpPr/>
          <p:nvPr/>
        </p:nvGrpSpPr>
        <p:grpSpPr>
          <a:xfrm>
            <a:off x="10025796" y="4324424"/>
            <a:ext cx="130745" cy="1530128"/>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 name="Google Shape;191;p11"/>
          <p:cNvGrpSpPr/>
          <p:nvPr/>
        </p:nvGrpSpPr>
        <p:grpSpPr>
          <a:xfrm>
            <a:off x="1074428" y="3938218"/>
            <a:ext cx="161563" cy="1013993"/>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11"/>
          <p:cNvGrpSpPr/>
          <p:nvPr/>
        </p:nvGrpSpPr>
        <p:grpSpPr>
          <a:xfrm>
            <a:off x="334156" y="3203068"/>
            <a:ext cx="251533" cy="3291139"/>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9" name="Google Shape;199;p11"/>
          <p:cNvSpPr/>
          <p:nvPr/>
        </p:nvSpPr>
        <p:spPr>
          <a:xfrm>
            <a:off x="11076286" y="-511969"/>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1" name="Google Shape;201;p11"/>
          <p:cNvGrpSpPr/>
          <p:nvPr/>
        </p:nvGrpSpPr>
        <p:grpSpPr>
          <a:xfrm>
            <a:off x="2718253" y="231877"/>
            <a:ext cx="76799" cy="1109065"/>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11"/>
          <p:cNvSpPr/>
          <p:nvPr/>
        </p:nvSpPr>
        <p:spPr>
          <a:xfrm>
            <a:off x="10109787" y="2446045"/>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5" name="Google Shape;205;p11"/>
          <p:cNvGrpSpPr/>
          <p:nvPr/>
        </p:nvGrpSpPr>
        <p:grpSpPr>
          <a:xfrm>
            <a:off x="6560227" y="-661988"/>
            <a:ext cx="251848" cy="1575375"/>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9" name="Google Shape;209;p11"/>
          <p:cNvSpPr/>
          <p:nvPr/>
        </p:nvSpPr>
        <p:spPr>
          <a:xfrm>
            <a:off x="9446406" y="732763"/>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0" name="Google Shape;210;p11"/>
          <p:cNvGrpSpPr/>
          <p:nvPr/>
        </p:nvGrpSpPr>
        <p:grpSpPr>
          <a:xfrm>
            <a:off x="4040628" y="-298465"/>
            <a:ext cx="161563" cy="1013993"/>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11"/>
          <p:cNvGrpSpPr/>
          <p:nvPr/>
        </p:nvGrpSpPr>
        <p:grpSpPr>
          <a:xfrm>
            <a:off x="3075057" y="3425629"/>
            <a:ext cx="265649" cy="3771913"/>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6636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381186532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 id="2147483672" r:id="rId11"/>
    <p:sldLayoutId id="2147483673" r:id="rId12"/>
    <p:sldLayoutId id="2147483674" r:id="rId13"/>
    <p:sldLayoutId id="2147483677" r:id="rId14"/>
    <p:sldLayoutId id="2147483678" r:id="rId15"/>
    <p:sldLayoutId id="2147483679"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3899000" y="3739317"/>
            <a:ext cx="4394000" cy="1056800"/>
          </a:xfrm>
          <a:prstGeom prst="rect">
            <a:avLst/>
          </a:prstGeom>
        </p:spPr>
        <p:txBody>
          <a:bodyPr spcFirstLastPara="1" wrap="square" lIns="121900" tIns="121900" rIns="121900" bIns="121900" anchor="t" anchorCtr="0">
            <a:noAutofit/>
          </a:bodyPr>
          <a:lstStyle/>
          <a:p>
            <a:pPr marL="0" indent="0"/>
            <a:r>
              <a:rPr lang="en" dirty="0"/>
              <a:t>Stakeholder Presentaion</a:t>
            </a:r>
          </a:p>
          <a:p>
            <a:pPr marL="0" indent="0"/>
            <a:endParaRPr dirty="0"/>
          </a:p>
        </p:txBody>
      </p:sp>
      <p:sp>
        <p:nvSpPr>
          <p:cNvPr id="435" name="Google Shape;435;p25"/>
          <p:cNvSpPr txBox="1">
            <a:spLocks noGrp="1"/>
          </p:cNvSpPr>
          <p:nvPr>
            <p:ph type="ctrTitle"/>
          </p:nvPr>
        </p:nvSpPr>
        <p:spPr>
          <a:xfrm>
            <a:off x="2082200" y="1002517"/>
            <a:ext cx="8027600" cy="2736800"/>
          </a:xfrm>
          <a:prstGeom prst="rect">
            <a:avLst/>
          </a:prstGeom>
        </p:spPr>
        <p:txBody>
          <a:bodyPr spcFirstLastPara="1" wrap="square" lIns="121900" tIns="121900" rIns="121900" bIns="121900" anchor="b" anchorCtr="0">
            <a:noAutofit/>
          </a:bodyPr>
          <a:lstStyle/>
          <a:p>
            <a:r>
              <a:rPr lang="en-CA" cap="none" dirty="0"/>
              <a:t>TERM </a:t>
            </a:r>
            <a:r>
              <a:rPr lang="en-CA" dirty="0">
                <a:solidFill>
                  <a:schemeClr val="accent2"/>
                </a:solidFill>
              </a:rPr>
              <a:t>DEPOSIT</a:t>
            </a:r>
            <a:r>
              <a:rPr lang="en-CA" cap="none" dirty="0"/>
              <a:t> PROJECT</a:t>
            </a:r>
            <a:endParaRPr lang="en-CA" dirty="0"/>
          </a:p>
        </p:txBody>
      </p:sp>
      <p:sp>
        <p:nvSpPr>
          <p:cNvPr id="436" name="Google Shape;436;p25"/>
          <p:cNvSpPr/>
          <p:nvPr/>
        </p:nvSpPr>
        <p:spPr>
          <a:xfrm>
            <a:off x="2556375" y="6287327"/>
            <a:ext cx="161912" cy="161912"/>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7" name="Google Shape;437;p25"/>
          <p:cNvSpPr/>
          <p:nvPr/>
        </p:nvSpPr>
        <p:spPr>
          <a:xfrm>
            <a:off x="9397259" y="4717088"/>
            <a:ext cx="77112" cy="77112"/>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8" name="Google Shape;438;p25"/>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9" name="Google Shape;439;p25"/>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0" name="Google Shape;440;p25"/>
          <p:cNvSpPr/>
          <p:nvPr/>
        </p:nvSpPr>
        <p:spPr>
          <a:xfrm>
            <a:off x="7959339" y="41584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1" name="Google Shape;441;p25"/>
          <p:cNvSpPr/>
          <p:nvPr/>
        </p:nvSpPr>
        <p:spPr>
          <a:xfrm>
            <a:off x="3898990" y="5736278"/>
            <a:ext cx="159991" cy="159991"/>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42" name="Google Shape;442;p25"/>
          <p:cNvGrpSpPr/>
          <p:nvPr/>
        </p:nvGrpSpPr>
        <p:grpSpPr>
          <a:xfrm>
            <a:off x="8309752" y="4928442"/>
            <a:ext cx="161912" cy="1430863"/>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45" name="Google Shape;445;p25"/>
          <p:cNvGrpSpPr/>
          <p:nvPr/>
        </p:nvGrpSpPr>
        <p:grpSpPr>
          <a:xfrm>
            <a:off x="9040731" y="450286"/>
            <a:ext cx="177669" cy="2603169"/>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48" name="Google Shape;448;p25"/>
          <p:cNvGrpSpPr/>
          <p:nvPr/>
        </p:nvGrpSpPr>
        <p:grpSpPr>
          <a:xfrm>
            <a:off x="2144957" y="1706729"/>
            <a:ext cx="265649" cy="3771913"/>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452" name="Google Shape;452;p25"/>
          <p:cNvSpPr/>
          <p:nvPr/>
        </p:nvSpPr>
        <p:spPr>
          <a:xfrm>
            <a:off x="3140923" y="4928438"/>
            <a:ext cx="11285" cy="3359551"/>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3" name="Google Shape;453;p25"/>
          <p:cNvSpPr/>
          <p:nvPr/>
        </p:nvSpPr>
        <p:spPr>
          <a:xfrm>
            <a:off x="9928802" y="4606608"/>
            <a:ext cx="11285" cy="2252128"/>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54" name="Google Shape;454;p25"/>
          <p:cNvGrpSpPr/>
          <p:nvPr/>
        </p:nvGrpSpPr>
        <p:grpSpPr>
          <a:xfrm>
            <a:off x="10677462" y="2811881"/>
            <a:ext cx="265335" cy="2853025"/>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57" name="Google Shape;457;p25"/>
          <p:cNvGrpSpPr/>
          <p:nvPr/>
        </p:nvGrpSpPr>
        <p:grpSpPr>
          <a:xfrm>
            <a:off x="5963334" y="5238140"/>
            <a:ext cx="265335" cy="1156264"/>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 name="Google Shape;434;p25">
            <a:extLst>
              <a:ext uri="{FF2B5EF4-FFF2-40B4-BE49-F238E27FC236}">
                <a16:creationId xmlns:a16="http://schemas.microsoft.com/office/drawing/2014/main" id="{67498BA7-AE40-0068-8171-8DC7A33EAEA3}"/>
              </a:ext>
            </a:extLst>
          </p:cNvPr>
          <p:cNvSpPr txBox="1">
            <a:spLocks/>
          </p:cNvSpPr>
          <p:nvPr/>
        </p:nvSpPr>
        <p:spPr>
          <a:xfrm>
            <a:off x="7850044" y="4896309"/>
            <a:ext cx="4394000" cy="1056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lgn="l" defTabSz="1219170">
              <a:buClr>
                <a:srgbClr val="FFFFFF"/>
              </a:buClr>
            </a:pPr>
            <a:endParaRPr lang="en-CA" sz="2133" kern="0"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8CE31-BF3D-93A1-1B4A-B04E61C4F214}"/>
              </a:ext>
            </a:extLst>
          </p:cNvPr>
          <p:cNvSpPr>
            <a:spLocks noGrp="1"/>
          </p:cNvSpPr>
          <p:nvPr>
            <p:ph type="ctrTitle"/>
          </p:nvPr>
        </p:nvSpPr>
        <p:spPr/>
        <p:txBody>
          <a:bodyPr/>
          <a:lstStyle/>
          <a:p>
            <a:r>
              <a:rPr lang="en-CA" dirty="0"/>
              <a:t>Personal Loan</a:t>
            </a:r>
          </a:p>
        </p:txBody>
      </p:sp>
      <p:graphicFrame>
        <p:nvGraphicFramePr>
          <p:cNvPr id="8" name="Chart 7">
            <a:extLst>
              <a:ext uri="{FF2B5EF4-FFF2-40B4-BE49-F238E27FC236}">
                <a16:creationId xmlns:a16="http://schemas.microsoft.com/office/drawing/2014/main" id="{42D68C62-D8D5-4556-6582-20CD028ED68A}"/>
              </a:ext>
            </a:extLst>
          </p:cNvPr>
          <p:cNvGraphicFramePr/>
          <p:nvPr>
            <p:extLst>
              <p:ext uri="{D42A27DB-BD31-4B8C-83A1-F6EECF244321}">
                <p14:modId xmlns:p14="http://schemas.microsoft.com/office/powerpoint/2010/main" val="1100321302"/>
              </p:ext>
            </p:extLst>
          </p:nvPr>
        </p:nvGraphicFramePr>
        <p:xfrm>
          <a:off x="825100" y="1439333"/>
          <a:ext cx="6990163"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B3FF3A7F-303F-C0CC-A798-04ABEBD02780}"/>
              </a:ext>
            </a:extLst>
          </p:cNvPr>
          <p:cNvSpPr txBox="1"/>
          <p:nvPr/>
        </p:nvSpPr>
        <p:spPr>
          <a:xfrm>
            <a:off x="7975772" y="3189238"/>
            <a:ext cx="3905332" cy="1200329"/>
          </a:xfrm>
          <a:prstGeom prst="rect">
            <a:avLst/>
          </a:prstGeom>
          <a:noFill/>
        </p:spPr>
        <p:txBody>
          <a:bodyPr wrap="square" rtlCol="0">
            <a:spAutoFit/>
          </a:bodyPr>
          <a:lstStyle/>
          <a:p>
            <a:r>
              <a:rPr lang="en-US" dirty="0">
                <a:solidFill>
                  <a:schemeClr val="accent1"/>
                </a:solidFill>
              </a:rPr>
              <a:t>2 unique values: Yes and No </a:t>
            </a:r>
          </a:p>
          <a:p>
            <a:endParaRPr lang="en-US" dirty="0">
              <a:solidFill>
                <a:schemeClr val="accent1"/>
              </a:solidFill>
            </a:endParaRPr>
          </a:p>
          <a:p>
            <a:r>
              <a:rPr lang="en-US" dirty="0">
                <a:solidFill>
                  <a:schemeClr val="accent1"/>
                </a:solidFill>
              </a:rPr>
              <a:t>maximum conversion  -no personal loan</a:t>
            </a:r>
            <a:endParaRPr lang="en-CA" dirty="0">
              <a:solidFill>
                <a:schemeClr val="accent1"/>
              </a:solidFill>
            </a:endParaRPr>
          </a:p>
        </p:txBody>
      </p:sp>
    </p:spTree>
    <p:extLst>
      <p:ext uri="{BB962C8B-B14F-4D97-AF65-F5344CB8AC3E}">
        <p14:creationId xmlns:p14="http://schemas.microsoft.com/office/powerpoint/2010/main" val="158909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4A57-6055-61DF-86BF-2483E6783CBA}"/>
              </a:ext>
            </a:extLst>
          </p:cNvPr>
          <p:cNvSpPr>
            <a:spLocks noGrp="1"/>
          </p:cNvSpPr>
          <p:nvPr>
            <p:ph type="title"/>
          </p:nvPr>
        </p:nvSpPr>
        <p:spPr/>
        <p:txBody>
          <a:bodyPr/>
          <a:lstStyle/>
          <a:p>
            <a:r>
              <a:rPr lang="en-CA" dirty="0"/>
              <a:t>Modeling</a:t>
            </a:r>
          </a:p>
        </p:txBody>
      </p:sp>
    </p:spTree>
    <p:extLst>
      <p:ext uri="{BB962C8B-B14F-4D97-AF65-F5344CB8AC3E}">
        <p14:creationId xmlns:p14="http://schemas.microsoft.com/office/powerpoint/2010/main" val="228378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29EB45-7C3A-CC66-B2F7-FAA5F803B0B4}"/>
              </a:ext>
            </a:extLst>
          </p:cNvPr>
          <p:cNvSpPr>
            <a:spLocks noGrp="1"/>
          </p:cNvSpPr>
          <p:nvPr>
            <p:ph type="subTitle" idx="1"/>
          </p:nvPr>
        </p:nvSpPr>
        <p:spPr>
          <a:xfrm>
            <a:off x="1095094" y="2990683"/>
            <a:ext cx="2826486" cy="2595834"/>
          </a:xfrm>
        </p:spPr>
        <p:txBody>
          <a:bodyPr/>
          <a:lstStyle/>
          <a:p>
            <a:pPr marL="220128" indent="0" algn="l">
              <a:buNone/>
            </a:pPr>
            <a:endParaRPr lang="en-CA" sz="2000" dirty="0"/>
          </a:p>
          <a:p>
            <a:pPr marL="220128" indent="0" algn="l">
              <a:buNone/>
            </a:pPr>
            <a:endParaRPr lang="en-CA" sz="2000" dirty="0"/>
          </a:p>
          <a:p>
            <a:pPr marL="220128" indent="0" algn="l">
              <a:buNone/>
            </a:pPr>
            <a:r>
              <a:rPr lang="en-CA" sz="2000" dirty="0"/>
              <a:t>Random Forest Model</a:t>
            </a:r>
          </a:p>
          <a:p>
            <a:pPr marL="220128" indent="0" algn="l">
              <a:buNone/>
            </a:pPr>
            <a:r>
              <a:rPr lang="en-CA" sz="2000" dirty="0"/>
              <a:t>Decision tree model</a:t>
            </a:r>
          </a:p>
          <a:p>
            <a:pPr marL="220128" indent="0" algn="l">
              <a:buNone/>
            </a:pPr>
            <a:r>
              <a:rPr lang="en-CA" sz="2000" dirty="0"/>
              <a:t>Logistic regression</a:t>
            </a:r>
          </a:p>
          <a:p>
            <a:pPr marL="220128" indent="0" algn="l">
              <a:buNone/>
            </a:pPr>
            <a:r>
              <a:rPr lang="en-CA" sz="2000" dirty="0"/>
              <a:t>K-nearest neighbour</a:t>
            </a:r>
          </a:p>
          <a:p>
            <a:pPr marL="220128" indent="0" algn="l">
              <a:buNone/>
            </a:pPr>
            <a:r>
              <a:rPr lang="en-CA" sz="2000" dirty="0"/>
              <a:t>Naïve Bayes Model</a:t>
            </a:r>
          </a:p>
          <a:p>
            <a:pPr marL="220128" indent="0" algn="l">
              <a:buNone/>
            </a:pPr>
            <a:endParaRPr lang="en-CA" sz="2000" dirty="0"/>
          </a:p>
          <a:p>
            <a:pPr marL="220128" indent="0" algn="l">
              <a:buNone/>
            </a:pPr>
            <a:endParaRPr lang="en-CA" sz="2000" dirty="0"/>
          </a:p>
          <a:p>
            <a:pPr marL="220128" indent="0" algn="l">
              <a:buNone/>
            </a:pPr>
            <a:endParaRPr lang="en-CA" sz="2000" dirty="0"/>
          </a:p>
        </p:txBody>
      </p:sp>
      <p:sp>
        <p:nvSpPr>
          <p:cNvPr id="5" name="Title 4">
            <a:extLst>
              <a:ext uri="{FF2B5EF4-FFF2-40B4-BE49-F238E27FC236}">
                <a16:creationId xmlns:a16="http://schemas.microsoft.com/office/drawing/2014/main" id="{982E4773-16FC-33FF-556C-CA331B779238}"/>
              </a:ext>
            </a:extLst>
          </p:cNvPr>
          <p:cNvSpPr>
            <a:spLocks noGrp="1"/>
          </p:cNvSpPr>
          <p:nvPr>
            <p:ph type="ctrTitle" idx="2"/>
          </p:nvPr>
        </p:nvSpPr>
        <p:spPr>
          <a:xfrm>
            <a:off x="7944756" y="2100503"/>
            <a:ext cx="3123525" cy="859600"/>
          </a:xfrm>
        </p:spPr>
        <p:txBody>
          <a:bodyPr/>
          <a:lstStyle/>
          <a:p>
            <a:r>
              <a:rPr lang="en-CA" dirty="0">
                <a:solidFill>
                  <a:schemeClr val="tx2"/>
                </a:solidFill>
              </a:rPr>
              <a:t>Metrics</a:t>
            </a:r>
          </a:p>
        </p:txBody>
      </p:sp>
      <p:sp>
        <p:nvSpPr>
          <p:cNvPr id="4" name="Text Placeholder 3">
            <a:extLst>
              <a:ext uri="{FF2B5EF4-FFF2-40B4-BE49-F238E27FC236}">
                <a16:creationId xmlns:a16="http://schemas.microsoft.com/office/drawing/2014/main" id="{0EB042C5-076E-4C79-E612-01A8CD45CF6E}"/>
              </a:ext>
            </a:extLst>
          </p:cNvPr>
          <p:cNvSpPr>
            <a:spLocks noGrp="1"/>
          </p:cNvSpPr>
          <p:nvPr>
            <p:ph type="subTitle" idx="3"/>
          </p:nvPr>
        </p:nvSpPr>
        <p:spPr>
          <a:xfrm>
            <a:off x="4261762" y="3516923"/>
            <a:ext cx="3249588" cy="1428974"/>
          </a:xfrm>
        </p:spPr>
        <p:txBody>
          <a:bodyPr/>
          <a:lstStyle/>
          <a:p>
            <a:pPr marL="220128" indent="0" algn="l">
              <a:buNone/>
            </a:pPr>
            <a:r>
              <a:rPr lang="en-CA" sz="2800" dirty="0">
                <a:solidFill>
                  <a:schemeClr val="tx2"/>
                </a:solidFill>
              </a:rPr>
              <a:t>Logistic regression</a:t>
            </a:r>
          </a:p>
          <a:p>
            <a:pPr marL="220128" indent="0" algn="l">
              <a:buNone/>
            </a:pPr>
            <a:endParaRPr lang="en-CA" sz="2800" dirty="0"/>
          </a:p>
        </p:txBody>
      </p:sp>
      <p:sp>
        <p:nvSpPr>
          <p:cNvPr id="7" name="Subtitle 6">
            <a:extLst>
              <a:ext uri="{FF2B5EF4-FFF2-40B4-BE49-F238E27FC236}">
                <a16:creationId xmlns:a16="http://schemas.microsoft.com/office/drawing/2014/main" id="{5DD08146-CA97-D28A-B753-C0C25668614F}"/>
              </a:ext>
            </a:extLst>
          </p:cNvPr>
          <p:cNvSpPr>
            <a:spLocks noGrp="1"/>
          </p:cNvSpPr>
          <p:nvPr>
            <p:ph type="subTitle" idx="5"/>
          </p:nvPr>
        </p:nvSpPr>
        <p:spPr>
          <a:xfrm>
            <a:off x="8535838" y="3440332"/>
            <a:ext cx="2508400" cy="1483200"/>
          </a:xfrm>
        </p:spPr>
        <p:txBody>
          <a:bodyPr/>
          <a:lstStyle/>
          <a:p>
            <a:pPr marL="220128" indent="0" algn="l">
              <a:buNone/>
            </a:pPr>
            <a:r>
              <a:rPr lang="en-CA" sz="2000" dirty="0"/>
              <a:t>Accuracy score</a:t>
            </a:r>
          </a:p>
          <a:p>
            <a:pPr marL="220128" indent="0" algn="l">
              <a:buNone/>
            </a:pPr>
            <a:r>
              <a:rPr lang="en-CA" sz="2000" dirty="0"/>
              <a:t>Recall Score</a:t>
            </a:r>
          </a:p>
          <a:p>
            <a:pPr marL="220128" indent="0" algn="l">
              <a:buNone/>
            </a:pPr>
            <a:r>
              <a:rPr lang="en-CA" sz="2000" dirty="0"/>
              <a:t>AUC curve</a:t>
            </a:r>
          </a:p>
          <a:p>
            <a:pPr algn="l"/>
            <a:endParaRPr lang="en-CA" sz="2000" dirty="0"/>
          </a:p>
        </p:txBody>
      </p:sp>
      <p:sp>
        <p:nvSpPr>
          <p:cNvPr id="8" name="Title 7">
            <a:extLst>
              <a:ext uri="{FF2B5EF4-FFF2-40B4-BE49-F238E27FC236}">
                <a16:creationId xmlns:a16="http://schemas.microsoft.com/office/drawing/2014/main" id="{1DA75DB1-BD8B-DB2D-2B09-A0922B3396CE}"/>
              </a:ext>
            </a:extLst>
          </p:cNvPr>
          <p:cNvSpPr>
            <a:spLocks noGrp="1"/>
          </p:cNvSpPr>
          <p:nvPr>
            <p:ph type="ctrTitle" idx="6"/>
          </p:nvPr>
        </p:nvSpPr>
        <p:spPr/>
        <p:txBody>
          <a:bodyPr/>
          <a:lstStyle/>
          <a:p>
            <a:r>
              <a:rPr lang="en-CA" dirty="0"/>
              <a:t>Modeling</a:t>
            </a:r>
          </a:p>
        </p:txBody>
      </p:sp>
      <p:cxnSp>
        <p:nvCxnSpPr>
          <p:cNvPr id="10" name="Straight Connector 9">
            <a:extLst>
              <a:ext uri="{FF2B5EF4-FFF2-40B4-BE49-F238E27FC236}">
                <a16:creationId xmlns:a16="http://schemas.microsoft.com/office/drawing/2014/main" id="{150A2153-7AA1-61CA-0B88-4BFD1CDEB82E}"/>
              </a:ext>
            </a:extLst>
          </p:cNvPr>
          <p:cNvCxnSpPr/>
          <p:nvPr/>
        </p:nvCxnSpPr>
        <p:spPr>
          <a:xfrm>
            <a:off x="825100" y="2960103"/>
            <a:ext cx="10219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1BA66D2-8145-5B5B-0257-ED06B97C6A94}"/>
              </a:ext>
            </a:extLst>
          </p:cNvPr>
          <p:cNvCxnSpPr/>
          <p:nvPr/>
        </p:nvCxnSpPr>
        <p:spPr>
          <a:xfrm>
            <a:off x="3976900" y="1857375"/>
            <a:ext cx="0" cy="394335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D17B07D-33A2-792D-B3F9-2F5F5D4CCA46}"/>
              </a:ext>
            </a:extLst>
          </p:cNvPr>
          <p:cNvCxnSpPr/>
          <p:nvPr/>
        </p:nvCxnSpPr>
        <p:spPr>
          <a:xfrm>
            <a:off x="7872625" y="1909762"/>
            <a:ext cx="0" cy="394335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9" name="Title 5">
            <a:extLst>
              <a:ext uri="{FF2B5EF4-FFF2-40B4-BE49-F238E27FC236}">
                <a16:creationId xmlns:a16="http://schemas.microsoft.com/office/drawing/2014/main" id="{49F59FB4-C07E-6598-021C-ED6CE4452EA3}"/>
              </a:ext>
            </a:extLst>
          </p:cNvPr>
          <p:cNvSpPr txBox="1">
            <a:spLocks/>
          </p:cNvSpPr>
          <p:nvPr/>
        </p:nvSpPr>
        <p:spPr>
          <a:xfrm>
            <a:off x="4841800" y="2522232"/>
            <a:ext cx="2508400" cy="85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667"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9pPr>
          </a:lstStyle>
          <a:p>
            <a:pPr algn="l"/>
            <a:br>
              <a:rPr lang="en-CA" kern="0" dirty="0">
                <a:solidFill>
                  <a:schemeClr val="tx2"/>
                </a:solidFill>
              </a:rPr>
            </a:br>
            <a:br>
              <a:rPr lang="en-CA" kern="0" dirty="0">
                <a:solidFill>
                  <a:schemeClr val="tx2"/>
                </a:solidFill>
              </a:rPr>
            </a:br>
            <a:br>
              <a:rPr lang="en-CA" kern="0" dirty="0">
                <a:solidFill>
                  <a:schemeClr val="tx2"/>
                </a:solidFill>
              </a:rPr>
            </a:br>
            <a:br>
              <a:rPr lang="en-CA" kern="0" dirty="0">
                <a:solidFill>
                  <a:schemeClr val="tx2"/>
                </a:solidFill>
              </a:rPr>
            </a:br>
            <a:br>
              <a:rPr lang="en-CA" kern="0" dirty="0">
                <a:solidFill>
                  <a:schemeClr val="tx2"/>
                </a:solidFill>
              </a:rPr>
            </a:br>
            <a:br>
              <a:rPr lang="en-CA" kern="0" dirty="0">
                <a:solidFill>
                  <a:schemeClr val="tx2"/>
                </a:solidFill>
              </a:rPr>
            </a:br>
            <a:r>
              <a:rPr lang="en-CA" kern="0" dirty="0">
                <a:solidFill>
                  <a:schemeClr val="tx2"/>
                </a:solidFill>
              </a:rPr>
              <a:t>Best Model</a:t>
            </a:r>
            <a:br>
              <a:rPr lang="en-CA" kern="0" dirty="0">
                <a:solidFill>
                  <a:schemeClr val="tx2"/>
                </a:solidFill>
              </a:rPr>
            </a:br>
            <a:endParaRPr lang="en-CA" kern="0" dirty="0">
              <a:solidFill>
                <a:schemeClr val="tx2"/>
              </a:solidFill>
            </a:endParaRPr>
          </a:p>
        </p:txBody>
      </p:sp>
      <p:sp>
        <p:nvSpPr>
          <p:cNvPr id="11" name="Rectangle 10">
            <a:extLst>
              <a:ext uri="{FF2B5EF4-FFF2-40B4-BE49-F238E27FC236}">
                <a16:creationId xmlns:a16="http://schemas.microsoft.com/office/drawing/2014/main" id="{12C9ED24-36BB-6D31-2F3B-25B58AB0796A}"/>
              </a:ext>
            </a:extLst>
          </p:cNvPr>
          <p:cNvSpPr/>
          <p:nvPr/>
        </p:nvSpPr>
        <p:spPr>
          <a:xfrm>
            <a:off x="4372402" y="3476168"/>
            <a:ext cx="3196947" cy="70576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itle 5">
            <a:extLst>
              <a:ext uri="{FF2B5EF4-FFF2-40B4-BE49-F238E27FC236}">
                <a16:creationId xmlns:a16="http://schemas.microsoft.com/office/drawing/2014/main" id="{B1C13775-2F37-23A6-6C5A-1520B0DAB996}"/>
              </a:ext>
            </a:extLst>
          </p:cNvPr>
          <p:cNvSpPr txBox="1">
            <a:spLocks/>
          </p:cNvSpPr>
          <p:nvPr/>
        </p:nvSpPr>
        <p:spPr>
          <a:xfrm>
            <a:off x="1316862" y="2100503"/>
            <a:ext cx="2508400" cy="85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667"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9pPr>
          </a:lstStyle>
          <a:p>
            <a:pPr marL="220128" indent="0" algn="l"/>
            <a:r>
              <a:rPr lang="en-CA" sz="2400" dirty="0">
                <a:solidFill>
                  <a:schemeClr val="tx2"/>
                </a:solidFill>
              </a:rPr>
              <a:t>Model build</a:t>
            </a:r>
            <a:endParaRPr lang="en-CA" sz="2400" dirty="0"/>
          </a:p>
        </p:txBody>
      </p:sp>
    </p:spTree>
    <p:extLst>
      <p:ext uri="{BB962C8B-B14F-4D97-AF65-F5344CB8AC3E}">
        <p14:creationId xmlns:p14="http://schemas.microsoft.com/office/powerpoint/2010/main" val="28449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4" grpId="0" build="p"/>
      <p:bldP spid="9" grpId="0"/>
      <p:bldP spid="11" grpId="0" animBg="1"/>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827E01-7917-6BCB-FA31-046549D609FA}"/>
              </a:ext>
            </a:extLst>
          </p:cNvPr>
          <p:cNvSpPr>
            <a:spLocks noGrp="1"/>
          </p:cNvSpPr>
          <p:nvPr>
            <p:ph type="ctrTitle"/>
          </p:nvPr>
        </p:nvSpPr>
        <p:spPr/>
        <p:txBody>
          <a:bodyPr/>
          <a:lstStyle/>
          <a:p>
            <a:r>
              <a:rPr lang="en-CA" dirty="0"/>
              <a:t>Model Comparison </a:t>
            </a:r>
          </a:p>
        </p:txBody>
      </p:sp>
      <p:graphicFrame>
        <p:nvGraphicFramePr>
          <p:cNvPr id="6" name="Table 6">
            <a:extLst>
              <a:ext uri="{FF2B5EF4-FFF2-40B4-BE49-F238E27FC236}">
                <a16:creationId xmlns:a16="http://schemas.microsoft.com/office/drawing/2014/main" id="{B2C718C2-A184-6A5B-55C1-757FA26E3C8B}"/>
              </a:ext>
            </a:extLst>
          </p:cNvPr>
          <p:cNvGraphicFramePr>
            <a:graphicFrameLocks noGrp="1"/>
          </p:cNvGraphicFramePr>
          <p:nvPr>
            <p:extLst>
              <p:ext uri="{D42A27DB-BD31-4B8C-83A1-F6EECF244321}">
                <p14:modId xmlns:p14="http://schemas.microsoft.com/office/powerpoint/2010/main" val="3045184460"/>
              </p:ext>
            </p:extLst>
          </p:nvPr>
        </p:nvGraphicFramePr>
        <p:xfrm>
          <a:off x="1201270" y="1319300"/>
          <a:ext cx="9789460" cy="5098279"/>
        </p:xfrm>
        <a:graphic>
          <a:graphicData uri="http://schemas.openxmlformats.org/drawingml/2006/table">
            <a:tbl>
              <a:tblPr firstRow="1" bandRow="1">
                <a:tableStyleId>{1FECB4D8-DB02-4DC6-A0A2-4F2EBAE1DC90}</a:tableStyleId>
              </a:tblPr>
              <a:tblGrid>
                <a:gridCol w="2447365">
                  <a:extLst>
                    <a:ext uri="{9D8B030D-6E8A-4147-A177-3AD203B41FA5}">
                      <a16:colId xmlns:a16="http://schemas.microsoft.com/office/drawing/2014/main" val="479782066"/>
                    </a:ext>
                  </a:extLst>
                </a:gridCol>
                <a:gridCol w="2447365">
                  <a:extLst>
                    <a:ext uri="{9D8B030D-6E8A-4147-A177-3AD203B41FA5}">
                      <a16:colId xmlns:a16="http://schemas.microsoft.com/office/drawing/2014/main" val="3013489530"/>
                    </a:ext>
                  </a:extLst>
                </a:gridCol>
                <a:gridCol w="2447365">
                  <a:extLst>
                    <a:ext uri="{9D8B030D-6E8A-4147-A177-3AD203B41FA5}">
                      <a16:colId xmlns:a16="http://schemas.microsoft.com/office/drawing/2014/main" val="2775133761"/>
                    </a:ext>
                  </a:extLst>
                </a:gridCol>
                <a:gridCol w="2447365">
                  <a:extLst>
                    <a:ext uri="{9D8B030D-6E8A-4147-A177-3AD203B41FA5}">
                      <a16:colId xmlns:a16="http://schemas.microsoft.com/office/drawing/2014/main" val="1867522970"/>
                    </a:ext>
                  </a:extLst>
                </a:gridCol>
              </a:tblGrid>
              <a:tr h="595930">
                <a:tc>
                  <a:txBody>
                    <a:bodyPr/>
                    <a:lstStyle/>
                    <a:p>
                      <a:pPr algn="ctr"/>
                      <a:r>
                        <a:rPr lang="en-CA" sz="2400" b="1" dirty="0"/>
                        <a:t>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2400" b="1" dirty="0"/>
                        <a:t>Accuracy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2400" b="1" dirty="0"/>
                        <a:t>Recall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2400" b="1" dirty="0"/>
                        <a:t>AUC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7268856"/>
                  </a:ext>
                </a:extLst>
              </a:tr>
              <a:tr h="62248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2000" b="1" dirty="0">
                          <a:solidFill>
                            <a:schemeClr val="accent1">
                              <a:lumMod val="50000"/>
                            </a:schemeClr>
                          </a:solidFill>
                        </a:rPr>
                        <a:t>Logistic Regression</a:t>
                      </a:r>
                    </a:p>
                    <a:p>
                      <a:endParaRPr lang="en-CA" sz="2000" b="1"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2000" b="1" dirty="0">
                          <a:solidFill>
                            <a:schemeClr val="accent1">
                              <a:lumMod val="50000"/>
                            </a:schemeClr>
                          </a:solidFill>
                        </a:rPr>
                        <a:t>91.11%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2000" b="1" dirty="0">
                          <a:solidFill>
                            <a:schemeClr val="accent1">
                              <a:lumMod val="50000"/>
                            </a:schemeClr>
                          </a:solidFill>
                        </a:rPr>
                        <a:t>69.52%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2000" b="1" dirty="0">
                          <a:solidFill>
                            <a:schemeClr val="accent1">
                              <a:lumMod val="50000"/>
                            </a:schemeClr>
                          </a:solidFill>
                        </a:rPr>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5247494"/>
                  </a:ext>
                </a:extLst>
              </a:tr>
              <a:tr h="62248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b="0" dirty="0"/>
                        <a:t>Random Forest Model</a:t>
                      </a:r>
                    </a:p>
                    <a:p>
                      <a:endParaRPr lang="en-CA"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91.53%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68.23%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0.84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9321214"/>
                  </a:ext>
                </a:extLst>
              </a:tr>
              <a:tr h="62248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b="0" dirty="0" err="1"/>
                        <a:t>Knn</a:t>
                      </a:r>
                      <a:r>
                        <a:rPr lang="en-CA" b="0" dirty="0"/>
                        <a:t> Model</a:t>
                      </a:r>
                    </a:p>
                    <a:p>
                      <a:endParaRPr lang="en-CA"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89.86%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58.61</a:t>
                      </a:r>
                    </a:p>
                    <a:p>
                      <a:endParaRPr lang="en-CA"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0.82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0175934"/>
                  </a:ext>
                </a:extLst>
              </a:tr>
              <a:tr h="837284">
                <a:tc>
                  <a:txBody>
                    <a:bodyPr/>
                    <a:lstStyle/>
                    <a:p>
                      <a:r>
                        <a:rPr lang="en-CA" b="0" dirty="0"/>
                        <a:t>Decision 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89.77%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54.14%</a:t>
                      </a:r>
                    </a:p>
                    <a:p>
                      <a:endParaRPr lang="en-CA"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0.74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8376516"/>
                  </a:ext>
                </a:extLst>
              </a:tr>
              <a:tr h="826597">
                <a:tc>
                  <a:txBody>
                    <a:bodyPr/>
                    <a:lstStyle/>
                    <a:p>
                      <a:r>
                        <a:rPr lang="en-CA" b="0" dirty="0"/>
                        <a:t>Naive Bayes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88.81%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50.25%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0.85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9891599"/>
                  </a:ext>
                </a:extLst>
              </a:tr>
            </a:tbl>
          </a:graphicData>
        </a:graphic>
      </p:graphicFrame>
    </p:spTree>
    <p:extLst>
      <p:ext uri="{BB962C8B-B14F-4D97-AF65-F5344CB8AC3E}">
        <p14:creationId xmlns:p14="http://schemas.microsoft.com/office/powerpoint/2010/main" val="2307028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35"/>
          <p:cNvSpPr txBox="1">
            <a:spLocks noGrp="1"/>
          </p:cNvSpPr>
          <p:nvPr>
            <p:ph type="ctrTitle"/>
          </p:nvPr>
        </p:nvSpPr>
        <p:spPr>
          <a:xfrm>
            <a:off x="756558" y="278749"/>
            <a:ext cx="6303600" cy="770400"/>
          </a:xfrm>
          <a:prstGeom prst="rect">
            <a:avLst/>
          </a:prstGeom>
        </p:spPr>
        <p:txBody>
          <a:bodyPr spcFirstLastPara="1" wrap="square" lIns="121900" tIns="121900" rIns="121900" bIns="121900" anchor="b" anchorCtr="0">
            <a:noAutofit/>
          </a:bodyPr>
          <a:lstStyle/>
          <a:p>
            <a:r>
              <a:rPr lang="en" dirty="0"/>
              <a:t>Recomendation</a:t>
            </a:r>
            <a:endParaRPr dirty="0"/>
          </a:p>
        </p:txBody>
      </p:sp>
      <p:grpSp>
        <p:nvGrpSpPr>
          <p:cNvPr id="31" name="Group 30">
            <a:extLst>
              <a:ext uri="{FF2B5EF4-FFF2-40B4-BE49-F238E27FC236}">
                <a16:creationId xmlns:a16="http://schemas.microsoft.com/office/drawing/2014/main" id="{81DD5560-7BC3-4EFB-D437-01575069E344}"/>
              </a:ext>
            </a:extLst>
          </p:cNvPr>
          <p:cNvGrpSpPr/>
          <p:nvPr/>
        </p:nvGrpSpPr>
        <p:grpSpPr>
          <a:xfrm>
            <a:off x="1075196" y="2224063"/>
            <a:ext cx="9498543" cy="1185794"/>
            <a:chOff x="218770" y="2912805"/>
            <a:chExt cx="9498543" cy="1185794"/>
          </a:xfrm>
        </p:grpSpPr>
        <p:sp>
          <p:nvSpPr>
            <p:cNvPr id="17" name="Google Shape;1063;p35">
              <a:extLst>
                <a:ext uri="{FF2B5EF4-FFF2-40B4-BE49-F238E27FC236}">
                  <a16:creationId xmlns:a16="http://schemas.microsoft.com/office/drawing/2014/main" id="{FE909012-FB99-E09B-38E7-1AD9815C53FD}"/>
                </a:ext>
              </a:extLst>
            </p:cNvPr>
            <p:cNvSpPr txBox="1"/>
            <p:nvPr/>
          </p:nvSpPr>
          <p:spPr>
            <a:xfrm>
              <a:off x="218770" y="2993639"/>
              <a:ext cx="2508400" cy="520800"/>
            </a:xfrm>
            <a:prstGeom prst="rect">
              <a:avLst/>
            </a:prstGeom>
            <a:noFill/>
            <a:ln>
              <a:noFill/>
            </a:ln>
          </p:spPr>
          <p:txBody>
            <a:bodyPr spcFirstLastPara="1" wrap="square" lIns="121900" tIns="121900" rIns="121900" bIns="121900" anchor="t" anchorCtr="0">
              <a:noAutofit/>
            </a:bodyPr>
            <a:lstStyle/>
            <a:p>
              <a:pPr algn="ctr"/>
              <a:r>
                <a:rPr lang="en-CA" sz="4000" dirty="0">
                  <a:solidFill>
                    <a:schemeClr val="accent3"/>
                  </a:solidFill>
                  <a:latin typeface="Share Tech"/>
                  <a:sym typeface="Share Tech"/>
                </a:rPr>
                <a:t>Education</a:t>
              </a:r>
            </a:p>
            <a:p>
              <a:pPr algn="ctr"/>
              <a:endParaRPr sz="4000" dirty="0">
                <a:solidFill>
                  <a:schemeClr val="accent3"/>
                </a:solidFill>
                <a:latin typeface="Share Tech"/>
                <a:sym typeface="Share Tech"/>
              </a:endParaRPr>
            </a:p>
          </p:txBody>
        </p:sp>
        <p:grpSp>
          <p:nvGrpSpPr>
            <p:cNvPr id="21" name="Group 20">
              <a:extLst>
                <a:ext uri="{FF2B5EF4-FFF2-40B4-BE49-F238E27FC236}">
                  <a16:creationId xmlns:a16="http://schemas.microsoft.com/office/drawing/2014/main" id="{436C594B-4F23-26FE-3946-69C71434E979}"/>
                </a:ext>
              </a:extLst>
            </p:cNvPr>
            <p:cNvGrpSpPr/>
            <p:nvPr/>
          </p:nvGrpSpPr>
          <p:grpSpPr>
            <a:xfrm>
              <a:off x="3796271" y="2912805"/>
              <a:ext cx="5921042" cy="1185794"/>
              <a:chOff x="3190524" y="2194147"/>
              <a:chExt cx="4440781" cy="889346"/>
            </a:xfrm>
          </p:grpSpPr>
          <p:sp>
            <p:nvSpPr>
              <p:cNvPr id="2" name="Google Shape;10432;p59">
                <a:extLst>
                  <a:ext uri="{FF2B5EF4-FFF2-40B4-BE49-F238E27FC236}">
                    <a16:creationId xmlns:a16="http://schemas.microsoft.com/office/drawing/2014/main" id="{A10DF460-7404-E7D1-867C-2AECC6EB1E83}"/>
                  </a:ext>
                </a:extLst>
              </p:cNvPr>
              <p:cNvSpPr/>
              <p:nvPr/>
            </p:nvSpPr>
            <p:spPr>
              <a:xfrm>
                <a:off x="3190524" y="2194147"/>
                <a:ext cx="380444" cy="310077"/>
              </a:xfrm>
              <a:custGeom>
                <a:avLst/>
                <a:gdLst/>
                <a:ahLst/>
                <a:cxnLst/>
                <a:rect l="l" t="t" r="r" b="b"/>
                <a:pathLst>
                  <a:path w="11943" h="9734" extrusionOk="0">
                    <a:moveTo>
                      <a:pt x="11585" y="2638"/>
                    </a:moveTo>
                    <a:lnTo>
                      <a:pt x="11585" y="3066"/>
                    </a:lnTo>
                    <a:lnTo>
                      <a:pt x="9121" y="4007"/>
                    </a:lnTo>
                    <a:lnTo>
                      <a:pt x="9121" y="3566"/>
                    </a:lnTo>
                    <a:lnTo>
                      <a:pt x="11585" y="2638"/>
                    </a:lnTo>
                    <a:close/>
                    <a:moveTo>
                      <a:pt x="370" y="2638"/>
                    </a:moveTo>
                    <a:lnTo>
                      <a:pt x="5787" y="4697"/>
                    </a:lnTo>
                    <a:lnTo>
                      <a:pt x="5787" y="5138"/>
                    </a:lnTo>
                    <a:lnTo>
                      <a:pt x="370" y="3066"/>
                    </a:lnTo>
                    <a:lnTo>
                      <a:pt x="370" y="2638"/>
                    </a:lnTo>
                    <a:close/>
                    <a:moveTo>
                      <a:pt x="8764" y="3709"/>
                    </a:moveTo>
                    <a:lnTo>
                      <a:pt x="8764" y="4138"/>
                    </a:lnTo>
                    <a:lnTo>
                      <a:pt x="6144" y="5138"/>
                    </a:lnTo>
                    <a:lnTo>
                      <a:pt x="6144" y="4697"/>
                    </a:lnTo>
                    <a:lnTo>
                      <a:pt x="8764" y="3709"/>
                    </a:lnTo>
                    <a:close/>
                    <a:moveTo>
                      <a:pt x="9657" y="4162"/>
                    </a:moveTo>
                    <a:lnTo>
                      <a:pt x="9657" y="6745"/>
                    </a:lnTo>
                    <a:cubicBezTo>
                      <a:pt x="9478" y="6876"/>
                      <a:pt x="9299" y="6995"/>
                      <a:pt x="9121" y="7114"/>
                    </a:cubicBezTo>
                    <a:lnTo>
                      <a:pt x="9121" y="4376"/>
                    </a:lnTo>
                    <a:lnTo>
                      <a:pt x="9657" y="4162"/>
                    </a:lnTo>
                    <a:close/>
                    <a:moveTo>
                      <a:pt x="8961" y="8757"/>
                    </a:moveTo>
                    <a:cubicBezTo>
                      <a:pt x="9131" y="8757"/>
                      <a:pt x="9264" y="8907"/>
                      <a:pt x="9264" y="9079"/>
                    </a:cubicBezTo>
                    <a:cubicBezTo>
                      <a:pt x="9264" y="9258"/>
                      <a:pt x="9109" y="9389"/>
                      <a:pt x="8942" y="9389"/>
                    </a:cubicBezTo>
                    <a:cubicBezTo>
                      <a:pt x="8764" y="9389"/>
                      <a:pt x="8633" y="9246"/>
                      <a:pt x="8633" y="9079"/>
                    </a:cubicBezTo>
                    <a:cubicBezTo>
                      <a:pt x="8633" y="8900"/>
                      <a:pt x="8787" y="8757"/>
                      <a:pt x="8942" y="8757"/>
                    </a:cubicBezTo>
                    <a:cubicBezTo>
                      <a:pt x="8949" y="8757"/>
                      <a:pt x="8955" y="8757"/>
                      <a:pt x="8961" y="8757"/>
                    </a:cubicBezTo>
                    <a:close/>
                    <a:moveTo>
                      <a:pt x="5949" y="0"/>
                    </a:moveTo>
                    <a:cubicBezTo>
                      <a:pt x="5930" y="0"/>
                      <a:pt x="5912" y="6"/>
                      <a:pt x="5894" y="18"/>
                    </a:cubicBezTo>
                    <a:lnTo>
                      <a:pt x="120" y="2221"/>
                    </a:lnTo>
                    <a:cubicBezTo>
                      <a:pt x="48" y="2245"/>
                      <a:pt x="1" y="2304"/>
                      <a:pt x="1" y="2376"/>
                    </a:cubicBezTo>
                    <a:lnTo>
                      <a:pt x="1" y="3185"/>
                    </a:lnTo>
                    <a:cubicBezTo>
                      <a:pt x="1" y="3257"/>
                      <a:pt x="48" y="3316"/>
                      <a:pt x="120" y="3352"/>
                    </a:cubicBezTo>
                    <a:lnTo>
                      <a:pt x="1917" y="4031"/>
                    </a:lnTo>
                    <a:lnTo>
                      <a:pt x="1917" y="4638"/>
                    </a:lnTo>
                    <a:cubicBezTo>
                      <a:pt x="1917" y="4745"/>
                      <a:pt x="2001" y="4817"/>
                      <a:pt x="2096" y="4817"/>
                    </a:cubicBezTo>
                    <a:cubicBezTo>
                      <a:pt x="2203" y="4817"/>
                      <a:pt x="2275" y="4745"/>
                      <a:pt x="2275" y="4638"/>
                    </a:cubicBezTo>
                    <a:lnTo>
                      <a:pt x="2275" y="4186"/>
                    </a:lnTo>
                    <a:lnTo>
                      <a:pt x="5894" y="5567"/>
                    </a:lnTo>
                    <a:cubicBezTo>
                      <a:pt x="5906" y="5579"/>
                      <a:pt x="5942" y="5579"/>
                      <a:pt x="5954" y="5579"/>
                    </a:cubicBezTo>
                    <a:cubicBezTo>
                      <a:pt x="5966" y="5579"/>
                      <a:pt x="6001" y="5579"/>
                      <a:pt x="6013" y="5567"/>
                    </a:cubicBezTo>
                    <a:lnTo>
                      <a:pt x="8740" y="4519"/>
                    </a:lnTo>
                    <a:lnTo>
                      <a:pt x="8740" y="7317"/>
                    </a:lnTo>
                    <a:cubicBezTo>
                      <a:pt x="7871" y="7769"/>
                      <a:pt x="6918" y="8007"/>
                      <a:pt x="5942" y="8007"/>
                    </a:cubicBezTo>
                    <a:cubicBezTo>
                      <a:pt x="4620" y="8007"/>
                      <a:pt x="3310" y="7555"/>
                      <a:pt x="2263" y="6745"/>
                    </a:cubicBezTo>
                    <a:lnTo>
                      <a:pt x="2263" y="5352"/>
                    </a:lnTo>
                    <a:cubicBezTo>
                      <a:pt x="2263" y="5257"/>
                      <a:pt x="2191" y="5174"/>
                      <a:pt x="2084" y="5174"/>
                    </a:cubicBezTo>
                    <a:cubicBezTo>
                      <a:pt x="1977" y="5174"/>
                      <a:pt x="1906" y="5257"/>
                      <a:pt x="1906" y="5352"/>
                    </a:cubicBezTo>
                    <a:lnTo>
                      <a:pt x="1906" y="6817"/>
                    </a:lnTo>
                    <a:cubicBezTo>
                      <a:pt x="1906" y="6876"/>
                      <a:pt x="1941" y="6924"/>
                      <a:pt x="1965" y="6948"/>
                    </a:cubicBezTo>
                    <a:cubicBezTo>
                      <a:pt x="3084" y="7841"/>
                      <a:pt x="4501" y="8353"/>
                      <a:pt x="5942" y="8353"/>
                    </a:cubicBezTo>
                    <a:cubicBezTo>
                      <a:pt x="6906" y="8353"/>
                      <a:pt x="7859" y="8126"/>
                      <a:pt x="8740" y="7698"/>
                    </a:cubicBezTo>
                    <a:lnTo>
                      <a:pt x="8740" y="8412"/>
                    </a:lnTo>
                    <a:cubicBezTo>
                      <a:pt x="8454" y="8484"/>
                      <a:pt x="8252" y="8746"/>
                      <a:pt x="8252" y="9067"/>
                    </a:cubicBezTo>
                    <a:cubicBezTo>
                      <a:pt x="8252" y="9436"/>
                      <a:pt x="8549" y="9734"/>
                      <a:pt x="8918" y="9734"/>
                    </a:cubicBezTo>
                    <a:cubicBezTo>
                      <a:pt x="9287" y="9734"/>
                      <a:pt x="9585" y="9436"/>
                      <a:pt x="9585" y="9067"/>
                    </a:cubicBezTo>
                    <a:cubicBezTo>
                      <a:pt x="9585" y="8746"/>
                      <a:pt x="9383" y="8496"/>
                      <a:pt x="9097" y="8412"/>
                    </a:cubicBezTo>
                    <a:lnTo>
                      <a:pt x="9097" y="7495"/>
                    </a:lnTo>
                    <a:cubicBezTo>
                      <a:pt x="9383" y="7341"/>
                      <a:pt x="9657" y="7138"/>
                      <a:pt x="9918" y="6936"/>
                    </a:cubicBezTo>
                    <a:cubicBezTo>
                      <a:pt x="9954" y="6900"/>
                      <a:pt x="9978" y="6841"/>
                      <a:pt x="9978" y="6805"/>
                    </a:cubicBezTo>
                    <a:lnTo>
                      <a:pt x="9978" y="4019"/>
                    </a:lnTo>
                    <a:lnTo>
                      <a:pt x="11776" y="3328"/>
                    </a:lnTo>
                    <a:cubicBezTo>
                      <a:pt x="11847" y="3304"/>
                      <a:pt x="11895" y="3245"/>
                      <a:pt x="11895" y="3173"/>
                    </a:cubicBezTo>
                    <a:lnTo>
                      <a:pt x="11895" y="2364"/>
                    </a:lnTo>
                    <a:cubicBezTo>
                      <a:pt x="11943" y="2304"/>
                      <a:pt x="11895" y="2245"/>
                      <a:pt x="11823" y="2221"/>
                    </a:cubicBezTo>
                    <a:lnTo>
                      <a:pt x="8049" y="792"/>
                    </a:lnTo>
                    <a:cubicBezTo>
                      <a:pt x="8030" y="784"/>
                      <a:pt x="8010" y="780"/>
                      <a:pt x="7989" y="780"/>
                    </a:cubicBezTo>
                    <a:cubicBezTo>
                      <a:pt x="7921" y="780"/>
                      <a:pt x="7853" y="823"/>
                      <a:pt x="7835" y="887"/>
                    </a:cubicBezTo>
                    <a:cubicBezTo>
                      <a:pt x="7799" y="983"/>
                      <a:pt x="7847" y="1090"/>
                      <a:pt x="7930" y="1114"/>
                    </a:cubicBezTo>
                    <a:lnTo>
                      <a:pt x="11264" y="2376"/>
                    </a:lnTo>
                    <a:lnTo>
                      <a:pt x="8966" y="3257"/>
                    </a:lnTo>
                    <a:lnTo>
                      <a:pt x="6061" y="1947"/>
                    </a:lnTo>
                    <a:cubicBezTo>
                      <a:pt x="6035" y="1934"/>
                      <a:pt x="6010" y="1928"/>
                      <a:pt x="5985" y="1928"/>
                    </a:cubicBezTo>
                    <a:cubicBezTo>
                      <a:pt x="5918" y="1928"/>
                      <a:pt x="5858" y="1973"/>
                      <a:pt x="5823" y="2042"/>
                    </a:cubicBezTo>
                    <a:cubicBezTo>
                      <a:pt x="5775" y="2126"/>
                      <a:pt x="5823" y="2233"/>
                      <a:pt x="5906" y="2281"/>
                    </a:cubicBezTo>
                    <a:lnTo>
                      <a:pt x="8490" y="3435"/>
                    </a:lnTo>
                    <a:lnTo>
                      <a:pt x="5966" y="4388"/>
                    </a:lnTo>
                    <a:lnTo>
                      <a:pt x="691" y="2376"/>
                    </a:lnTo>
                    <a:lnTo>
                      <a:pt x="5966" y="376"/>
                    </a:lnTo>
                    <a:lnTo>
                      <a:pt x="7263" y="864"/>
                    </a:lnTo>
                    <a:cubicBezTo>
                      <a:pt x="7282" y="868"/>
                      <a:pt x="7301" y="871"/>
                      <a:pt x="7320" y="871"/>
                    </a:cubicBezTo>
                    <a:cubicBezTo>
                      <a:pt x="7394" y="871"/>
                      <a:pt x="7461" y="833"/>
                      <a:pt x="7490" y="757"/>
                    </a:cubicBezTo>
                    <a:cubicBezTo>
                      <a:pt x="7513" y="673"/>
                      <a:pt x="7478" y="566"/>
                      <a:pt x="7382" y="530"/>
                    </a:cubicBezTo>
                    <a:lnTo>
                      <a:pt x="6013" y="18"/>
                    </a:lnTo>
                    <a:cubicBezTo>
                      <a:pt x="5989" y="6"/>
                      <a:pt x="5969" y="0"/>
                      <a:pt x="5949" y="0"/>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grpSp>
            <p:nvGrpSpPr>
              <p:cNvPr id="3" name="Google Shape;10453;p59">
                <a:extLst>
                  <a:ext uri="{FF2B5EF4-FFF2-40B4-BE49-F238E27FC236}">
                    <a16:creationId xmlns:a16="http://schemas.microsoft.com/office/drawing/2014/main" id="{7664BC47-914A-0C84-8457-D3D505E20CB5}"/>
                  </a:ext>
                </a:extLst>
              </p:cNvPr>
              <p:cNvGrpSpPr/>
              <p:nvPr/>
            </p:nvGrpSpPr>
            <p:grpSpPr>
              <a:xfrm>
                <a:off x="3203983" y="2631343"/>
                <a:ext cx="320142" cy="392581"/>
                <a:chOff x="3086313" y="2877049"/>
                <a:chExt cx="320142" cy="392581"/>
              </a:xfrm>
            </p:grpSpPr>
            <p:sp>
              <p:nvSpPr>
                <p:cNvPr id="4" name="Google Shape;10454;p59">
                  <a:extLst>
                    <a:ext uri="{FF2B5EF4-FFF2-40B4-BE49-F238E27FC236}">
                      <a16:creationId xmlns:a16="http://schemas.microsoft.com/office/drawing/2014/main" id="{78DE33A8-EB5A-CF59-341B-27C9BB573FE5}"/>
                    </a:ext>
                  </a:extLst>
                </p:cNvPr>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dirty="0"/>
                </a:p>
              </p:txBody>
            </p:sp>
            <p:sp>
              <p:nvSpPr>
                <p:cNvPr id="5" name="Google Shape;10455;p59">
                  <a:extLst>
                    <a:ext uri="{FF2B5EF4-FFF2-40B4-BE49-F238E27FC236}">
                      <a16:creationId xmlns:a16="http://schemas.microsoft.com/office/drawing/2014/main" id="{AF248DD2-50C7-F6D1-2D26-DA9C540579CD}"/>
                    </a:ext>
                  </a:extLst>
                </p:cNvPr>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6" name="Google Shape;10456;p59">
                  <a:extLst>
                    <a:ext uri="{FF2B5EF4-FFF2-40B4-BE49-F238E27FC236}">
                      <a16:creationId xmlns:a16="http://schemas.microsoft.com/office/drawing/2014/main" id="{B33D448E-44DD-31C9-4E70-7521D191A217}"/>
                    </a:ext>
                  </a:extLst>
                </p:cNvPr>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7" name="Google Shape;10457;p59">
                  <a:extLst>
                    <a:ext uri="{FF2B5EF4-FFF2-40B4-BE49-F238E27FC236}">
                      <a16:creationId xmlns:a16="http://schemas.microsoft.com/office/drawing/2014/main" id="{F54D5E86-1999-C428-A06C-DC411812EA29}"/>
                    </a:ext>
                  </a:extLst>
                </p:cNvPr>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8" name="Google Shape;10458;p59">
                  <a:extLst>
                    <a:ext uri="{FF2B5EF4-FFF2-40B4-BE49-F238E27FC236}">
                      <a16:creationId xmlns:a16="http://schemas.microsoft.com/office/drawing/2014/main" id="{B7CF8F29-50F5-9D46-5240-E4B910CCCAFA}"/>
                    </a:ext>
                  </a:extLst>
                </p:cNvPr>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9" name="Google Shape;10459;p59">
                  <a:extLst>
                    <a:ext uri="{FF2B5EF4-FFF2-40B4-BE49-F238E27FC236}">
                      <a16:creationId xmlns:a16="http://schemas.microsoft.com/office/drawing/2014/main" id="{1F3D5C4B-8F5D-7247-02CE-F5171CB1BEC3}"/>
                    </a:ext>
                  </a:extLst>
                </p:cNvPr>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10" name="Google Shape;10460;p59">
                  <a:extLst>
                    <a:ext uri="{FF2B5EF4-FFF2-40B4-BE49-F238E27FC236}">
                      <a16:creationId xmlns:a16="http://schemas.microsoft.com/office/drawing/2014/main" id="{A7849B44-871E-FDFD-D3F9-D2AA4DC3E6AA}"/>
                    </a:ext>
                  </a:extLst>
                </p:cNvPr>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11" name="Google Shape;10461;p59">
                  <a:extLst>
                    <a:ext uri="{FF2B5EF4-FFF2-40B4-BE49-F238E27FC236}">
                      <a16:creationId xmlns:a16="http://schemas.microsoft.com/office/drawing/2014/main" id="{C033F637-4BD9-7F69-5DD8-9D90F5682010}"/>
                    </a:ext>
                  </a:extLst>
                </p:cNvPr>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12" name="Google Shape;10462;p59">
                  <a:extLst>
                    <a:ext uri="{FF2B5EF4-FFF2-40B4-BE49-F238E27FC236}">
                      <a16:creationId xmlns:a16="http://schemas.microsoft.com/office/drawing/2014/main" id="{A8D3D220-A849-0F99-E8A3-3F40C13BD5C6}"/>
                    </a:ext>
                  </a:extLst>
                </p:cNvPr>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13" name="Google Shape;10463;p59">
                  <a:extLst>
                    <a:ext uri="{FF2B5EF4-FFF2-40B4-BE49-F238E27FC236}">
                      <a16:creationId xmlns:a16="http://schemas.microsoft.com/office/drawing/2014/main" id="{E7208743-C91A-C46C-138A-04DCB97FAAAD}"/>
                    </a:ext>
                  </a:extLst>
                </p:cNvPr>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14" name="Google Shape;10464;p59">
                  <a:extLst>
                    <a:ext uri="{FF2B5EF4-FFF2-40B4-BE49-F238E27FC236}">
                      <a16:creationId xmlns:a16="http://schemas.microsoft.com/office/drawing/2014/main" id="{8FD2099D-2B99-6FB8-CDBD-4A41B5915455}"/>
                    </a:ext>
                  </a:extLst>
                </p:cNvPr>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15" name="Google Shape;10465;p59">
                  <a:extLst>
                    <a:ext uri="{FF2B5EF4-FFF2-40B4-BE49-F238E27FC236}">
                      <a16:creationId xmlns:a16="http://schemas.microsoft.com/office/drawing/2014/main" id="{3F30A573-CD52-4E60-CDB0-107EFA01DAC4}"/>
                    </a:ext>
                  </a:extLst>
                </p:cNvPr>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grpSp>
          <p:sp>
            <p:nvSpPr>
              <p:cNvPr id="18" name="Google Shape;1063;p35">
                <a:extLst>
                  <a:ext uri="{FF2B5EF4-FFF2-40B4-BE49-F238E27FC236}">
                    <a16:creationId xmlns:a16="http://schemas.microsoft.com/office/drawing/2014/main" id="{2988E605-28F7-A519-8ED8-63D06BE2D7CA}"/>
                  </a:ext>
                </a:extLst>
              </p:cNvPr>
              <p:cNvSpPr txBox="1"/>
              <p:nvPr/>
            </p:nvSpPr>
            <p:spPr>
              <a:xfrm>
                <a:off x="4919734" y="2228955"/>
                <a:ext cx="1881300" cy="390600"/>
              </a:xfrm>
              <a:prstGeom prst="rect">
                <a:avLst/>
              </a:prstGeom>
              <a:noFill/>
              <a:ln>
                <a:noFill/>
              </a:ln>
            </p:spPr>
            <p:txBody>
              <a:bodyPr spcFirstLastPara="1" wrap="square" lIns="121900" tIns="121900" rIns="121900" bIns="121900" anchor="t" anchorCtr="0">
                <a:noAutofit/>
              </a:bodyPr>
              <a:lstStyle/>
              <a:p>
                <a:r>
                  <a:rPr lang="en" sz="2400" dirty="0">
                    <a:solidFill>
                      <a:schemeClr val="lt1"/>
                    </a:solidFill>
                    <a:latin typeface="Share Tech"/>
                    <a:ea typeface="Share Tech"/>
                    <a:cs typeface="Share Tech"/>
                    <a:sym typeface="Share Tech"/>
                  </a:rPr>
                  <a:t>Degree</a:t>
                </a:r>
                <a:endParaRPr sz="2400" dirty="0">
                  <a:solidFill>
                    <a:schemeClr val="lt1"/>
                  </a:solidFill>
                  <a:latin typeface="Share Tech"/>
                  <a:ea typeface="Share Tech"/>
                  <a:cs typeface="Share Tech"/>
                  <a:sym typeface="Share Tech"/>
                </a:endParaRPr>
              </a:p>
            </p:txBody>
          </p:sp>
          <p:sp>
            <p:nvSpPr>
              <p:cNvPr id="19" name="Google Shape;1063;p35">
                <a:extLst>
                  <a:ext uri="{FF2B5EF4-FFF2-40B4-BE49-F238E27FC236}">
                    <a16:creationId xmlns:a16="http://schemas.microsoft.com/office/drawing/2014/main" id="{18F3C1C3-216A-90C7-C4C4-6656128367B0}"/>
                  </a:ext>
                </a:extLst>
              </p:cNvPr>
              <p:cNvSpPr txBox="1"/>
              <p:nvPr/>
            </p:nvSpPr>
            <p:spPr>
              <a:xfrm>
                <a:off x="4919734" y="2692893"/>
                <a:ext cx="2711571" cy="390600"/>
              </a:xfrm>
              <a:prstGeom prst="rect">
                <a:avLst/>
              </a:prstGeom>
              <a:noFill/>
              <a:ln>
                <a:noFill/>
              </a:ln>
            </p:spPr>
            <p:txBody>
              <a:bodyPr spcFirstLastPara="1" wrap="square" lIns="121900" tIns="121900" rIns="121900" bIns="121900" anchor="t" anchorCtr="0">
                <a:noAutofit/>
              </a:bodyPr>
              <a:lstStyle/>
              <a:p>
                <a:r>
                  <a:rPr lang="en" sz="2400" dirty="0">
                    <a:solidFill>
                      <a:schemeClr val="lt1"/>
                    </a:solidFill>
                    <a:latin typeface="Share Tech"/>
                    <a:ea typeface="Share Tech"/>
                    <a:cs typeface="Share Tech"/>
                    <a:sym typeface="Share Tech"/>
                  </a:rPr>
                  <a:t>Professional Course</a:t>
                </a:r>
                <a:endParaRPr sz="2400" dirty="0">
                  <a:solidFill>
                    <a:schemeClr val="lt1"/>
                  </a:solidFill>
                  <a:latin typeface="Share Tech"/>
                  <a:ea typeface="Share Tech"/>
                  <a:cs typeface="Share Tech"/>
                  <a:sym typeface="Share Tech"/>
                </a:endParaRPr>
              </a:p>
            </p:txBody>
          </p:sp>
        </p:grpSp>
      </p:grpSp>
      <p:grpSp>
        <p:nvGrpSpPr>
          <p:cNvPr id="32" name="Group 31">
            <a:extLst>
              <a:ext uri="{FF2B5EF4-FFF2-40B4-BE49-F238E27FC236}">
                <a16:creationId xmlns:a16="http://schemas.microsoft.com/office/drawing/2014/main" id="{B67B29DA-32D1-BCF4-2055-6F2EED832483}"/>
              </a:ext>
            </a:extLst>
          </p:cNvPr>
          <p:cNvGrpSpPr/>
          <p:nvPr/>
        </p:nvGrpSpPr>
        <p:grpSpPr>
          <a:xfrm>
            <a:off x="417186" y="3599784"/>
            <a:ext cx="8632215" cy="1207431"/>
            <a:chOff x="-544802" y="4349517"/>
            <a:chExt cx="8632215" cy="1207431"/>
          </a:xfrm>
        </p:grpSpPr>
        <p:sp>
          <p:nvSpPr>
            <p:cNvPr id="1055" name="Google Shape;1055;p35"/>
            <p:cNvSpPr txBox="1"/>
            <p:nvPr/>
          </p:nvSpPr>
          <p:spPr>
            <a:xfrm>
              <a:off x="5960613" y="4527745"/>
              <a:ext cx="2126800" cy="520800"/>
            </a:xfrm>
            <a:prstGeom prst="rect">
              <a:avLst/>
            </a:prstGeom>
            <a:noFill/>
            <a:ln>
              <a:noFill/>
            </a:ln>
          </p:spPr>
          <p:txBody>
            <a:bodyPr spcFirstLastPara="1" wrap="square" lIns="121900" tIns="121900" rIns="121900" bIns="121900" anchor="ctr" anchorCtr="0">
              <a:noAutofit/>
            </a:bodyPr>
            <a:lstStyle/>
            <a:p>
              <a:pPr marL="1219170" indent="-1219170"/>
              <a:r>
                <a:rPr lang="en" sz="2400" dirty="0">
                  <a:solidFill>
                    <a:schemeClr val="lt1"/>
                  </a:solidFill>
                  <a:latin typeface="Share Tech"/>
                  <a:sym typeface="Share Tech"/>
                </a:rPr>
                <a:t>Single</a:t>
              </a:r>
            </a:p>
          </p:txBody>
        </p:sp>
        <p:grpSp>
          <p:nvGrpSpPr>
            <p:cNvPr id="1059" name="Google Shape;1059;p35"/>
            <p:cNvGrpSpPr/>
            <p:nvPr/>
          </p:nvGrpSpPr>
          <p:grpSpPr>
            <a:xfrm>
              <a:off x="3716892" y="4481271"/>
              <a:ext cx="445366" cy="1075677"/>
              <a:chOff x="3326911" y="4458337"/>
              <a:chExt cx="127717" cy="328813"/>
            </a:xfrm>
          </p:grpSpPr>
          <p:sp>
            <p:nvSpPr>
              <p:cNvPr id="1060" name="Google Shape;1060;p35"/>
              <p:cNvSpPr/>
              <p:nvPr/>
            </p:nvSpPr>
            <p:spPr>
              <a:xfrm>
                <a:off x="3326911" y="4530809"/>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1061" name="Google Shape;1061;p35"/>
              <p:cNvSpPr/>
              <p:nvPr/>
            </p:nvSpPr>
            <p:spPr>
              <a:xfrm>
                <a:off x="3361778" y="4458337"/>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sp>
          <p:nvSpPr>
            <p:cNvPr id="20" name="Google Shape;1063;p35">
              <a:extLst>
                <a:ext uri="{FF2B5EF4-FFF2-40B4-BE49-F238E27FC236}">
                  <a16:creationId xmlns:a16="http://schemas.microsoft.com/office/drawing/2014/main" id="{FE56B957-A8BA-3AC5-AC05-22933D86F06B}"/>
                </a:ext>
              </a:extLst>
            </p:cNvPr>
            <p:cNvSpPr txBox="1"/>
            <p:nvPr/>
          </p:nvSpPr>
          <p:spPr>
            <a:xfrm>
              <a:off x="-544802" y="4349517"/>
              <a:ext cx="3129184" cy="520800"/>
            </a:xfrm>
            <a:prstGeom prst="rect">
              <a:avLst/>
            </a:prstGeom>
            <a:noFill/>
            <a:ln>
              <a:noFill/>
            </a:ln>
          </p:spPr>
          <p:txBody>
            <a:bodyPr spcFirstLastPara="1" wrap="square" lIns="121900" tIns="121900" rIns="121900" bIns="121900" anchor="t" anchorCtr="0">
              <a:noAutofit/>
            </a:bodyPr>
            <a:lstStyle/>
            <a:p>
              <a:pPr algn="ctr"/>
              <a:r>
                <a:rPr lang="en" sz="4000" dirty="0">
                  <a:solidFill>
                    <a:schemeClr val="accent3"/>
                  </a:solidFill>
                  <a:latin typeface="Share Tech"/>
                  <a:sym typeface="Share Tech"/>
                </a:rPr>
                <a:t>Marital</a:t>
              </a:r>
              <a:r>
                <a:rPr lang="en" sz="2667" dirty="0">
                  <a:solidFill>
                    <a:schemeClr val="lt1"/>
                  </a:solidFill>
                  <a:latin typeface="Share Tech"/>
                  <a:ea typeface="Share Tech"/>
                  <a:cs typeface="Share Tech"/>
                  <a:sym typeface="Share Tech"/>
                </a:rPr>
                <a:t> </a:t>
              </a:r>
            </a:p>
            <a:p>
              <a:pPr algn="ctr"/>
              <a:r>
                <a:rPr lang="en" sz="4000" dirty="0">
                  <a:solidFill>
                    <a:schemeClr val="accent3"/>
                  </a:solidFill>
                  <a:latin typeface="Share Tech"/>
                  <a:sym typeface="Share Tech"/>
                </a:rPr>
                <a:t>Status</a:t>
              </a:r>
              <a:endParaRPr sz="4000" dirty="0">
                <a:solidFill>
                  <a:schemeClr val="accent3"/>
                </a:solidFill>
                <a:latin typeface="Share Tech"/>
                <a:sym typeface="Share Tech"/>
              </a:endParaRPr>
            </a:p>
          </p:txBody>
        </p:sp>
      </p:grpSp>
      <p:grpSp>
        <p:nvGrpSpPr>
          <p:cNvPr id="30" name="Group 29">
            <a:extLst>
              <a:ext uri="{FF2B5EF4-FFF2-40B4-BE49-F238E27FC236}">
                <a16:creationId xmlns:a16="http://schemas.microsoft.com/office/drawing/2014/main" id="{FD0A7027-1711-B673-4361-C5808367E928}"/>
              </a:ext>
            </a:extLst>
          </p:cNvPr>
          <p:cNvGrpSpPr/>
          <p:nvPr/>
        </p:nvGrpSpPr>
        <p:grpSpPr>
          <a:xfrm>
            <a:off x="500932" y="1075068"/>
            <a:ext cx="7362426" cy="786458"/>
            <a:chOff x="308522" y="1717514"/>
            <a:chExt cx="7362426" cy="786458"/>
          </a:xfrm>
        </p:grpSpPr>
        <p:sp>
          <p:nvSpPr>
            <p:cNvPr id="1063" name="Google Shape;1063;p35"/>
            <p:cNvSpPr txBox="1"/>
            <p:nvPr/>
          </p:nvSpPr>
          <p:spPr>
            <a:xfrm>
              <a:off x="308522" y="1717514"/>
              <a:ext cx="2508400" cy="520800"/>
            </a:xfrm>
            <a:prstGeom prst="rect">
              <a:avLst/>
            </a:prstGeom>
            <a:noFill/>
            <a:ln>
              <a:noFill/>
            </a:ln>
          </p:spPr>
          <p:txBody>
            <a:bodyPr spcFirstLastPara="1" wrap="square" lIns="121900" tIns="121900" rIns="121900" bIns="121900" anchor="t" anchorCtr="0">
              <a:noAutofit/>
            </a:bodyPr>
            <a:lstStyle/>
            <a:p>
              <a:pPr algn="ctr"/>
              <a:r>
                <a:rPr lang="en" sz="3733" dirty="0">
                  <a:solidFill>
                    <a:schemeClr val="accent3"/>
                  </a:solidFill>
                  <a:latin typeface="Share Tech"/>
                  <a:sym typeface="Share Tech"/>
                </a:rPr>
                <a:t>Age</a:t>
              </a:r>
              <a:endParaRPr sz="3733" dirty="0">
                <a:solidFill>
                  <a:schemeClr val="accent3"/>
                </a:solidFill>
                <a:latin typeface="Share Tech"/>
                <a:sym typeface="Share Tech"/>
              </a:endParaRPr>
            </a:p>
          </p:txBody>
        </p:sp>
        <p:grpSp>
          <p:nvGrpSpPr>
            <p:cNvPr id="23" name="Group 22">
              <a:extLst>
                <a:ext uri="{FF2B5EF4-FFF2-40B4-BE49-F238E27FC236}">
                  <a16:creationId xmlns:a16="http://schemas.microsoft.com/office/drawing/2014/main" id="{1028CB4E-5D9E-8A07-8FB7-AE4D693E531D}"/>
                </a:ext>
              </a:extLst>
            </p:cNvPr>
            <p:cNvGrpSpPr/>
            <p:nvPr/>
          </p:nvGrpSpPr>
          <p:grpSpPr>
            <a:xfrm>
              <a:off x="3796271" y="1858429"/>
              <a:ext cx="3874677" cy="645543"/>
              <a:chOff x="6378077" y="1687788"/>
              <a:chExt cx="3874677" cy="645543"/>
            </a:xfrm>
          </p:grpSpPr>
          <p:sp>
            <p:nvSpPr>
              <p:cNvPr id="1020" name="Google Shape;1020;p35"/>
              <p:cNvSpPr txBox="1"/>
              <p:nvPr/>
            </p:nvSpPr>
            <p:spPr>
              <a:xfrm>
                <a:off x="8646354" y="1812531"/>
                <a:ext cx="1606400" cy="520800"/>
              </a:xfrm>
              <a:prstGeom prst="rect">
                <a:avLst/>
              </a:prstGeom>
              <a:noFill/>
              <a:ln>
                <a:noFill/>
              </a:ln>
            </p:spPr>
            <p:txBody>
              <a:bodyPr spcFirstLastPara="1" wrap="square" lIns="121900" tIns="121900" rIns="121900" bIns="121900" anchor="ctr" anchorCtr="0">
                <a:noAutofit/>
              </a:bodyPr>
              <a:lstStyle/>
              <a:p>
                <a:pPr algn="r"/>
                <a:r>
                  <a:rPr lang="en" sz="2000" b="1" dirty="0">
                    <a:solidFill>
                      <a:schemeClr val="bg1"/>
                    </a:solidFill>
                    <a:latin typeface="Maven Pro"/>
                    <a:ea typeface="Maven Pro"/>
                    <a:cs typeface="Maven Pro"/>
                    <a:sym typeface="Maven Pro"/>
                  </a:rPr>
                  <a:t>20 - 50</a:t>
                </a:r>
                <a:endParaRPr sz="2000" b="1" dirty="0">
                  <a:solidFill>
                    <a:schemeClr val="bg1"/>
                  </a:solidFill>
                  <a:latin typeface="Maven Pro"/>
                  <a:ea typeface="Maven Pro"/>
                  <a:cs typeface="Maven Pro"/>
                  <a:sym typeface="Maven Pro"/>
                </a:endParaRPr>
              </a:p>
            </p:txBody>
          </p:sp>
          <p:sp>
            <p:nvSpPr>
              <p:cNvPr id="1024" name="Google Shape;1024;p35"/>
              <p:cNvSpPr/>
              <p:nvPr/>
            </p:nvSpPr>
            <p:spPr>
              <a:xfrm>
                <a:off x="7196601" y="1701231"/>
                <a:ext cx="245600" cy="245600"/>
              </a:xfrm>
              <a:prstGeom prst="rect">
                <a:avLst/>
              </a:prstGeom>
              <a:solidFill>
                <a:schemeClr val="accent3"/>
              </a:solidFill>
              <a:ln>
                <a:noFill/>
              </a:ln>
            </p:spPr>
            <p:txBody>
              <a:bodyPr spcFirstLastPara="1" wrap="square" lIns="121900" tIns="121900" rIns="121900" bIns="121900" anchor="ctr" anchorCtr="0">
                <a:noAutofit/>
              </a:bodyPr>
              <a:lstStyle/>
              <a:p>
                <a:endParaRPr sz="2000"/>
              </a:p>
            </p:txBody>
          </p:sp>
          <p:sp>
            <p:nvSpPr>
              <p:cNvPr id="1025" name="Google Shape;1025;p35"/>
              <p:cNvSpPr/>
              <p:nvPr/>
            </p:nvSpPr>
            <p:spPr>
              <a:xfrm>
                <a:off x="7612835" y="1701231"/>
                <a:ext cx="245600" cy="245600"/>
              </a:xfrm>
              <a:prstGeom prst="rect">
                <a:avLst/>
              </a:prstGeom>
              <a:solidFill>
                <a:schemeClr val="accent3"/>
              </a:solidFill>
              <a:ln>
                <a:noFill/>
              </a:ln>
            </p:spPr>
            <p:txBody>
              <a:bodyPr spcFirstLastPara="1" wrap="square" lIns="121900" tIns="121900" rIns="121900" bIns="121900" anchor="ctr" anchorCtr="0">
                <a:noAutofit/>
              </a:bodyPr>
              <a:lstStyle/>
              <a:p>
                <a:endParaRPr sz="2000"/>
              </a:p>
            </p:txBody>
          </p:sp>
          <p:sp>
            <p:nvSpPr>
              <p:cNvPr id="1026" name="Google Shape;1026;p35"/>
              <p:cNvSpPr/>
              <p:nvPr/>
            </p:nvSpPr>
            <p:spPr>
              <a:xfrm>
                <a:off x="8029068" y="1701231"/>
                <a:ext cx="245600" cy="245600"/>
              </a:xfrm>
              <a:prstGeom prst="rect">
                <a:avLst/>
              </a:prstGeom>
              <a:solidFill>
                <a:schemeClr val="accent3"/>
              </a:solidFill>
              <a:ln>
                <a:noFill/>
              </a:ln>
            </p:spPr>
            <p:txBody>
              <a:bodyPr spcFirstLastPara="1" wrap="square" lIns="121900" tIns="121900" rIns="121900" bIns="121900" anchor="ctr" anchorCtr="0">
                <a:noAutofit/>
              </a:bodyPr>
              <a:lstStyle/>
              <a:p>
                <a:endParaRPr sz="2000"/>
              </a:p>
            </p:txBody>
          </p:sp>
          <p:sp>
            <p:nvSpPr>
              <p:cNvPr id="1029" name="Google Shape;1029;p35"/>
              <p:cNvSpPr/>
              <p:nvPr/>
            </p:nvSpPr>
            <p:spPr>
              <a:xfrm>
                <a:off x="6378079" y="2073415"/>
                <a:ext cx="245600" cy="245600"/>
              </a:xfrm>
              <a:prstGeom prst="rect">
                <a:avLst/>
              </a:prstGeom>
              <a:solidFill>
                <a:schemeClr val="accent2"/>
              </a:solidFill>
              <a:ln>
                <a:noFill/>
              </a:ln>
            </p:spPr>
            <p:txBody>
              <a:bodyPr spcFirstLastPara="1" wrap="square" lIns="121900" tIns="121900" rIns="121900" bIns="121900" anchor="ctr" anchorCtr="0">
                <a:noAutofit/>
              </a:bodyPr>
              <a:lstStyle/>
              <a:p>
                <a:endParaRPr sz="2000"/>
              </a:p>
            </p:txBody>
          </p:sp>
          <p:sp>
            <p:nvSpPr>
              <p:cNvPr id="1030" name="Google Shape;1030;p35"/>
              <p:cNvSpPr/>
              <p:nvPr/>
            </p:nvSpPr>
            <p:spPr>
              <a:xfrm>
                <a:off x="6763952" y="2073415"/>
                <a:ext cx="245600" cy="245600"/>
              </a:xfrm>
              <a:prstGeom prst="rect">
                <a:avLst/>
              </a:prstGeom>
              <a:solidFill>
                <a:schemeClr val="accent2"/>
              </a:solidFill>
              <a:ln>
                <a:noFill/>
              </a:ln>
            </p:spPr>
            <p:txBody>
              <a:bodyPr spcFirstLastPara="1" wrap="square" lIns="121900" tIns="121900" rIns="121900" bIns="121900" anchor="ctr" anchorCtr="0">
                <a:noAutofit/>
              </a:bodyPr>
              <a:lstStyle/>
              <a:p>
                <a:endParaRPr sz="2000"/>
              </a:p>
            </p:txBody>
          </p:sp>
          <p:sp>
            <p:nvSpPr>
              <p:cNvPr id="1031" name="Google Shape;1031;p35"/>
              <p:cNvSpPr/>
              <p:nvPr/>
            </p:nvSpPr>
            <p:spPr>
              <a:xfrm>
                <a:off x="7196601" y="2087731"/>
                <a:ext cx="245600" cy="245600"/>
              </a:xfrm>
              <a:prstGeom prst="rect">
                <a:avLst/>
              </a:prstGeom>
              <a:solidFill>
                <a:schemeClr val="accent2"/>
              </a:solidFill>
              <a:ln>
                <a:noFill/>
              </a:ln>
            </p:spPr>
            <p:txBody>
              <a:bodyPr spcFirstLastPara="1" wrap="square" lIns="121900" tIns="121900" rIns="121900" bIns="121900" anchor="ctr" anchorCtr="0">
                <a:noAutofit/>
              </a:bodyPr>
              <a:lstStyle/>
              <a:p>
                <a:endParaRPr sz="2000"/>
              </a:p>
            </p:txBody>
          </p:sp>
          <p:sp>
            <p:nvSpPr>
              <p:cNvPr id="1032" name="Google Shape;1032;p35"/>
              <p:cNvSpPr/>
              <p:nvPr/>
            </p:nvSpPr>
            <p:spPr>
              <a:xfrm>
                <a:off x="7612835" y="2087731"/>
                <a:ext cx="245600" cy="245600"/>
              </a:xfrm>
              <a:prstGeom prst="rect">
                <a:avLst/>
              </a:prstGeom>
              <a:solidFill>
                <a:schemeClr val="accent2"/>
              </a:solidFill>
              <a:ln>
                <a:noFill/>
              </a:ln>
            </p:spPr>
            <p:txBody>
              <a:bodyPr spcFirstLastPara="1" wrap="square" lIns="121900" tIns="121900" rIns="121900" bIns="121900" anchor="ctr" anchorCtr="0">
                <a:noAutofit/>
              </a:bodyPr>
              <a:lstStyle/>
              <a:p>
                <a:endParaRPr sz="2000"/>
              </a:p>
            </p:txBody>
          </p:sp>
          <p:sp>
            <p:nvSpPr>
              <p:cNvPr id="1033" name="Google Shape;1033;p35"/>
              <p:cNvSpPr/>
              <p:nvPr/>
            </p:nvSpPr>
            <p:spPr>
              <a:xfrm>
                <a:off x="8029068" y="2087731"/>
                <a:ext cx="245600" cy="245600"/>
              </a:xfrm>
              <a:prstGeom prst="rect">
                <a:avLst/>
              </a:prstGeom>
              <a:solidFill>
                <a:schemeClr val="accent2"/>
              </a:solidFill>
              <a:ln>
                <a:noFill/>
              </a:ln>
            </p:spPr>
            <p:txBody>
              <a:bodyPr spcFirstLastPara="1" wrap="square" lIns="121900" tIns="121900" rIns="121900" bIns="121900" anchor="ctr" anchorCtr="0">
                <a:noAutofit/>
              </a:bodyPr>
              <a:lstStyle/>
              <a:p>
                <a:endParaRPr sz="2000"/>
              </a:p>
            </p:txBody>
          </p:sp>
          <p:sp>
            <p:nvSpPr>
              <p:cNvPr id="25" name="Google Shape;1029;p35">
                <a:extLst>
                  <a:ext uri="{FF2B5EF4-FFF2-40B4-BE49-F238E27FC236}">
                    <a16:creationId xmlns:a16="http://schemas.microsoft.com/office/drawing/2014/main" id="{67B5D3CD-45B6-33FB-1FD8-1BEE4D57F848}"/>
                  </a:ext>
                </a:extLst>
              </p:cNvPr>
              <p:cNvSpPr/>
              <p:nvPr/>
            </p:nvSpPr>
            <p:spPr>
              <a:xfrm>
                <a:off x="6378077" y="1687788"/>
                <a:ext cx="245600" cy="245600"/>
              </a:xfrm>
              <a:prstGeom prst="rect">
                <a:avLst/>
              </a:prstGeom>
              <a:solidFill>
                <a:schemeClr val="accent2"/>
              </a:solidFill>
              <a:ln>
                <a:noFill/>
              </a:ln>
            </p:spPr>
            <p:txBody>
              <a:bodyPr spcFirstLastPara="1" wrap="square" lIns="121900" tIns="121900" rIns="121900" bIns="121900" anchor="ctr" anchorCtr="0">
                <a:noAutofit/>
              </a:bodyPr>
              <a:lstStyle/>
              <a:p>
                <a:endParaRPr/>
              </a:p>
            </p:txBody>
          </p:sp>
        </p:grpSp>
      </p:grpSp>
      <p:cxnSp>
        <p:nvCxnSpPr>
          <p:cNvPr id="27" name="Straight Connector 26">
            <a:extLst>
              <a:ext uri="{FF2B5EF4-FFF2-40B4-BE49-F238E27FC236}">
                <a16:creationId xmlns:a16="http://schemas.microsoft.com/office/drawing/2014/main" id="{6AD270C5-1FEF-8567-CBD9-379EC708704F}"/>
              </a:ext>
            </a:extLst>
          </p:cNvPr>
          <p:cNvCxnSpPr/>
          <p:nvPr/>
        </p:nvCxnSpPr>
        <p:spPr>
          <a:xfrm>
            <a:off x="906757" y="2043113"/>
            <a:ext cx="7661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4E6763-B53B-B8ED-2D7D-5D4AC9A8FB1B}"/>
              </a:ext>
            </a:extLst>
          </p:cNvPr>
          <p:cNvCxnSpPr/>
          <p:nvPr/>
        </p:nvCxnSpPr>
        <p:spPr>
          <a:xfrm>
            <a:off x="985821" y="3539204"/>
            <a:ext cx="7661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D9260E-8EC1-D436-02CC-02E078C5A0F3}"/>
              </a:ext>
            </a:extLst>
          </p:cNvPr>
          <p:cNvCxnSpPr/>
          <p:nvPr/>
        </p:nvCxnSpPr>
        <p:spPr>
          <a:xfrm>
            <a:off x="906757" y="5095875"/>
            <a:ext cx="76616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AE4B26C7-CEB0-9BC0-84FC-3BADEBD0003B}"/>
              </a:ext>
            </a:extLst>
          </p:cNvPr>
          <p:cNvGrpSpPr/>
          <p:nvPr/>
        </p:nvGrpSpPr>
        <p:grpSpPr>
          <a:xfrm>
            <a:off x="190540" y="5123442"/>
            <a:ext cx="10383199" cy="1390502"/>
            <a:chOff x="-516761" y="5104594"/>
            <a:chExt cx="10383199" cy="1390502"/>
          </a:xfrm>
        </p:grpSpPr>
        <p:sp>
          <p:nvSpPr>
            <p:cNvPr id="33" name="Google Shape;10105;p58">
              <a:extLst>
                <a:ext uri="{FF2B5EF4-FFF2-40B4-BE49-F238E27FC236}">
                  <a16:creationId xmlns:a16="http://schemas.microsoft.com/office/drawing/2014/main" id="{4E828BA5-0942-0835-B9A7-78C9BFCFF2F0}"/>
                </a:ext>
              </a:extLst>
            </p:cNvPr>
            <p:cNvSpPr/>
            <p:nvPr/>
          </p:nvSpPr>
          <p:spPr>
            <a:xfrm>
              <a:off x="3975798" y="5438572"/>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rgbClr val="657E9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10106;p58">
              <a:extLst>
                <a:ext uri="{FF2B5EF4-FFF2-40B4-BE49-F238E27FC236}">
                  <a16:creationId xmlns:a16="http://schemas.microsoft.com/office/drawing/2014/main" id="{1180F1D7-A359-9AEB-4CED-ADE41511B9FA}"/>
                </a:ext>
              </a:extLst>
            </p:cNvPr>
            <p:cNvGrpSpPr/>
            <p:nvPr/>
          </p:nvGrpSpPr>
          <p:grpSpPr>
            <a:xfrm>
              <a:off x="3966015" y="6109678"/>
              <a:ext cx="372073" cy="355243"/>
              <a:chOff x="7390435" y="3680868"/>
              <a:chExt cx="372073" cy="355243"/>
            </a:xfrm>
            <a:solidFill>
              <a:schemeClr val="accent3"/>
            </a:solidFill>
          </p:grpSpPr>
          <p:sp>
            <p:nvSpPr>
              <p:cNvPr id="35" name="Google Shape;10107;p58">
                <a:extLst>
                  <a:ext uri="{FF2B5EF4-FFF2-40B4-BE49-F238E27FC236}">
                    <a16:creationId xmlns:a16="http://schemas.microsoft.com/office/drawing/2014/main" id="{0222EE71-BE72-7C72-D0EB-DCEAAB3E49D6}"/>
                  </a:ext>
                </a:extLst>
              </p:cNvPr>
              <p:cNvSpPr/>
              <p:nvPr/>
            </p:nvSpPr>
            <p:spPr>
              <a:xfrm>
                <a:off x="7390435" y="3744950"/>
                <a:ext cx="294178" cy="291162"/>
              </a:xfrm>
              <a:custGeom>
                <a:avLst/>
                <a:gdLst/>
                <a:ahLst/>
                <a:cxnLst/>
                <a:rect l="l" t="t" r="r" b="b"/>
                <a:pathLst>
                  <a:path w="9264" h="9169" extrusionOk="0">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grp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10108;p58">
                <a:extLst>
                  <a:ext uri="{FF2B5EF4-FFF2-40B4-BE49-F238E27FC236}">
                    <a16:creationId xmlns:a16="http://schemas.microsoft.com/office/drawing/2014/main" id="{DD1236C5-1935-EAF6-6957-439D8A47264A}"/>
                  </a:ext>
                </a:extLst>
              </p:cNvPr>
              <p:cNvSpPr/>
              <p:nvPr/>
            </p:nvSpPr>
            <p:spPr>
              <a:xfrm>
                <a:off x="7408948" y="3772259"/>
                <a:ext cx="259407" cy="236257"/>
              </a:xfrm>
              <a:custGeom>
                <a:avLst/>
                <a:gdLst/>
                <a:ahLst/>
                <a:cxnLst/>
                <a:rect l="l" t="t" r="r" b="b"/>
                <a:pathLst>
                  <a:path w="8169" h="7440" extrusionOk="0">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grp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10109;p58">
                <a:extLst>
                  <a:ext uri="{FF2B5EF4-FFF2-40B4-BE49-F238E27FC236}">
                    <a16:creationId xmlns:a16="http://schemas.microsoft.com/office/drawing/2014/main" id="{45B3817D-1682-FEBB-6E08-A2DB1C0D1C8E}"/>
                  </a:ext>
                </a:extLst>
              </p:cNvPr>
              <p:cNvSpPr/>
              <p:nvPr/>
            </p:nvSpPr>
            <p:spPr>
              <a:xfrm>
                <a:off x="7487986" y="3680868"/>
                <a:ext cx="274522" cy="259565"/>
              </a:xfrm>
              <a:custGeom>
                <a:avLst/>
                <a:gdLst/>
                <a:ahLst/>
                <a:cxnLst/>
                <a:rect l="l" t="t" r="r" b="b"/>
                <a:pathLst>
                  <a:path w="8645" h="8174" extrusionOk="0">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grp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10110;p58">
                <a:extLst>
                  <a:ext uri="{FF2B5EF4-FFF2-40B4-BE49-F238E27FC236}">
                    <a16:creationId xmlns:a16="http://schemas.microsoft.com/office/drawing/2014/main" id="{8008EA3A-7637-BC61-38E0-B642F96F592F}"/>
                  </a:ext>
                </a:extLst>
              </p:cNvPr>
              <p:cNvSpPr/>
              <p:nvPr/>
            </p:nvSpPr>
            <p:spPr>
              <a:xfrm>
                <a:off x="7691758" y="3789502"/>
                <a:ext cx="34073" cy="102918"/>
              </a:xfrm>
              <a:custGeom>
                <a:avLst/>
                <a:gdLst/>
                <a:ahLst/>
                <a:cxnLst/>
                <a:rect l="l" t="t" r="r" b="b"/>
                <a:pathLst>
                  <a:path w="1073" h="3241" extrusionOk="0">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grp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10111;p58">
                <a:extLst>
                  <a:ext uri="{FF2B5EF4-FFF2-40B4-BE49-F238E27FC236}">
                    <a16:creationId xmlns:a16="http://schemas.microsoft.com/office/drawing/2014/main" id="{0240448E-C1C5-F29F-2554-735B548B27BB}"/>
                  </a:ext>
                </a:extLst>
              </p:cNvPr>
              <p:cNvSpPr/>
              <p:nvPr/>
            </p:nvSpPr>
            <p:spPr>
              <a:xfrm>
                <a:off x="7536000" y="3708082"/>
                <a:ext cx="173192" cy="72052"/>
              </a:xfrm>
              <a:custGeom>
                <a:avLst/>
                <a:gdLst/>
                <a:ahLst/>
                <a:cxnLst/>
                <a:rect l="l" t="t" r="r" b="b"/>
                <a:pathLst>
                  <a:path w="5454" h="2269" extrusionOk="0">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grp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10112;p58">
                <a:extLst>
                  <a:ext uri="{FF2B5EF4-FFF2-40B4-BE49-F238E27FC236}">
                    <a16:creationId xmlns:a16="http://schemas.microsoft.com/office/drawing/2014/main" id="{239FE44F-55EE-2CE3-0A1B-DCDDEE1559E9}"/>
                  </a:ext>
                </a:extLst>
              </p:cNvPr>
              <p:cNvSpPr/>
              <p:nvPr/>
            </p:nvSpPr>
            <p:spPr>
              <a:xfrm>
                <a:off x="7501228" y="3819415"/>
                <a:ext cx="75640" cy="141437"/>
              </a:xfrm>
              <a:custGeom>
                <a:avLst/>
                <a:gdLst/>
                <a:ahLst/>
                <a:cxnLst/>
                <a:rect l="l" t="t" r="r" b="b"/>
                <a:pathLst>
                  <a:path w="2382" h="4454" extrusionOk="0">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grp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 name="Google Shape;1063;p35">
              <a:extLst>
                <a:ext uri="{FF2B5EF4-FFF2-40B4-BE49-F238E27FC236}">
                  <a16:creationId xmlns:a16="http://schemas.microsoft.com/office/drawing/2014/main" id="{58FBCB0B-38A0-778B-F689-70EBEC4CA447}"/>
                </a:ext>
              </a:extLst>
            </p:cNvPr>
            <p:cNvSpPr txBox="1"/>
            <p:nvPr/>
          </p:nvSpPr>
          <p:spPr>
            <a:xfrm>
              <a:off x="-516761" y="5104594"/>
              <a:ext cx="3129184" cy="520800"/>
            </a:xfrm>
            <a:prstGeom prst="rect">
              <a:avLst/>
            </a:prstGeom>
            <a:noFill/>
            <a:ln>
              <a:noFill/>
            </a:ln>
          </p:spPr>
          <p:txBody>
            <a:bodyPr spcFirstLastPara="1" wrap="square" lIns="121900" tIns="121900" rIns="121900" bIns="121900" anchor="t" anchorCtr="0">
              <a:noAutofit/>
            </a:bodyPr>
            <a:lstStyle/>
            <a:p>
              <a:pPr algn="ctr"/>
              <a:r>
                <a:rPr lang="en" sz="4000" dirty="0">
                  <a:solidFill>
                    <a:schemeClr val="accent3"/>
                  </a:solidFill>
                  <a:latin typeface="Share Tech"/>
                  <a:sym typeface="Share Tech"/>
                </a:rPr>
                <a:t>Loan</a:t>
              </a:r>
              <a:endParaRPr sz="4000" dirty="0">
                <a:solidFill>
                  <a:schemeClr val="accent3"/>
                </a:solidFill>
                <a:latin typeface="Share Tech"/>
                <a:sym typeface="Share Tech"/>
              </a:endParaRPr>
            </a:p>
          </p:txBody>
        </p:sp>
        <p:sp>
          <p:nvSpPr>
            <p:cNvPr id="43" name="Google Shape;1055;p35">
              <a:extLst>
                <a:ext uri="{FF2B5EF4-FFF2-40B4-BE49-F238E27FC236}">
                  <a16:creationId xmlns:a16="http://schemas.microsoft.com/office/drawing/2014/main" id="{DA6585D2-8B61-5BF6-27CC-2F410B727B55}"/>
                </a:ext>
              </a:extLst>
            </p:cNvPr>
            <p:cNvSpPr txBox="1"/>
            <p:nvPr/>
          </p:nvSpPr>
          <p:spPr>
            <a:xfrm>
              <a:off x="6153023" y="5305894"/>
              <a:ext cx="3713415" cy="520800"/>
            </a:xfrm>
            <a:prstGeom prst="rect">
              <a:avLst/>
            </a:prstGeom>
            <a:noFill/>
            <a:ln>
              <a:noFill/>
            </a:ln>
          </p:spPr>
          <p:txBody>
            <a:bodyPr spcFirstLastPara="1" wrap="square" lIns="121900" tIns="121900" rIns="121900" bIns="121900" anchor="ctr" anchorCtr="0">
              <a:noAutofit/>
            </a:bodyPr>
            <a:lstStyle/>
            <a:p>
              <a:pPr marL="1219170" indent="-1219170"/>
              <a:r>
                <a:rPr lang="en" sz="2400" dirty="0">
                  <a:solidFill>
                    <a:schemeClr val="lt1"/>
                  </a:solidFill>
                  <a:latin typeface="Share Tech"/>
                  <a:sym typeface="Share Tech"/>
                </a:rPr>
                <a:t>No Housing loan</a:t>
              </a:r>
            </a:p>
          </p:txBody>
        </p:sp>
        <p:sp>
          <p:nvSpPr>
            <p:cNvPr id="44" name="Google Shape;1055;p35">
              <a:extLst>
                <a:ext uri="{FF2B5EF4-FFF2-40B4-BE49-F238E27FC236}">
                  <a16:creationId xmlns:a16="http://schemas.microsoft.com/office/drawing/2014/main" id="{4D74F091-6382-4633-73D5-41967E6072A5}"/>
                </a:ext>
              </a:extLst>
            </p:cNvPr>
            <p:cNvSpPr txBox="1"/>
            <p:nvPr/>
          </p:nvSpPr>
          <p:spPr>
            <a:xfrm>
              <a:off x="6153023" y="5974296"/>
              <a:ext cx="3083338" cy="520800"/>
            </a:xfrm>
            <a:prstGeom prst="rect">
              <a:avLst/>
            </a:prstGeom>
            <a:noFill/>
            <a:ln>
              <a:noFill/>
            </a:ln>
          </p:spPr>
          <p:txBody>
            <a:bodyPr spcFirstLastPara="1" wrap="square" lIns="121900" tIns="121900" rIns="121900" bIns="121900" anchor="ctr" anchorCtr="0">
              <a:noAutofit/>
            </a:bodyPr>
            <a:lstStyle/>
            <a:p>
              <a:pPr marL="1219170" indent="-1219170"/>
              <a:r>
                <a:rPr lang="en" sz="2400" dirty="0">
                  <a:solidFill>
                    <a:schemeClr val="lt1"/>
                  </a:solidFill>
                  <a:latin typeface="Share Tech"/>
                  <a:sym typeface="Share Tech"/>
                </a:rPr>
                <a:t>No Personal loan</a:t>
              </a:r>
            </a:p>
          </p:txBody>
        </p:sp>
      </p:grpSp>
      <p:sp>
        <p:nvSpPr>
          <p:cNvPr id="42" name="Google Shape;1024;p35">
            <a:extLst>
              <a:ext uri="{FF2B5EF4-FFF2-40B4-BE49-F238E27FC236}">
                <a16:creationId xmlns:a16="http://schemas.microsoft.com/office/drawing/2014/main" id="{C20E3BFC-2223-9FD1-A2EA-62DAB777A911}"/>
              </a:ext>
            </a:extLst>
          </p:cNvPr>
          <p:cNvSpPr/>
          <p:nvPr/>
        </p:nvSpPr>
        <p:spPr>
          <a:xfrm>
            <a:off x="4382735" y="1223483"/>
            <a:ext cx="245600" cy="245600"/>
          </a:xfrm>
          <a:prstGeom prst="rect">
            <a:avLst/>
          </a:prstGeom>
          <a:solidFill>
            <a:schemeClr val="accent3"/>
          </a:solidFill>
          <a:ln>
            <a:noFill/>
          </a:ln>
        </p:spPr>
        <p:txBody>
          <a:bodyPr spcFirstLastPara="1" wrap="square" lIns="121900" tIns="121900" rIns="121900" bIns="121900" anchor="ctr" anchorCtr="0">
            <a:noAutofit/>
          </a:bodyPr>
          <a:lstStyle/>
          <a:p>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3489907" y="1460264"/>
            <a:ext cx="5097600" cy="1495200"/>
          </a:xfrm>
          <a:prstGeom prst="rect">
            <a:avLst/>
          </a:prstGeom>
        </p:spPr>
        <p:txBody>
          <a:bodyPr spcFirstLastPara="1" wrap="square" lIns="121900" tIns="121900" rIns="121900" bIns="121900" anchor="b" anchorCtr="0">
            <a:noAutofit/>
          </a:bodyPr>
          <a:lstStyle/>
          <a:p>
            <a:r>
              <a:rPr lang="en" sz="8000" dirty="0"/>
              <a:t>THANKS</a:t>
            </a:r>
            <a:endParaRPr sz="8000" dirty="0"/>
          </a:p>
        </p:txBody>
      </p:sp>
      <p:sp>
        <p:nvSpPr>
          <p:cNvPr id="1363" name="Google Shape;1363;p47"/>
          <p:cNvSpPr txBox="1"/>
          <p:nvPr/>
        </p:nvSpPr>
        <p:spPr>
          <a:xfrm>
            <a:off x="4285081" y="5777772"/>
            <a:ext cx="3117200" cy="4044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 sz="1333">
                <a:solidFill>
                  <a:schemeClr val="lt1"/>
                </a:solidFill>
                <a:latin typeface="Maven Pro"/>
                <a:ea typeface="Maven Pro"/>
                <a:cs typeface="Maven Pro"/>
                <a:sym typeface="Maven Pro"/>
              </a:rPr>
              <a:t>Please keep this slide for attribution</a:t>
            </a:r>
            <a:endParaRPr sz="1333">
              <a:solidFill>
                <a:schemeClr val="lt1"/>
              </a:solidFill>
              <a:latin typeface="Maven Pro"/>
              <a:ea typeface="Maven Pro"/>
              <a:cs typeface="Maven Pro"/>
              <a:sym typeface="Maven Pro"/>
            </a:endParaRPr>
          </a:p>
        </p:txBody>
      </p:sp>
      <p:sp>
        <p:nvSpPr>
          <p:cNvPr id="1364" name="Google Shape;1364;p47"/>
          <p:cNvSpPr/>
          <p:nvPr/>
        </p:nvSpPr>
        <p:spPr>
          <a:xfrm>
            <a:off x="-86996" y="1295261"/>
            <a:ext cx="83196" cy="82857"/>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endParaRPr sz="2400"/>
          </a:p>
        </p:txBody>
      </p:sp>
      <p:grpSp>
        <p:nvGrpSpPr>
          <p:cNvPr id="1365" name="Google Shape;1365;p47"/>
          <p:cNvGrpSpPr/>
          <p:nvPr/>
        </p:nvGrpSpPr>
        <p:grpSpPr>
          <a:xfrm>
            <a:off x="10641913" y="-1569415"/>
            <a:ext cx="271719" cy="1699672"/>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121900" tIns="121900" rIns="121900" bIns="121900" anchor="ctr" anchorCtr="0">
              <a:noAutofit/>
            </a:bodyPr>
            <a:lstStyle/>
            <a:p>
              <a:endParaRPr sz="2400"/>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121900" tIns="121900" rIns="121900" bIns="121900" anchor="ctr" anchorCtr="0">
              <a:noAutofit/>
            </a:bodyPr>
            <a:lstStyle/>
            <a:p>
              <a:endParaRPr sz="2400"/>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121900" tIns="121900" rIns="121900" bIns="121900" anchor="ctr" anchorCtr="0">
              <a:noAutofit/>
            </a:bodyPr>
            <a:lstStyle/>
            <a:p>
              <a:endParaRPr sz="2400"/>
            </a:p>
          </p:txBody>
        </p:sp>
      </p:grpSp>
      <p:sp>
        <p:nvSpPr>
          <p:cNvPr id="1369" name="Google Shape;1369;p47"/>
          <p:cNvSpPr/>
          <p:nvPr/>
        </p:nvSpPr>
        <p:spPr>
          <a:xfrm>
            <a:off x="12370591" y="-944577"/>
            <a:ext cx="12176" cy="3624572"/>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endParaRPr sz="2400"/>
          </a:p>
        </p:txBody>
      </p:sp>
      <p:sp>
        <p:nvSpPr>
          <p:cNvPr id="1370" name="Google Shape;1370;p47"/>
          <p:cNvSpPr/>
          <p:nvPr/>
        </p:nvSpPr>
        <p:spPr>
          <a:xfrm>
            <a:off x="446971" y="-913741"/>
            <a:ext cx="12176" cy="2429776"/>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endParaRPr sz="2400"/>
          </a:p>
        </p:txBody>
      </p:sp>
      <p:sp>
        <p:nvSpPr>
          <p:cNvPr id="1371" name="Google Shape;1371;p47"/>
          <p:cNvSpPr/>
          <p:nvPr/>
        </p:nvSpPr>
        <p:spPr>
          <a:xfrm>
            <a:off x="4369067" y="4161833"/>
            <a:ext cx="698400" cy="6984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372" name="Google Shape;1372;p47"/>
          <p:cNvSpPr/>
          <p:nvPr/>
        </p:nvSpPr>
        <p:spPr>
          <a:xfrm>
            <a:off x="5494467" y="4161833"/>
            <a:ext cx="698400" cy="698400"/>
          </a:xfrm>
          <a:prstGeom prst="rect">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373" name="Google Shape;1373;p47"/>
          <p:cNvSpPr/>
          <p:nvPr/>
        </p:nvSpPr>
        <p:spPr>
          <a:xfrm>
            <a:off x="6619867" y="4161833"/>
            <a:ext cx="698400" cy="698400"/>
          </a:xfrm>
          <a:prstGeom prst="rect">
            <a:avLst/>
          </a:prstGeom>
          <a:solidFill>
            <a:schemeClr val="accent3"/>
          </a:solidFill>
          <a:ln>
            <a:noFill/>
          </a:ln>
        </p:spPr>
        <p:txBody>
          <a:bodyPr spcFirstLastPara="1" wrap="square" lIns="121900" tIns="121900" rIns="121900" bIns="121900" anchor="ctr" anchorCtr="0">
            <a:noAutofit/>
          </a:bodyPr>
          <a:lstStyle/>
          <a:p>
            <a:endParaRPr sz="2400"/>
          </a:p>
        </p:txBody>
      </p:sp>
      <p:grpSp>
        <p:nvGrpSpPr>
          <p:cNvPr id="1374" name="Google Shape;1374;p47"/>
          <p:cNvGrpSpPr/>
          <p:nvPr/>
        </p:nvGrpSpPr>
        <p:grpSpPr>
          <a:xfrm>
            <a:off x="4543843" y="4336615"/>
            <a:ext cx="348840" cy="348840"/>
            <a:chOff x="3368074" y="3882537"/>
            <a:chExt cx="215298" cy="215298"/>
          </a:xfrm>
        </p:grpSpPr>
        <p:sp>
          <p:nvSpPr>
            <p:cNvPr id="1375" name="Google Shape;1375;p4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76" name="Google Shape;1376;p4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77" name="Google Shape;1377;p4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1378" name="Google Shape;1378;p47"/>
          <p:cNvSpPr/>
          <p:nvPr/>
        </p:nvSpPr>
        <p:spPr>
          <a:xfrm>
            <a:off x="6755498" y="4336597"/>
            <a:ext cx="427140" cy="348875"/>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nvGrpSpPr>
          <p:cNvPr id="1379" name="Google Shape;1379;p47"/>
          <p:cNvGrpSpPr/>
          <p:nvPr/>
        </p:nvGrpSpPr>
        <p:grpSpPr>
          <a:xfrm>
            <a:off x="5648608" y="4336600"/>
            <a:ext cx="390099" cy="348869"/>
            <a:chOff x="3824739" y="3890112"/>
            <a:chExt cx="208105" cy="186110"/>
          </a:xfrm>
        </p:grpSpPr>
        <p:sp>
          <p:nvSpPr>
            <p:cNvPr id="1380" name="Google Shape;1380;p4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81" name="Google Shape;1381;p4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82" name="Google Shape;1382;p4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11FAE8-4563-5709-244B-518B81BB3614}"/>
              </a:ext>
            </a:extLst>
          </p:cNvPr>
          <p:cNvSpPr>
            <a:spLocks noGrp="1"/>
          </p:cNvSpPr>
          <p:nvPr>
            <p:ph type="title"/>
          </p:nvPr>
        </p:nvSpPr>
        <p:spPr/>
        <p:txBody>
          <a:bodyPr/>
          <a:lstStyle/>
          <a:p>
            <a:r>
              <a:rPr lang="en-CA" dirty="0"/>
              <a:t>Q &amp; A</a:t>
            </a:r>
          </a:p>
        </p:txBody>
      </p:sp>
    </p:spTree>
    <p:extLst>
      <p:ext uri="{BB962C8B-B14F-4D97-AF65-F5344CB8AC3E}">
        <p14:creationId xmlns:p14="http://schemas.microsoft.com/office/powerpoint/2010/main" val="628383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6DB42C-4A31-61E1-D674-DD48F2A788C6}"/>
              </a:ext>
            </a:extLst>
          </p:cNvPr>
          <p:cNvSpPr>
            <a:spLocks noGrp="1"/>
          </p:cNvSpPr>
          <p:nvPr>
            <p:ph type="ctrTitle"/>
          </p:nvPr>
        </p:nvSpPr>
        <p:spPr/>
        <p:txBody>
          <a:bodyPr/>
          <a:lstStyle/>
          <a:p>
            <a:r>
              <a:rPr lang="en-CA" dirty="0"/>
              <a:t>Reference</a:t>
            </a:r>
          </a:p>
        </p:txBody>
      </p:sp>
      <p:sp>
        <p:nvSpPr>
          <p:cNvPr id="4" name="TextBox 3">
            <a:extLst>
              <a:ext uri="{FF2B5EF4-FFF2-40B4-BE49-F238E27FC236}">
                <a16:creationId xmlns:a16="http://schemas.microsoft.com/office/drawing/2014/main" id="{C784157B-ECB6-F2C4-073A-7089A19CDD57}"/>
              </a:ext>
            </a:extLst>
          </p:cNvPr>
          <p:cNvSpPr txBox="1"/>
          <p:nvPr/>
        </p:nvSpPr>
        <p:spPr>
          <a:xfrm>
            <a:off x="692728" y="1413164"/>
            <a:ext cx="8361648" cy="1200329"/>
          </a:xfrm>
          <a:prstGeom prst="rect">
            <a:avLst/>
          </a:prstGeom>
          <a:noFill/>
        </p:spPr>
        <p:txBody>
          <a:bodyPr wrap="none" rtlCol="0">
            <a:spAutoFit/>
          </a:bodyPr>
          <a:lstStyle/>
          <a:p>
            <a:r>
              <a:rPr lang="en-CA" sz="1800" dirty="0">
                <a:solidFill>
                  <a:schemeClr val="tx2"/>
                </a:solidFill>
                <a:effectLst/>
                <a:latin typeface="Times New Roman" panose="02020603050405020304" pitchFamily="18" charset="0"/>
                <a:ea typeface="Times New Roman" panose="02020603050405020304" pitchFamily="18" charset="0"/>
              </a:rPr>
              <a:t>UCI Machine Learning Repository: Bank Marketing Data Set. (n.d.). </a:t>
            </a:r>
          </a:p>
          <a:p>
            <a:endParaRPr lang="en-CA" sz="1800" dirty="0">
              <a:solidFill>
                <a:schemeClr val="tx2"/>
              </a:solidFill>
              <a:effectLst/>
              <a:latin typeface="Times New Roman" panose="02020603050405020304" pitchFamily="18" charset="0"/>
              <a:ea typeface="Times New Roman" panose="02020603050405020304" pitchFamily="18" charset="0"/>
            </a:endParaRPr>
          </a:p>
          <a:p>
            <a:r>
              <a:rPr lang="en-CA" sz="1800" dirty="0">
                <a:solidFill>
                  <a:schemeClr val="tx2"/>
                </a:solidFill>
                <a:effectLst/>
                <a:latin typeface="Times New Roman" panose="02020603050405020304" pitchFamily="18" charset="0"/>
                <a:ea typeface="Times New Roman" panose="02020603050405020304" pitchFamily="18" charset="0"/>
              </a:rPr>
              <a:t>Retrieved August 12, 2022, from http://archive.ics.uci.edu/ml/datasets/Bank+Marketing </a:t>
            </a:r>
          </a:p>
          <a:p>
            <a:endParaRPr lang="en-CA" dirty="0"/>
          </a:p>
        </p:txBody>
      </p:sp>
    </p:spTree>
    <p:extLst>
      <p:ext uri="{BB962C8B-B14F-4D97-AF65-F5344CB8AC3E}">
        <p14:creationId xmlns:p14="http://schemas.microsoft.com/office/powerpoint/2010/main" val="134408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52;p44">
            <a:extLst>
              <a:ext uri="{FF2B5EF4-FFF2-40B4-BE49-F238E27FC236}">
                <a16:creationId xmlns:a16="http://schemas.microsoft.com/office/drawing/2014/main" id="{C386D481-2A42-448F-0E77-C3598CFC64BA}"/>
              </a:ext>
            </a:extLst>
          </p:cNvPr>
          <p:cNvSpPr/>
          <p:nvPr/>
        </p:nvSpPr>
        <p:spPr>
          <a:xfrm>
            <a:off x="1268024" y="4856163"/>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Share Tech" panose="020B0604020202020204" charset="0"/>
              <a:cs typeface="Arial"/>
              <a:sym typeface="Arial"/>
            </a:endParaRPr>
          </a:p>
        </p:txBody>
      </p:sp>
      <p:sp>
        <p:nvSpPr>
          <p:cNvPr id="4" name="Google Shape;1753;p44">
            <a:extLst>
              <a:ext uri="{FF2B5EF4-FFF2-40B4-BE49-F238E27FC236}">
                <a16:creationId xmlns:a16="http://schemas.microsoft.com/office/drawing/2014/main" id="{830A0940-BC07-A2DF-AC02-7A0B03556921}"/>
              </a:ext>
            </a:extLst>
          </p:cNvPr>
          <p:cNvSpPr/>
          <p:nvPr/>
        </p:nvSpPr>
        <p:spPr>
          <a:xfrm>
            <a:off x="6454406" y="4856163"/>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Share Tech" panose="020B0604020202020204" charset="0"/>
              <a:cs typeface="Arial"/>
              <a:sym typeface="Arial"/>
            </a:endParaRPr>
          </a:p>
        </p:txBody>
      </p:sp>
      <p:sp>
        <p:nvSpPr>
          <p:cNvPr id="5" name="Google Shape;1754;p44">
            <a:extLst>
              <a:ext uri="{FF2B5EF4-FFF2-40B4-BE49-F238E27FC236}">
                <a16:creationId xmlns:a16="http://schemas.microsoft.com/office/drawing/2014/main" id="{0D9E7FF7-AC0A-4205-6777-CFE6C43A0B15}"/>
              </a:ext>
            </a:extLst>
          </p:cNvPr>
          <p:cNvSpPr/>
          <p:nvPr/>
        </p:nvSpPr>
        <p:spPr>
          <a:xfrm>
            <a:off x="6454406" y="3489668"/>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Share Tech" panose="020B0604020202020204" charset="0"/>
              <a:cs typeface="Arial"/>
              <a:sym typeface="Arial"/>
            </a:endParaRPr>
          </a:p>
        </p:txBody>
      </p:sp>
      <p:sp>
        <p:nvSpPr>
          <p:cNvPr id="6" name="Google Shape;1755;p44">
            <a:extLst>
              <a:ext uri="{FF2B5EF4-FFF2-40B4-BE49-F238E27FC236}">
                <a16:creationId xmlns:a16="http://schemas.microsoft.com/office/drawing/2014/main" id="{7CF7368A-B95C-4A13-4826-E7CB50EC0BB2}"/>
              </a:ext>
            </a:extLst>
          </p:cNvPr>
          <p:cNvSpPr/>
          <p:nvPr/>
        </p:nvSpPr>
        <p:spPr>
          <a:xfrm>
            <a:off x="1268024" y="3509301"/>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Share Tech" panose="020B0604020202020204" charset="0"/>
              <a:cs typeface="Arial"/>
              <a:sym typeface="Arial"/>
            </a:endParaRPr>
          </a:p>
        </p:txBody>
      </p:sp>
      <p:sp>
        <p:nvSpPr>
          <p:cNvPr id="7" name="Google Shape;1756;p44">
            <a:extLst>
              <a:ext uri="{FF2B5EF4-FFF2-40B4-BE49-F238E27FC236}">
                <a16:creationId xmlns:a16="http://schemas.microsoft.com/office/drawing/2014/main" id="{44A27DE4-63BF-3CDC-B670-29AA420871C3}"/>
              </a:ext>
            </a:extLst>
          </p:cNvPr>
          <p:cNvSpPr/>
          <p:nvPr/>
        </p:nvSpPr>
        <p:spPr>
          <a:xfrm>
            <a:off x="6454406" y="2151047"/>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Share Tech" panose="020B0604020202020204" charset="0"/>
              <a:cs typeface="Arial"/>
              <a:sym typeface="Arial"/>
            </a:endParaRPr>
          </a:p>
        </p:txBody>
      </p:sp>
      <p:sp>
        <p:nvSpPr>
          <p:cNvPr id="8" name="Google Shape;1757;p44">
            <a:extLst>
              <a:ext uri="{FF2B5EF4-FFF2-40B4-BE49-F238E27FC236}">
                <a16:creationId xmlns:a16="http://schemas.microsoft.com/office/drawing/2014/main" id="{974AEAE5-5E35-DB50-5C9F-7321EF1D535B}"/>
              </a:ext>
            </a:extLst>
          </p:cNvPr>
          <p:cNvSpPr/>
          <p:nvPr/>
        </p:nvSpPr>
        <p:spPr>
          <a:xfrm>
            <a:off x="1268024" y="2151047"/>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chemeClr val="accent1">
                  <a:lumMod val="75000"/>
                </a:schemeClr>
              </a:solidFill>
              <a:latin typeface="Share Tech" panose="020B0604020202020204" charset="0"/>
              <a:cs typeface="Arial"/>
              <a:sym typeface="Arial"/>
            </a:endParaRPr>
          </a:p>
        </p:txBody>
      </p:sp>
      <p:sp>
        <p:nvSpPr>
          <p:cNvPr id="9" name="Google Shape;1758;p44">
            <a:extLst>
              <a:ext uri="{FF2B5EF4-FFF2-40B4-BE49-F238E27FC236}">
                <a16:creationId xmlns:a16="http://schemas.microsoft.com/office/drawing/2014/main" id="{00413F6E-A722-845A-7106-D8535B37D81C}"/>
              </a:ext>
            </a:extLst>
          </p:cNvPr>
          <p:cNvSpPr txBox="1">
            <a:spLocks/>
          </p:cNvSpPr>
          <p:nvPr/>
        </p:nvSpPr>
        <p:spPr>
          <a:xfrm>
            <a:off x="954000" y="717667"/>
            <a:ext cx="10284000" cy="5608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CA" sz="4000" kern="0" dirty="0">
                <a:solidFill>
                  <a:srgbClr val="FFFFFF"/>
                </a:solidFill>
                <a:latin typeface="Share Tech" panose="020B0604020202020204" charset="0"/>
              </a:rPr>
              <a:t>Agenda</a:t>
            </a:r>
          </a:p>
        </p:txBody>
      </p:sp>
      <p:sp>
        <p:nvSpPr>
          <p:cNvPr id="10" name="Google Shape;1759;p44">
            <a:extLst>
              <a:ext uri="{FF2B5EF4-FFF2-40B4-BE49-F238E27FC236}">
                <a16:creationId xmlns:a16="http://schemas.microsoft.com/office/drawing/2014/main" id="{CA8B02D3-1E06-B848-4B61-A5EDDC25A505}"/>
              </a:ext>
            </a:extLst>
          </p:cNvPr>
          <p:cNvSpPr txBox="1">
            <a:spLocks/>
          </p:cNvSpPr>
          <p:nvPr/>
        </p:nvSpPr>
        <p:spPr>
          <a:xfrm>
            <a:off x="1090567" y="2068732"/>
            <a:ext cx="1095600" cy="739200"/>
          </a:xfrm>
          <a:prstGeom prst="rect">
            <a:avLst/>
          </a:prstGeom>
        </p:spPr>
        <p:txBody>
          <a:bodyPr spcFirstLastPara="1" wrap="square" lIns="121900" tIns="243833"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 sz="2667" b="1" kern="0" dirty="0">
                <a:solidFill>
                  <a:srgbClr val="002845"/>
                </a:solidFill>
                <a:latin typeface="Share Tech" panose="020B0604020202020204" charset="0"/>
              </a:rPr>
              <a:t>01</a:t>
            </a:r>
          </a:p>
        </p:txBody>
      </p:sp>
      <p:sp>
        <p:nvSpPr>
          <p:cNvPr id="11" name="Google Shape;1760;p44">
            <a:extLst>
              <a:ext uri="{FF2B5EF4-FFF2-40B4-BE49-F238E27FC236}">
                <a16:creationId xmlns:a16="http://schemas.microsoft.com/office/drawing/2014/main" id="{2F71E809-EB31-CAAD-F48A-29E7F004069D}"/>
              </a:ext>
            </a:extLst>
          </p:cNvPr>
          <p:cNvSpPr txBox="1">
            <a:spLocks/>
          </p:cNvSpPr>
          <p:nvPr/>
        </p:nvSpPr>
        <p:spPr>
          <a:xfrm>
            <a:off x="2186233" y="1977933"/>
            <a:ext cx="3849600" cy="4728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spcAft>
                <a:spcPts val="1600"/>
              </a:spcAft>
            </a:pPr>
            <a:r>
              <a:rPr lang="en-CA" sz="2667" kern="0" dirty="0">
                <a:solidFill>
                  <a:srgbClr val="FFFFFF"/>
                </a:solidFill>
                <a:latin typeface="Share Tech" panose="020B0604020202020204" charset="0"/>
              </a:rPr>
              <a:t>Executive Summary</a:t>
            </a:r>
          </a:p>
        </p:txBody>
      </p:sp>
      <p:sp>
        <p:nvSpPr>
          <p:cNvPr id="12" name="Google Shape;1761;p44">
            <a:extLst>
              <a:ext uri="{FF2B5EF4-FFF2-40B4-BE49-F238E27FC236}">
                <a16:creationId xmlns:a16="http://schemas.microsoft.com/office/drawing/2014/main" id="{8A0FBE78-9A34-CE54-E3A6-10766DF7E1B4}"/>
              </a:ext>
            </a:extLst>
          </p:cNvPr>
          <p:cNvSpPr txBox="1">
            <a:spLocks/>
          </p:cNvSpPr>
          <p:nvPr/>
        </p:nvSpPr>
        <p:spPr>
          <a:xfrm>
            <a:off x="2186233" y="2450720"/>
            <a:ext cx="3132400" cy="7296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
                <a:srgbClr val="1A5E8F"/>
              </a:buClr>
              <a:buSzPts val="1100"/>
            </a:pPr>
            <a:r>
              <a:rPr lang="en-US" sz="1867" kern="0" dirty="0">
                <a:solidFill>
                  <a:srgbClr val="FFFFFF"/>
                </a:solidFill>
                <a:latin typeface="Share Tech" panose="020B0604020202020204" charset="0"/>
              </a:rPr>
              <a:t>Overview of the presentation</a:t>
            </a:r>
          </a:p>
        </p:txBody>
      </p:sp>
      <p:sp>
        <p:nvSpPr>
          <p:cNvPr id="13" name="Google Shape;1762;p44">
            <a:extLst>
              <a:ext uri="{FF2B5EF4-FFF2-40B4-BE49-F238E27FC236}">
                <a16:creationId xmlns:a16="http://schemas.microsoft.com/office/drawing/2014/main" id="{F107F5F7-C43F-A29B-D7D4-2B2BD90240C4}"/>
              </a:ext>
            </a:extLst>
          </p:cNvPr>
          <p:cNvSpPr txBox="1">
            <a:spLocks/>
          </p:cNvSpPr>
          <p:nvPr/>
        </p:nvSpPr>
        <p:spPr>
          <a:xfrm>
            <a:off x="1090567" y="3396399"/>
            <a:ext cx="1095600" cy="739200"/>
          </a:xfrm>
          <a:prstGeom prst="rect">
            <a:avLst/>
          </a:prstGeom>
        </p:spPr>
        <p:txBody>
          <a:bodyPr spcFirstLastPara="1" wrap="square" lIns="121900" tIns="243833"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 sz="2667" b="1" kern="0" dirty="0">
                <a:solidFill>
                  <a:srgbClr val="002845"/>
                </a:solidFill>
                <a:latin typeface="Share Tech" panose="020B0604020202020204" charset="0"/>
              </a:rPr>
              <a:t>02</a:t>
            </a:r>
          </a:p>
        </p:txBody>
      </p:sp>
      <p:sp>
        <p:nvSpPr>
          <p:cNvPr id="14" name="Google Shape;1763;p44">
            <a:extLst>
              <a:ext uri="{FF2B5EF4-FFF2-40B4-BE49-F238E27FC236}">
                <a16:creationId xmlns:a16="http://schemas.microsoft.com/office/drawing/2014/main" id="{34FE0342-326C-9587-E037-9D0BA46C8192}"/>
              </a:ext>
            </a:extLst>
          </p:cNvPr>
          <p:cNvSpPr txBox="1">
            <a:spLocks/>
          </p:cNvSpPr>
          <p:nvPr/>
        </p:nvSpPr>
        <p:spPr>
          <a:xfrm>
            <a:off x="2186233" y="3329900"/>
            <a:ext cx="3849600" cy="4728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spcAft>
                <a:spcPts val="1600"/>
              </a:spcAft>
            </a:pPr>
            <a:r>
              <a:rPr lang="en-CA" sz="2667" kern="0" dirty="0">
                <a:solidFill>
                  <a:srgbClr val="FFFFFF"/>
                </a:solidFill>
                <a:latin typeface="Share Tech" panose="020B0604020202020204" charset="0"/>
              </a:rPr>
              <a:t>Problem Statement</a:t>
            </a:r>
          </a:p>
        </p:txBody>
      </p:sp>
      <p:sp>
        <p:nvSpPr>
          <p:cNvPr id="15" name="Google Shape;1764;p44">
            <a:extLst>
              <a:ext uri="{FF2B5EF4-FFF2-40B4-BE49-F238E27FC236}">
                <a16:creationId xmlns:a16="http://schemas.microsoft.com/office/drawing/2014/main" id="{E0776B27-5BF5-3BBC-8610-58B6F9CA3BBF}"/>
              </a:ext>
            </a:extLst>
          </p:cNvPr>
          <p:cNvSpPr txBox="1">
            <a:spLocks/>
          </p:cNvSpPr>
          <p:nvPr/>
        </p:nvSpPr>
        <p:spPr>
          <a:xfrm>
            <a:off x="2186232" y="3802687"/>
            <a:ext cx="3723304" cy="7296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
                <a:srgbClr val="1A5E8F"/>
              </a:buClr>
              <a:buSzPts val="1100"/>
            </a:pPr>
            <a:r>
              <a:rPr lang="en-US" sz="1867" kern="0" dirty="0">
                <a:solidFill>
                  <a:srgbClr val="FFFFFF"/>
                </a:solidFill>
                <a:latin typeface="Share Tech" panose="020B0604020202020204" charset="0"/>
              </a:rPr>
              <a:t>Increase telemarketing efficiency for term deposit subscription</a:t>
            </a:r>
          </a:p>
        </p:txBody>
      </p:sp>
      <p:sp>
        <p:nvSpPr>
          <p:cNvPr id="16" name="Google Shape;1765;p44">
            <a:extLst>
              <a:ext uri="{FF2B5EF4-FFF2-40B4-BE49-F238E27FC236}">
                <a16:creationId xmlns:a16="http://schemas.microsoft.com/office/drawing/2014/main" id="{7EFD079B-02D4-6780-9DE5-42139BE919D9}"/>
              </a:ext>
            </a:extLst>
          </p:cNvPr>
          <p:cNvSpPr txBox="1">
            <a:spLocks/>
          </p:cNvSpPr>
          <p:nvPr/>
        </p:nvSpPr>
        <p:spPr>
          <a:xfrm>
            <a:off x="1090567" y="4746025"/>
            <a:ext cx="1095600" cy="739200"/>
          </a:xfrm>
          <a:prstGeom prst="rect">
            <a:avLst/>
          </a:prstGeom>
        </p:spPr>
        <p:txBody>
          <a:bodyPr spcFirstLastPara="1" wrap="square" lIns="121900" tIns="243833"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 sz="2667" b="1" kern="0" dirty="0">
                <a:solidFill>
                  <a:srgbClr val="002845"/>
                </a:solidFill>
                <a:latin typeface="Share Tech" panose="020B0604020202020204" charset="0"/>
              </a:rPr>
              <a:t>03</a:t>
            </a:r>
          </a:p>
        </p:txBody>
      </p:sp>
      <p:sp>
        <p:nvSpPr>
          <p:cNvPr id="17" name="Google Shape;1766;p44">
            <a:extLst>
              <a:ext uri="{FF2B5EF4-FFF2-40B4-BE49-F238E27FC236}">
                <a16:creationId xmlns:a16="http://schemas.microsoft.com/office/drawing/2014/main" id="{4B9ABA52-FE28-97FB-31F5-E48078E96533}"/>
              </a:ext>
            </a:extLst>
          </p:cNvPr>
          <p:cNvSpPr txBox="1">
            <a:spLocks/>
          </p:cNvSpPr>
          <p:nvPr/>
        </p:nvSpPr>
        <p:spPr>
          <a:xfrm>
            <a:off x="2186233" y="4681867"/>
            <a:ext cx="3849600" cy="4728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spcAft>
                <a:spcPts val="1600"/>
              </a:spcAft>
            </a:pPr>
            <a:r>
              <a:rPr lang="en-CA" sz="2667" kern="0" dirty="0">
                <a:solidFill>
                  <a:srgbClr val="FFFFFF"/>
                </a:solidFill>
                <a:latin typeface="Share Tech" panose="020B0604020202020204" charset="0"/>
              </a:rPr>
              <a:t>Data Source and Insights</a:t>
            </a:r>
          </a:p>
        </p:txBody>
      </p:sp>
      <p:sp>
        <p:nvSpPr>
          <p:cNvPr id="18" name="Google Shape;1767;p44">
            <a:extLst>
              <a:ext uri="{FF2B5EF4-FFF2-40B4-BE49-F238E27FC236}">
                <a16:creationId xmlns:a16="http://schemas.microsoft.com/office/drawing/2014/main" id="{65577B28-D80C-5395-A1F5-E31AF794C734}"/>
              </a:ext>
            </a:extLst>
          </p:cNvPr>
          <p:cNvSpPr txBox="1">
            <a:spLocks/>
          </p:cNvSpPr>
          <p:nvPr/>
        </p:nvSpPr>
        <p:spPr>
          <a:xfrm>
            <a:off x="2171945" y="5154653"/>
            <a:ext cx="3132400" cy="7296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
                <a:srgbClr val="1A5E8F"/>
              </a:buClr>
              <a:buSzPts val="1100"/>
            </a:pPr>
            <a:r>
              <a:rPr lang="en-US" sz="1867" kern="0" dirty="0">
                <a:solidFill>
                  <a:srgbClr val="FFFFFF"/>
                </a:solidFill>
                <a:latin typeface="Share Tech" panose="020B0604020202020204" charset="0"/>
              </a:rPr>
              <a:t>Different variables considered and Insights drawn from it</a:t>
            </a:r>
          </a:p>
        </p:txBody>
      </p:sp>
      <p:sp>
        <p:nvSpPr>
          <p:cNvPr id="19" name="Google Shape;1768;p44">
            <a:extLst>
              <a:ext uri="{FF2B5EF4-FFF2-40B4-BE49-F238E27FC236}">
                <a16:creationId xmlns:a16="http://schemas.microsoft.com/office/drawing/2014/main" id="{554F8135-F571-1AD7-46E4-239CC1FEA2F8}"/>
              </a:ext>
            </a:extLst>
          </p:cNvPr>
          <p:cNvSpPr txBox="1">
            <a:spLocks/>
          </p:cNvSpPr>
          <p:nvPr/>
        </p:nvSpPr>
        <p:spPr>
          <a:xfrm>
            <a:off x="6276951" y="2046771"/>
            <a:ext cx="1095600" cy="739200"/>
          </a:xfrm>
          <a:prstGeom prst="rect">
            <a:avLst/>
          </a:prstGeom>
        </p:spPr>
        <p:txBody>
          <a:bodyPr spcFirstLastPara="1" wrap="square" lIns="121900" tIns="243833"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 sz="2667" b="1" kern="0" dirty="0">
                <a:solidFill>
                  <a:srgbClr val="002845"/>
                </a:solidFill>
                <a:latin typeface="Share Tech" panose="020B0604020202020204" charset="0"/>
              </a:rPr>
              <a:t>04</a:t>
            </a:r>
          </a:p>
        </p:txBody>
      </p:sp>
      <p:sp>
        <p:nvSpPr>
          <p:cNvPr id="20" name="Google Shape;1769;p44">
            <a:extLst>
              <a:ext uri="{FF2B5EF4-FFF2-40B4-BE49-F238E27FC236}">
                <a16:creationId xmlns:a16="http://schemas.microsoft.com/office/drawing/2014/main" id="{DDEF1DDA-8C9F-2FBD-6581-1BBAB9D25F68}"/>
              </a:ext>
            </a:extLst>
          </p:cNvPr>
          <p:cNvSpPr txBox="1">
            <a:spLocks/>
          </p:cNvSpPr>
          <p:nvPr/>
        </p:nvSpPr>
        <p:spPr>
          <a:xfrm>
            <a:off x="7372551" y="1977933"/>
            <a:ext cx="3849600" cy="4728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spcAft>
                <a:spcPts val="1600"/>
              </a:spcAft>
            </a:pPr>
            <a:r>
              <a:rPr lang="en-CA" sz="2667" kern="0" dirty="0">
                <a:solidFill>
                  <a:srgbClr val="FFFFFF"/>
                </a:solidFill>
                <a:latin typeface="Share Tech" panose="020B0604020202020204" charset="0"/>
              </a:rPr>
              <a:t>Assumption</a:t>
            </a:r>
          </a:p>
        </p:txBody>
      </p:sp>
      <p:sp>
        <p:nvSpPr>
          <p:cNvPr id="21" name="Google Shape;1770;p44">
            <a:extLst>
              <a:ext uri="{FF2B5EF4-FFF2-40B4-BE49-F238E27FC236}">
                <a16:creationId xmlns:a16="http://schemas.microsoft.com/office/drawing/2014/main" id="{3255DAEA-1DA9-771B-D99A-D77B9C649C06}"/>
              </a:ext>
            </a:extLst>
          </p:cNvPr>
          <p:cNvSpPr txBox="1">
            <a:spLocks/>
          </p:cNvSpPr>
          <p:nvPr/>
        </p:nvSpPr>
        <p:spPr>
          <a:xfrm>
            <a:off x="7372551" y="2450720"/>
            <a:ext cx="3132400" cy="7296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
                <a:srgbClr val="1A5E8F"/>
              </a:buClr>
              <a:buSzPts val="1100"/>
            </a:pPr>
            <a:r>
              <a:rPr lang="en-US" sz="1867" kern="0" dirty="0">
                <a:solidFill>
                  <a:srgbClr val="FFFFFF"/>
                </a:solidFill>
                <a:latin typeface="Share Tech" panose="020B0604020202020204" charset="0"/>
              </a:rPr>
              <a:t>Data and modeling assumptions</a:t>
            </a:r>
          </a:p>
        </p:txBody>
      </p:sp>
      <p:sp>
        <p:nvSpPr>
          <p:cNvPr id="22" name="Google Shape;1771;p44">
            <a:extLst>
              <a:ext uri="{FF2B5EF4-FFF2-40B4-BE49-F238E27FC236}">
                <a16:creationId xmlns:a16="http://schemas.microsoft.com/office/drawing/2014/main" id="{7249BEA8-275E-ADFF-55CB-E6E67DBA5378}"/>
              </a:ext>
            </a:extLst>
          </p:cNvPr>
          <p:cNvSpPr txBox="1">
            <a:spLocks/>
          </p:cNvSpPr>
          <p:nvPr/>
        </p:nvSpPr>
        <p:spPr>
          <a:xfrm>
            <a:off x="6276951" y="3396399"/>
            <a:ext cx="1095600" cy="739200"/>
          </a:xfrm>
          <a:prstGeom prst="rect">
            <a:avLst/>
          </a:prstGeom>
        </p:spPr>
        <p:txBody>
          <a:bodyPr spcFirstLastPara="1" wrap="square" lIns="121900" tIns="243833"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 sz="2667" b="1" kern="0" dirty="0">
                <a:solidFill>
                  <a:srgbClr val="002845"/>
                </a:solidFill>
                <a:latin typeface="Share Tech" panose="020B0604020202020204" charset="0"/>
              </a:rPr>
              <a:t>05</a:t>
            </a:r>
          </a:p>
        </p:txBody>
      </p:sp>
      <p:sp>
        <p:nvSpPr>
          <p:cNvPr id="23" name="Google Shape;1772;p44">
            <a:extLst>
              <a:ext uri="{FF2B5EF4-FFF2-40B4-BE49-F238E27FC236}">
                <a16:creationId xmlns:a16="http://schemas.microsoft.com/office/drawing/2014/main" id="{B8881C13-30F3-028E-EE0B-1F785B9C0BD2}"/>
              </a:ext>
            </a:extLst>
          </p:cNvPr>
          <p:cNvSpPr txBox="1">
            <a:spLocks/>
          </p:cNvSpPr>
          <p:nvPr/>
        </p:nvSpPr>
        <p:spPr>
          <a:xfrm>
            <a:off x="7372551" y="3329900"/>
            <a:ext cx="3849600" cy="4728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spcAft>
                <a:spcPts val="1600"/>
              </a:spcAft>
            </a:pPr>
            <a:r>
              <a:rPr lang="en-CA" sz="2667" kern="0" dirty="0">
                <a:solidFill>
                  <a:srgbClr val="FFFFFF"/>
                </a:solidFill>
                <a:latin typeface="Share Tech" panose="020B0604020202020204" charset="0"/>
              </a:rPr>
              <a:t>Modeling</a:t>
            </a:r>
          </a:p>
        </p:txBody>
      </p:sp>
      <p:sp>
        <p:nvSpPr>
          <p:cNvPr id="24" name="Google Shape;1773;p44">
            <a:extLst>
              <a:ext uri="{FF2B5EF4-FFF2-40B4-BE49-F238E27FC236}">
                <a16:creationId xmlns:a16="http://schemas.microsoft.com/office/drawing/2014/main" id="{233C8865-B7A0-F439-9946-F564AAAE4718}"/>
              </a:ext>
            </a:extLst>
          </p:cNvPr>
          <p:cNvSpPr txBox="1">
            <a:spLocks/>
          </p:cNvSpPr>
          <p:nvPr/>
        </p:nvSpPr>
        <p:spPr>
          <a:xfrm>
            <a:off x="7372551" y="3802687"/>
            <a:ext cx="3132400" cy="7296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
                <a:srgbClr val="1A5E8F"/>
              </a:buClr>
              <a:buSzPts val="1100"/>
            </a:pPr>
            <a:r>
              <a:rPr lang="en-US" sz="1867" kern="0" dirty="0">
                <a:solidFill>
                  <a:srgbClr val="FFFFFF"/>
                </a:solidFill>
                <a:latin typeface="Share Tech" panose="020B0604020202020204" charset="0"/>
              </a:rPr>
              <a:t>Different models built and its comparison</a:t>
            </a:r>
          </a:p>
        </p:txBody>
      </p:sp>
      <p:sp>
        <p:nvSpPr>
          <p:cNvPr id="25" name="Google Shape;1774;p44">
            <a:extLst>
              <a:ext uri="{FF2B5EF4-FFF2-40B4-BE49-F238E27FC236}">
                <a16:creationId xmlns:a16="http://schemas.microsoft.com/office/drawing/2014/main" id="{43E581A9-F562-145E-C489-D8156C33C289}"/>
              </a:ext>
            </a:extLst>
          </p:cNvPr>
          <p:cNvSpPr txBox="1">
            <a:spLocks/>
          </p:cNvSpPr>
          <p:nvPr/>
        </p:nvSpPr>
        <p:spPr>
          <a:xfrm>
            <a:off x="6276951" y="4746025"/>
            <a:ext cx="1095600" cy="739200"/>
          </a:xfrm>
          <a:prstGeom prst="rect">
            <a:avLst/>
          </a:prstGeom>
        </p:spPr>
        <p:txBody>
          <a:bodyPr spcFirstLastPara="1" wrap="square" lIns="121900" tIns="243833"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 sz="2667" b="1" kern="0" dirty="0">
                <a:solidFill>
                  <a:srgbClr val="002845"/>
                </a:solidFill>
                <a:latin typeface="Share Tech" panose="020B0604020202020204" charset="0"/>
              </a:rPr>
              <a:t>06</a:t>
            </a:r>
          </a:p>
        </p:txBody>
      </p:sp>
      <p:sp>
        <p:nvSpPr>
          <p:cNvPr id="26" name="Google Shape;1775;p44">
            <a:extLst>
              <a:ext uri="{FF2B5EF4-FFF2-40B4-BE49-F238E27FC236}">
                <a16:creationId xmlns:a16="http://schemas.microsoft.com/office/drawing/2014/main" id="{C8E08B43-6A19-A129-4FF9-647DEF14522E}"/>
              </a:ext>
            </a:extLst>
          </p:cNvPr>
          <p:cNvSpPr txBox="1">
            <a:spLocks/>
          </p:cNvSpPr>
          <p:nvPr/>
        </p:nvSpPr>
        <p:spPr>
          <a:xfrm>
            <a:off x="7372551" y="4681867"/>
            <a:ext cx="3849600" cy="4728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spcAft>
                <a:spcPts val="1600"/>
              </a:spcAft>
            </a:pPr>
            <a:r>
              <a:rPr lang="en-CA" sz="2667" kern="0" dirty="0">
                <a:solidFill>
                  <a:srgbClr val="FFFFFF"/>
                </a:solidFill>
                <a:latin typeface="Share Tech" panose="020B0604020202020204" charset="0"/>
              </a:rPr>
              <a:t>Recommendation</a:t>
            </a:r>
          </a:p>
        </p:txBody>
      </p:sp>
      <p:sp>
        <p:nvSpPr>
          <p:cNvPr id="27" name="Google Shape;1776;p44">
            <a:extLst>
              <a:ext uri="{FF2B5EF4-FFF2-40B4-BE49-F238E27FC236}">
                <a16:creationId xmlns:a16="http://schemas.microsoft.com/office/drawing/2014/main" id="{7F98BF99-3C4B-8CBC-3398-4AB6B920BA24}"/>
              </a:ext>
            </a:extLst>
          </p:cNvPr>
          <p:cNvSpPr txBox="1">
            <a:spLocks/>
          </p:cNvSpPr>
          <p:nvPr/>
        </p:nvSpPr>
        <p:spPr>
          <a:xfrm>
            <a:off x="7372551" y="5154653"/>
            <a:ext cx="3132400" cy="7296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
                <a:srgbClr val="1A5E8F"/>
              </a:buClr>
              <a:buSzPts val="1100"/>
            </a:pPr>
            <a:r>
              <a:rPr lang="en-US" sz="1867" kern="0" dirty="0">
                <a:solidFill>
                  <a:srgbClr val="FFFFFF"/>
                </a:solidFill>
                <a:latin typeface="Share Tech" panose="020B0604020202020204" charset="0"/>
              </a:rPr>
              <a:t>Recommendation for future campaign</a:t>
            </a:r>
          </a:p>
        </p:txBody>
      </p:sp>
      <p:sp>
        <p:nvSpPr>
          <p:cNvPr id="33" name="Google Shape;487;p27">
            <a:extLst>
              <a:ext uri="{FF2B5EF4-FFF2-40B4-BE49-F238E27FC236}">
                <a16:creationId xmlns:a16="http://schemas.microsoft.com/office/drawing/2014/main" id="{24A09531-7FD0-FAB2-C9F0-4F5286016A68}"/>
              </a:ext>
            </a:extLst>
          </p:cNvPr>
          <p:cNvSpPr/>
          <p:nvPr/>
        </p:nvSpPr>
        <p:spPr>
          <a:xfrm>
            <a:off x="3593278" y="1493462"/>
            <a:ext cx="318311"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 name="Google Shape;487;p27">
            <a:extLst>
              <a:ext uri="{FF2B5EF4-FFF2-40B4-BE49-F238E27FC236}">
                <a16:creationId xmlns:a16="http://schemas.microsoft.com/office/drawing/2014/main" id="{F9D594E4-6E66-58B1-4726-6AF663347673}"/>
              </a:ext>
            </a:extLst>
          </p:cNvPr>
          <p:cNvSpPr/>
          <p:nvPr/>
        </p:nvSpPr>
        <p:spPr>
          <a:xfrm>
            <a:off x="5682949" y="4414318"/>
            <a:ext cx="226587" cy="267549"/>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 name="Google Shape;487;p27">
            <a:extLst>
              <a:ext uri="{FF2B5EF4-FFF2-40B4-BE49-F238E27FC236}">
                <a16:creationId xmlns:a16="http://schemas.microsoft.com/office/drawing/2014/main" id="{D4967174-A606-5D50-3A11-9B8184769FB5}"/>
              </a:ext>
            </a:extLst>
          </p:cNvPr>
          <p:cNvSpPr/>
          <p:nvPr/>
        </p:nvSpPr>
        <p:spPr>
          <a:xfrm>
            <a:off x="3796478" y="1696663"/>
            <a:ext cx="292567" cy="26375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4176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992152" y="1124382"/>
            <a:ext cx="6475405" cy="4609235"/>
          </a:xfrm>
          <a:prstGeom prst="rect">
            <a:avLst/>
          </a:prstGeom>
        </p:spPr>
        <p:txBody>
          <a:bodyPr spcFirstLastPara="1" wrap="square" lIns="121900" tIns="121900" rIns="121900" bIns="121900" anchor="t" anchorCtr="0">
            <a:noAutofit/>
          </a:bodyPr>
          <a:lstStyle/>
          <a:p>
            <a:pPr marL="285750" indent="-285750"/>
            <a:r>
              <a:rPr lang="en-US" sz="2000" b="1" dirty="0">
                <a:solidFill>
                  <a:schemeClr val="accent1"/>
                </a:solidFill>
              </a:rPr>
              <a:t>Purpose</a:t>
            </a:r>
            <a:r>
              <a:rPr lang="en-US" dirty="0">
                <a:solidFill>
                  <a:schemeClr val="accent1"/>
                </a:solidFill>
              </a:rPr>
              <a:t> -</a:t>
            </a:r>
            <a:r>
              <a:rPr lang="en-US" dirty="0"/>
              <a:t> Present the finding of the term deposit project analysis and propose recommendation for consideration</a:t>
            </a:r>
          </a:p>
          <a:p>
            <a:pPr marL="285750" indent="-285750"/>
            <a:endParaRPr lang="en-US" dirty="0"/>
          </a:p>
          <a:p>
            <a:pPr marL="285750" indent="-285750"/>
            <a:r>
              <a:rPr lang="en-US" sz="2000" b="1" dirty="0">
                <a:solidFill>
                  <a:schemeClr val="accent1"/>
                </a:solidFill>
              </a:rPr>
              <a:t>Dataset –</a:t>
            </a:r>
            <a:r>
              <a:rPr lang="en-US" dirty="0"/>
              <a:t> data source is UCI Machine Learning Repository. 21 variables considered for this study</a:t>
            </a:r>
          </a:p>
          <a:p>
            <a:pPr marL="285750" indent="-285750"/>
            <a:endParaRPr lang="en-US" dirty="0"/>
          </a:p>
          <a:p>
            <a:pPr marL="285750" indent="-285750"/>
            <a:r>
              <a:rPr lang="en-US" sz="2000" b="1" dirty="0">
                <a:solidFill>
                  <a:schemeClr val="accent1"/>
                </a:solidFill>
              </a:rPr>
              <a:t>Modeling – </a:t>
            </a:r>
            <a:r>
              <a:rPr lang="en-US" dirty="0"/>
              <a:t>Logistic Regression Model is selected as the best model to predict customers' response to the bank’s telemarketing campaign.</a:t>
            </a:r>
          </a:p>
          <a:p>
            <a:pPr marL="0" indent="0">
              <a:buNone/>
            </a:pPr>
            <a:r>
              <a:rPr lang="en-US" dirty="0"/>
              <a:t> </a:t>
            </a:r>
          </a:p>
          <a:p>
            <a:pPr marL="285750" indent="-285750"/>
            <a:r>
              <a:rPr lang="en-US" sz="2000" b="1" dirty="0">
                <a:solidFill>
                  <a:schemeClr val="accent1"/>
                </a:solidFill>
              </a:rPr>
              <a:t>Recommendation - </a:t>
            </a:r>
            <a:r>
              <a:rPr lang="en-US" dirty="0"/>
              <a:t>To focus  efforts on clients who are single; age - 20  to 50 ; Loan –NO; Educational qualification - degree or professional course</a:t>
            </a:r>
          </a:p>
          <a:p>
            <a:pPr marL="285750" indent="-285750"/>
            <a:endParaRPr dirty="0"/>
          </a:p>
        </p:txBody>
      </p:sp>
      <p:sp>
        <p:nvSpPr>
          <p:cNvPr id="507" name="Google Shape;507;p28"/>
          <p:cNvSpPr txBox="1">
            <a:spLocks noGrp="1"/>
          </p:cNvSpPr>
          <p:nvPr>
            <p:ph type="ctrTitle"/>
          </p:nvPr>
        </p:nvSpPr>
        <p:spPr>
          <a:xfrm>
            <a:off x="979771" y="438590"/>
            <a:ext cx="4791597" cy="770400"/>
          </a:xfrm>
          <a:prstGeom prst="rect">
            <a:avLst/>
          </a:prstGeom>
        </p:spPr>
        <p:txBody>
          <a:bodyPr spcFirstLastPara="1" wrap="square" lIns="121900" tIns="121900" rIns="121900" bIns="121900" anchor="b" anchorCtr="0">
            <a:noAutofit/>
          </a:bodyPr>
          <a:lstStyle/>
          <a:p>
            <a:r>
              <a:rPr lang="en" dirty="0"/>
              <a:t>Executive Summary</a:t>
            </a:r>
            <a:endParaRPr dirty="0"/>
          </a:p>
        </p:txBody>
      </p:sp>
      <p:grpSp>
        <p:nvGrpSpPr>
          <p:cNvPr id="508" name="Google Shape;508;p28"/>
          <p:cNvGrpSpPr/>
          <p:nvPr/>
        </p:nvGrpSpPr>
        <p:grpSpPr>
          <a:xfrm>
            <a:off x="7640600" y="1124841"/>
            <a:ext cx="3801923" cy="4285317"/>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121900" tIns="121900" rIns="121900" bIns="121900" anchor="ctr" anchorCtr="0">
              <a:noAutofit/>
            </a:bodyPr>
            <a:lstStyle/>
            <a:p>
              <a:endParaRPr sz="2400"/>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121900" tIns="121900" rIns="121900" bIns="121900" anchor="ctr" anchorCtr="0">
              <a:noAutofit/>
            </a:bodyPr>
            <a:lstStyle/>
            <a:p>
              <a:endParaRPr sz="2400"/>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121900" tIns="121900" rIns="121900" bIns="121900" anchor="ctr" anchorCtr="0">
              <a:noAutofit/>
            </a:bodyPr>
            <a:lstStyle/>
            <a:p>
              <a:endParaRPr sz="2400"/>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grpSp>
      <p:grpSp>
        <p:nvGrpSpPr>
          <p:cNvPr id="528" name="Google Shape;528;p28"/>
          <p:cNvGrpSpPr/>
          <p:nvPr/>
        </p:nvGrpSpPr>
        <p:grpSpPr>
          <a:xfrm>
            <a:off x="11441773" y="-606995"/>
            <a:ext cx="3055009" cy="38964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534" name="Google Shape;534;p28"/>
          <p:cNvGrpSpPr/>
          <p:nvPr/>
        </p:nvGrpSpPr>
        <p:grpSpPr>
          <a:xfrm>
            <a:off x="8610034" y="1574267"/>
            <a:ext cx="2055668" cy="3273337"/>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940468" y="1645920"/>
            <a:ext cx="11019884" cy="4346249"/>
          </a:xfrm>
          <a:prstGeom prst="rect">
            <a:avLst/>
          </a:prstGeom>
        </p:spPr>
        <p:txBody>
          <a:bodyPr spcFirstLastPara="1" wrap="square" lIns="121900" tIns="121900" rIns="121900" bIns="121900" anchor="t" anchorCtr="0">
            <a:noAutofit/>
          </a:bodyPr>
          <a:lstStyle/>
          <a:p>
            <a:pPr marL="0" indent="0">
              <a:spcBef>
                <a:spcPts val="2133"/>
              </a:spcBef>
              <a:spcAft>
                <a:spcPts val="2133"/>
              </a:spcAft>
              <a:buNone/>
            </a:pPr>
            <a:r>
              <a:rPr lang="en-US" sz="3600" b="1" dirty="0"/>
              <a:t>What is term deposit ?</a:t>
            </a:r>
          </a:p>
          <a:p>
            <a:pPr marL="0" indent="0">
              <a:spcBef>
                <a:spcPts val="2133"/>
              </a:spcBef>
              <a:spcAft>
                <a:spcPts val="2133"/>
              </a:spcAft>
              <a:buNone/>
            </a:pPr>
            <a:r>
              <a:rPr lang="en-US" sz="2800" dirty="0"/>
              <a:t>A deposit of money into an account at a financial institution for a fixed period. </a:t>
            </a:r>
          </a:p>
          <a:p>
            <a:pPr marL="0" indent="0">
              <a:spcBef>
                <a:spcPts val="2133"/>
              </a:spcBef>
              <a:spcAft>
                <a:spcPts val="2133"/>
              </a:spcAft>
              <a:buNone/>
            </a:pPr>
            <a:r>
              <a:rPr lang="en-US" sz="2800" dirty="0"/>
              <a:t>Earns Interest.</a:t>
            </a:r>
          </a:p>
          <a:p>
            <a:pPr marL="0" indent="0">
              <a:spcBef>
                <a:spcPts val="2133"/>
              </a:spcBef>
              <a:spcAft>
                <a:spcPts val="2133"/>
              </a:spcAft>
              <a:buNone/>
            </a:pPr>
            <a:r>
              <a:rPr lang="en-US" sz="2800" b="1" dirty="0"/>
              <a:t>Problem - </a:t>
            </a:r>
            <a:r>
              <a:rPr lang="en-US" sz="2800" dirty="0"/>
              <a:t>Predict the clients who are more likely to purchase the term deposit</a:t>
            </a:r>
          </a:p>
        </p:txBody>
      </p:sp>
      <p:sp>
        <p:nvSpPr>
          <p:cNvPr id="466" name="Google Shape;466;p26"/>
          <p:cNvSpPr txBox="1">
            <a:spLocks noGrp="1"/>
          </p:cNvSpPr>
          <p:nvPr>
            <p:ph type="ctrTitle"/>
          </p:nvPr>
        </p:nvSpPr>
        <p:spPr>
          <a:xfrm>
            <a:off x="837292" y="632212"/>
            <a:ext cx="6303600" cy="770400"/>
          </a:xfrm>
          <a:prstGeom prst="rect">
            <a:avLst/>
          </a:prstGeom>
        </p:spPr>
        <p:txBody>
          <a:bodyPr spcFirstLastPara="1" wrap="square" lIns="121900" tIns="121900" rIns="121900" bIns="121900" anchor="b" anchorCtr="0">
            <a:noAutofit/>
          </a:bodyPr>
          <a:lstStyle/>
          <a:p>
            <a:r>
              <a:rPr lang="en-CA" dirty="0"/>
              <a:t>Problem Statement</a:t>
            </a:r>
          </a:p>
        </p:txBody>
      </p:sp>
      <p:pic>
        <p:nvPicPr>
          <p:cNvPr id="3" name="Picture 6" descr="See the source image">
            <a:extLst>
              <a:ext uri="{FF2B5EF4-FFF2-40B4-BE49-F238E27FC236}">
                <a16:creationId xmlns:a16="http://schemas.microsoft.com/office/drawing/2014/main" id="{9119BB6C-F641-745E-E0D5-12D7DA9ED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344" y="4698932"/>
            <a:ext cx="4267656" cy="2293865"/>
          </a:xfrm>
          <a:prstGeom prst="rect">
            <a:avLst/>
          </a:prstGeom>
          <a:noFill/>
          <a:effectLst>
            <a:outerShdw blurRad="965200" dist="50800" dir="5400000" algn="ctr" rotWithShape="0">
              <a:srgbClr val="000000">
                <a:alpha val="43137"/>
              </a:srgbClr>
            </a:outerShdw>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99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CB5224-FA5E-043F-97D9-F67652F8A455}"/>
              </a:ext>
            </a:extLst>
          </p:cNvPr>
          <p:cNvSpPr>
            <a:spLocks noGrp="1"/>
          </p:cNvSpPr>
          <p:nvPr>
            <p:ph type="ctrTitle"/>
          </p:nvPr>
        </p:nvSpPr>
        <p:spPr/>
        <p:txBody>
          <a:bodyPr/>
          <a:lstStyle/>
          <a:p>
            <a:r>
              <a:rPr lang="en-CA" dirty="0"/>
              <a:t>ASSUMPTIONS</a:t>
            </a:r>
          </a:p>
        </p:txBody>
      </p:sp>
      <p:pic>
        <p:nvPicPr>
          <p:cNvPr id="5" name="Picture 6" descr="See the source image">
            <a:extLst>
              <a:ext uri="{FF2B5EF4-FFF2-40B4-BE49-F238E27FC236}">
                <a16:creationId xmlns:a16="http://schemas.microsoft.com/office/drawing/2014/main" id="{1D25F2AC-57E7-57DD-5CBF-C6312B059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054" y="4431986"/>
            <a:ext cx="4513514" cy="2426014"/>
          </a:xfrm>
          <a:prstGeom prst="rect">
            <a:avLst/>
          </a:prstGeom>
          <a:noFill/>
          <a:effectLst>
            <a:outerShdw blurRad="965200" dist="50800" dir="5400000" algn="ctr" rotWithShape="0">
              <a:srgbClr val="000000">
                <a:alpha val="43137"/>
              </a:srgbClr>
            </a:outerShdw>
            <a:softEdge rad="635000"/>
          </a:effectLst>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101073E9-2236-8132-4ED9-1074825F862A}"/>
              </a:ext>
            </a:extLst>
          </p:cNvPr>
          <p:cNvSpPr>
            <a:spLocks noGrp="1"/>
          </p:cNvSpPr>
          <p:nvPr>
            <p:ph type="body" idx="1"/>
          </p:nvPr>
        </p:nvSpPr>
        <p:spPr>
          <a:xfrm>
            <a:off x="796500" y="1418033"/>
            <a:ext cx="10074700" cy="5049200"/>
          </a:xfrm>
        </p:spPr>
        <p:txBody>
          <a:bodyPr/>
          <a:lstStyle/>
          <a:p>
            <a:r>
              <a:rPr lang="en-US" sz="2400" dirty="0"/>
              <a:t>The data sample is representative of the population.</a:t>
            </a:r>
          </a:p>
          <a:p>
            <a:endParaRPr lang="en-US" sz="2400" dirty="0"/>
          </a:p>
          <a:p>
            <a:r>
              <a:rPr lang="en-US" sz="2400" dirty="0"/>
              <a:t>It is ethically sourced data</a:t>
            </a:r>
          </a:p>
          <a:p>
            <a:endParaRPr lang="en-US" sz="2400" dirty="0"/>
          </a:p>
          <a:p>
            <a:r>
              <a:rPr lang="en-US" sz="2400" dirty="0"/>
              <a:t>The data is reliable, original and comprehensive.</a:t>
            </a:r>
          </a:p>
          <a:p>
            <a:endParaRPr lang="en-US" sz="2400" dirty="0"/>
          </a:p>
          <a:p>
            <a:r>
              <a:rPr lang="en-US" sz="2400" dirty="0"/>
              <a:t>Limitation - This model was built on data collected in 2014</a:t>
            </a:r>
          </a:p>
          <a:p>
            <a:endParaRPr lang="en-US" sz="2400" dirty="0"/>
          </a:p>
          <a:p>
            <a:r>
              <a:rPr lang="en-US" sz="2400" dirty="0"/>
              <a:t>The recommendation is transferable to current business requirement.</a:t>
            </a:r>
          </a:p>
          <a:p>
            <a:endParaRPr lang="en-US" sz="2400" dirty="0"/>
          </a:p>
          <a:p>
            <a:endParaRPr lang="en-US" sz="2400" dirty="0"/>
          </a:p>
          <a:p>
            <a:endParaRPr lang="en-CA" sz="2400" dirty="0"/>
          </a:p>
        </p:txBody>
      </p:sp>
    </p:spTree>
    <p:extLst>
      <p:ext uri="{BB962C8B-B14F-4D97-AF65-F5344CB8AC3E}">
        <p14:creationId xmlns:p14="http://schemas.microsoft.com/office/powerpoint/2010/main" val="3477809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827E01-7917-6BCB-FA31-046549D609FA}"/>
              </a:ext>
            </a:extLst>
          </p:cNvPr>
          <p:cNvSpPr>
            <a:spLocks noGrp="1"/>
          </p:cNvSpPr>
          <p:nvPr>
            <p:ph type="ctrTitle"/>
          </p:nvPr>
        </p:nvSpPr>
        <p:spPr/>
        <p:txBody>
          <a:bodyPr/>
          <a:lstStyle/>
          <a:p>
            <a:r>
              <a:rPr lang="en-CA" dirty="0"/>
              <a:t>Basic Data Information</a:t>
            </a:r>
          </a:p>
        </p:txBody>
      </p:sp>
      <p:graphicFrame>
        <p:nvGraphicFramePr>
          <p:cNvPr id="6" name="Table 6">
            <a:extLst>
              <a:ext uri="{FF2B5EF4-FFF2-40B4-BE49-F238E27FC236}">
                <a16:creationId xmlns:a16="http://schemas.microsoft.com/office/drawing/2014/main" id="{B2C718C2-A184-6A5B-55C1-757FA26E3C8B}"/>
              </a:ext>
            </a:extLst>
          </p:cNvPr>
          <p:cNvGraphicFramePr>
            <a:graphicFrameLocks noGrp="1"/>
          </p:cNvGraphicFramePr>
          <p:nvPr>
            <p:extLst>
              <p:ext uri="{D42A27DB-BD31-4B8C-83A1-F6EECF244321}">
                <p14:modId xmlns:p14="http://schemas.microsoft.com/office/powerpoint/2010/main" val="3832067490"/>
              </p:ext>
            </p:extLst>
          </p:nvPr>
        </p:nvGraphicFramePr>
        <p:xfrm>
          <a:off x="1016000" y="1799765"/>
          <a:ext cx="10139680" cy="4703830"/>
        </p:xfrm>
        <a:graphic>
          <a:graphicData uri="http://schemas.openxmlformats.org/drawingml/2006/table">
            <a:tbl>
              <a:tblPr firstRow="1" bandRow="1">
                <a:tableStyleId>{5C22544A-7EE6-4342-B048-85BDC9FD1C3A}</a:tableStyleId>
              </a:tblPr>
              <a:tblGrid>
                <a:gridCol w="3276388">
                  <a:extLst>
                    <a:ext uri="{9D8B030D-6E8A-4147-A177-3AD203B41FA5}">
                      <a16:colId xmlns:a16="http://schemas.microsoft.com/office/drawing/2014/main" val="479782066"/>
                    </a:ext>
                  </a:extLst>
                </a:gridCol>
                <a:gridCol w="6863292">
                  <a:extLst>
                    <a:ext uri="{9D8B030D-6E8A-4147-A177-3AD203B41FA5}">
                      <a16:colId xmlns:a16="http://schemas.microsoft.com/office/drawing/2014/main" val="3013489530"/>
                    </a:ext>
                  </a:extLst>
                </a:gridCol>
              </a:tblGrid>
              <a:tr h="730444">
                <a:tc>
                  <a:txBody>
                    <a:bodyPr/>
                    <a:lstStyle/>
                    <a:p>
                      <a:pPr algn="ctr"/>
                      <a:r>
                        <a:rPr lang="en-CA" sz="2400" dirty="0"/>
                        <a:t>Type</a:t>
                      </a:r>
                    </a:p>
                  </a:txBody>
                  <a:tcPr/>
                </a:tc>
                <a:tc>
                  <a:txBody>
                    <a:bodyPr/>
                    <a:lstStyle/>
                    <a:p>
                      <a:pPr algn="ctr"/>
                      <a:r>
                        <a:rPr lang="en-CA" sz="2400" dirty="0"/>
                        <a:t>Variable</a:t>
                      </a:r>
                    </a:p>
                  </a:txBody>
                  <a:tcPr/>
                </a:tc>
                <a:extLst>
                  <a:ext uri="{0D108BD9-81ED-4DB2-BD59-A6C34878D82A}">
                    <a16:rowId xmlns:a16="http://schemas.microsoft.com/office/drawing/2014/main" val="3307268856"/>
                  </a:ext>
                </a:extLst>
              </a:tr>
              <a:tr h="10131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a:t>Personal details</a:t>
                      </a:r>
                    </a:p>
                    <a:p>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a:t>Age, Marital status,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a:t>job,  Education,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a:t>Credit default, Housing  and personal loan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CA" dirty="0"/>
                    </a:p>
                  </a:txBody>
                  <a:tcPr/>
                </a:tc>
                <a:extLst>
                  <a:ext uri="{0D108BD9-81ED-4DB2-BD59-A6C34878D82A}">
                    <a16:rowId xmlns:a16="http://schemas.microsoft.com/office/drawing/2014/main" val="505247494"/>
                  </a:ext>
                </a:extLst>
              </a:tr>
              <a:tr h="10131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a:t>Campaign details</a:t>
                      </a:r>
                    </a:p>
                    <a:p>
                      <a:endParaRPr lang="en-CA" dirty="0"/>
                    </a:p>
                  </a:txBody>
                  <a:tcPr/>
                </a:tc>
                <a:tc>
                  <a:txBody>
                    <a:bodyPr/>
                    <a:lstStyle/>
                    <a:p>
                      <a:r>
                        <a:rPr lang="en-CA" dirty="0"/>
                        <a:t>Contact mode, Month, Day of week, </a:t>
                      </a:r>
                    </a:p>
                    <a:p>
                      <a:r>
                        <a:rPr lang="en-CA" dirty="0"/>
                        <a:t>Duration, No of contacts made, </a:t>
                      </a:r>
                    </a:p>
                    <a:p>
                      <a:r>
                        <a:rPr lang="en-CA" dirty="0"/>
                        <a:t>days since last contact, </a:t>
                      </a:r>
                    </a:p>
                    <a:p>
                      <a:r>
                        <a:rPr lang="en-CA" dirty="0"/>
                        <a:t>outcome of previous campaign</a:t>
                      </a:r>
                    </a:p>
                    <a:p>
                      <a:endParaRPr lang="en-CA" dirty="0"/>
                    </a:p>
                  </a:txBody>
                  <a:tcPr/>
                </a:tc>
                <a:extLst>
                  <a:ext uri="{0D108BD9-81ED-4DB2-BD59-A6C34878D82A}">
                    <a16:rowId xmlns:a16="http://schemas.microsoft.com/office/drawing/2014/main" val="4189321214"/>
                  </a:ext>
                </a:extLst>
              </a:tr>
              <a:tr h="10131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a:t>Socio economic details</a:t>
                      </a:r>
                    </a:p>
                    <a:p>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a:t>Employment variance rate,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a:t>consumer price index, consumer confidence index</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err="1"/>
                        <a:t>euribor</a:t>
                      </a:r>
                      <a:r>
                        <a:rPr lang="en-CA" dirty="0"/>
                        <a:t> 3 month rate </a:t>
                      </a:r>
                    </a:p>
                    <a:p>
                      <a:endParaRPr lang="en-CA" dirty="0"/>
                    </a:p>
                  </a:txBody>
                  <a:tcPr/>
                </a:tc>
                <a:extLst>
                  <a:ext uri="{0D108BD9-81ED-4DB2-BD59-A6C34878D82A}">
                    <a16:rowId xmlns:a16="http://schemas.microsoft.com/office/drawing/2014/main" val="1980175934"/>
                  </a:ext>
                </a:extLst>
              </a:tr>
            </a:tbl>
          </a:graphicData>
        </a:graphic>
      </p:graphicFrame>
    </p:spTree>
    <p:extLst>
      <p:ext uri="{BB962C8B-B14F-4D97-AF65-F5344CB8AC3E}">
        <p14:creationId xmlns:p14="http://schemas.microsoft.com/office/powerpoint/2010/main" val="1587423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209AC-6942-09C0-FAE4-608D6681027A}"/>
              </a:ext>
            </a:extLst>
          </p:cNvPr>
          <p:cNvSpPr>
            <a:spLocks noGrp="1"/>
          </p:cNvSpPr>
          <p:nvPr>
            <p:ph type="title"/>
          </p:nvPr>
        </p:nvSpPr>
        <p:spPr/>
        <p:txBody>
          <a:bodyPr/>
          <a:lstStyle/>
          <a:p>
            <a:r>
              <a:rPr lang="en-CA" sz="6000" dirty="0"/>
              <a:t>Variable Insights</a:t>
            </a:r>
          </a:p>
        </p:txBody>
      </p:sp>
      <p:sp>
        <p:nvSpPr>
          <p:cNvPr id="3" name="Text Placeholder 2">
            <a:extLst>
              <a:ext uri="{FF2B5EF4-FFF2-40B4-BE49-F238E27FC236}">
                <a16:creationId xmlns:a16="http://schemas.microsoft.com/office/drawing/2014/main" id="{0EC8EACD-1C85-6F2D-E25B-58B70CC8F6A4}"/>
              </a:ext>
            </a:extLst>
          </p:cNvPr>
          <p:cNvSpPr>
            <a:spLocks noGrp="1"/>
          </p:cNvSpPr>
          <p:nvPr>
            <p:ph type="body" idx="1"/>
          </p:nvPr>
        </p:nvSpPr>
        <p:spPr>
          <a:xfrm>
            <a:off x="4277433" y="2782599"/>
            <a:ext cx="3637200" cy="1292801"/>
          </a:xfrm>
        </p:spPr>
        <p:txBody>
          <a:bodyPr/>
          <a:lstStyle/>
          <a:p>
            <a:pPr marL="152396" indent="0">
              <a:buNone/>
            </a:pPr>
            <a:r>
              <a:rPr lang="en-CA" b="1" dirty="0"/>
              <a:t>Marital Status</a:t>
            </a:r>
          </a:p>
          <a:p>
            <a:pPr marL="152396" indent="0">
              <a:buNone/>
            </a:pPr>
            <a:r>
              <a:rPr lang="en-CA" b="1" dirty="0"/>
              <a:t>Education</a:t>
            </a:r>
          </a:p>
          <a:p>
            <a:pPr marL="152396" indent="0">
              <a:buNone/>
            </a:pPr>
            <a:r>
              <a:rPr lang="en-CA" b="1" dirty="0"/>
              <a:t>Housing Loan</a:t>
            </a:r>
          </a:p>
          <a:p>
            <a:pPr marL="152396" indent="0">
              <a:buNone/>
            </a:pPr>
            <a:endParaRPr lang="en-CA" b="1" dirty="0"/>
          </a:p>
        </p:txBody>
      </p:sp>
    </p:spTree>
    <p:extLst>
      <p:ext uri="{BB962C8B-B14F-4D97-AF65-F5344CB8AC3E}">
        <p14:creationId xmlns:p14="http://schemas.microsoft.com/office/powerpoint/2010/main" val="229888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8CE31-BF3D-93A1-1B4A-B04E61C4F214}"/>
              </a:ext>
            </a:extLst>
          </p:cNvPr>
          <p:cNvSpPr>
            <a:spLocks noGrp="1"/>
          </p:cNvSpPr>
          <p:nvPr>
            <p:ph type="ctrTitle"/>
          </p:nvPr>
        </p:nvSpPr>
        <p:spPr/>
        <p:txBody>
          <a:bodyPr/>
          <a:lstStyle/>
          <a:p>
            <a:r>
              <a:rPr lang="en-CA" dirty="0"/>
              <a:t>Marital Status</a:t>
            </a:r>
          </a:p>
        </p:txBody>
      </p:sp>
      <p:graphicFrame>
        <p:nvGraphicFramePr>
          <p:cNvPr id="8" name="Chart 7">
            <a:extLst>
              <a:ext uri="{FF2B5EF4-FFF2-40B4-BE49-F238E27FC236}">
                <a16:creationId xmlns:a16="http://schemas.microsoft.com/office/drawing/2014/main" id="{42D68C62-D8D5-4556-6582-20CD028ED68A}"/>
              </a:ext>
            </a:extLst>
          </p:cNvPr>
          <p:cNvGraphicFramePr/>
          <p:nvPr>
            <p:extLst>
              <p:ext uri="{D42A27DB-BD31-4B8C-83A1-F6EECF244321}">
                <p14:modId xmlns:p14="http://schemas.microsoft.com/office/powerpoint/2010/main" val="282808505"/>
              </p:ext>
            </p:extLst>
          </p:nvPr>
        </p:nvGraphicFramePr>
        <p:xfrm>
          <a:off x="825100" y="1324150"/>
          <a:ext cx="6990163"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B3FF3A7F-303F-C0CC-A798-04ABEBD02780}"/>
              </a:ext>
            </a:extLst>
          </p:cNvPr>
          <p:cNvSpPr txBox="1"/>
          <p:nvPr/>
        </p:nvSpPr>
        <p:spPr>
          <a:xfrm>
            <a:off x="8096865" y="2016382"/>
            <a:ext cx="3905332" cy="2308324"/>
          </a:xfrm>
          <a:prstGeom prst="rect">
            <a:avLst/>
          </a:prstGeom>
          <a:noFill/>
        </p:spPr>
        <p:txBody>
          <a:bodyPr wrap="square" rtlCol="0">
            <a:spAutoFit/>
          </a:bodyPr>
          <a:lstStyle/>
          <a:p>
            <a:r>
              <a:rPr lang="en-CA" dirty="0">
                <a:solidFill>
                  <a:schemeClr val="accent1"/>
                </a:solidFill>
              </a:rPr>
              <a:t>Unique values - married, single, divorced</a:t>
            </a:r>
          </a:p>
          <a:p>
            <a:endParaRPr lang="en-CA" dirty="0">
              <a:solidFill>
                <a:schemeClr val="accent1"/>
              </a:solidFill>
            </a:endParaRPr>
          </a:p>
          <a:p>
            <a:r>
              <a:rPr lang="en-US" dirty="0">
                <a:solidFill>
                  <a:schemeClr val="accent1"/>
                </a:solidFill>
              </a:rPr>
              <a:t>Maximum call -  married </a:t>
            </a:r>
          </a:p>
          <a:p>
            <a:r>
              <a:rPr lang="en-US" dirty="0">
                <a:solidFill>
                  <a:schemeClr val="accent1"/>
                </a:solidFill>
              </a:rPr>
              <a:t>least calls - divorces.</a:t>
            </a:r>
            <a:endParaRPr lang="en-CA" dirty="0">
              <a:solidFill>
                <a:schemeClr val="accent1"/>
              </a:solidFill>
            </a:endParaRPr>
          </a:p>
          <a:p>
            <a:endParaRPr lang="en-CA" dirty="0">
              <a:solidFill>
                <a:schemeClr val="accent1"/>
              </a:solidFill>
            </a:endParaRPr>
          </a:p>
          <a:p>
            <a:r>
              <a:rPr lang="en-US" dirty="0">
                <a:solidFill>
                  <a:schemeClr val="accent1"/>
                </a:solidFill>
              </a:rPr>
              <a:t>maximum  conversion – single</a:t>
            </a:r>
          </a:p>
          <a:p>
            <a:r>
              <a:rPr lang="en-US" dirty="0">
                <a:solidFill>
                  <a:schemeClr val="accent1"/>
                </a:solidFill>
              </a:rPr>
              <a:t>least conversion - divorcees</a:t>
            </a:r>
            <a:endParaRPr lang="en-CA" dirty="0">
              <a:solidFill>
                <a:schemeClr val="accent1"/>
              </a:solidFill>
            </a:endParaRPr>
          </a:p>
        </p:txBody>
      </p:sp>
      <p:sp>
        <p:nvSpPr>
          <p:cNvPr id="3" name="TextBox 2">
            <a:extLst>
              <a:ext uri="{FF2B5EF4-FFF2-40B4-BE49-F238E27FC236}">
                <a16:creationId xmlns:a16="http://schemas.microsoft.com/office/drawing/2014/main" id="{85A30E8B-EC1D-9658-B642-CB9690B832EA}"/>
              </a:ext>
            </a:extLst>
          </p:cNvPr>
          <p:cNvSpPr txBox="1"/>
          <p:nvPr/>
        </p:nvSpPr>
        <p:spPr>
          <a:xfrm>
            <a:off x="5099539" y="5395350"/>
            <a:ext cx="490840" cy="276999"/>
          </a:xfrm>
          <a:prstGeom prst="rect">
            <a:avLst/>
          </a:prstGeom>
          <a:noFill/>
        </p:spPr>
        <p:txBody>
          <a:bodyPr wrap="square" rtlCol="0">
            <a:spAutoFit/>
          </a:bodyPr>
          <a:lstStyle/>
          <a:p>
            <a:r>
              <a:rPr lang="en-CA" sz="1200" dirty="0">
                <a:solidFill>
                  <a:schemeClr val="accent2"/>
                </a:solidFill>
              </a:rPr>
              <a:t>20%</a:t>
            </a:r>
          </a:p>
        </p:txBody>
      </p:sp>
      <p:sp>
        <p:nvSpPr>
          <p:cNvPr id="4" name="TextBox 3">
            <a:extLst>
              <a:ext uri="{FF2B5EF4-FFF2-40B4-BE49-F238E27FC236}">
                <a16:creationId xmlns:a16="http://schemas.microsoft.com/office/drawing/2014/main" id="{5E392944-0824-0749-B79D-2F2D7045E980}"/>
              </a:ext>
            </a:extLst>
          </p:cNvPr>
          <p:cNvSpPr txBox="1"/>
          <p:nvPr/>
        </p:nvSpPr>
        <p:spPr>
          <a:xfrm>
            <a:off x="3569677" y="5220767"/>
            <a:ext cx="543739" cy="307777"/>
          </a:xfrm>
          <a:prstGeom prst="rect">
            <a:avLst/>
          </a:prstGeom>
          <a:noFill/>
        </p:spPr>
        <p:txBody>
          <a:bodyPr wrap="none" rtlCol="0">
            <a:spAutoFit/>
          </a:bodyPr>
          <a:lstStyle/>
          <a:p>
            <a:r>
              <a:rPr lang="en-CA" sz="1400" dirty="0">
                <a:solidFill>
                  <a:schemeClr val="accent2"/>
                </a:solidFill>
              </a:rPr>
              <a:t>15%</a:t>
            </a:r>
          </a:p>
        </p:txBody>
      </p:sp>
      <p:sp>
        <p:nvSpPr>
          <p:cNvPr id="5" name="TextBox 4">
            <a:extLst>
              <a:ext uri="{FF2B5EF4-FFF2-40B4-BE49-F238E27FC236}">
                <a16:creationId xmlns:a16="http://schemas.microsoft.com/office/drawing/2014/main" id="{A6CCBDA9-CBC5-DB6B-37EC-E4769BEC1CDF}"/>
              </a:ext>
            </a:extLst>
          </p:cNvPr>
          <p:cNvSpPr txBox="1"/>
          <p:nvPr/>
        </p:nvSpPr>
        <p:spPr>
          <a:xfrm>
            <a:off x="2139202" y="5518460"/>
            <a:ext cx="444352" cy="307777"/>
          </a:xfrm>
          <a:prstGeom prst="rect">
            <a:avLst/>
          </a:prstGeom>
          <a:noFill/>
        </p:spPr>
        <p:txBody>
          <a:bodyPr wrap="none" rtlCol="0">
            <a:spAutoFit/>
          </a:bodyPr>
          <a:lstStyle/>
          <a:p>
            <a:r>
              <a:rPr lang="en-CA" sz="1400" dirty="0">
                <a:solidFill>
                  <a:schemeClr val="accent2"/>
                </a:solidFill>
              </a:rPr>
              <a:t>5%</a:t>
            </a:r>
          </a:p>
        </p:txBody>
      </p:sp>
    </p:spTree>
    <p:extLst>
      <p:ext uri="{BB962C8B-B14F-4D97-AF65-F5344CB8AC3E}">
        <p14:creationId xmlns:p14="http://schemas.microsoft.com/office/powerpoint/2010/main" val="3607306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8CE31-BF3D-93A1-1B4A-B04E61C4F214}"/>
              </a:ext>
            </a:extLst>
          </p:cNvPr>
          <p:cNvSpPr>
            <a:spLocks noGrp="1"/>
          </p:cNvSpPr>
          <p:nvPr>
            <p:ph type="ctrTitle"/>
          </p:nvPr>
        </p:nvSpPr>
        <p:spPr/>
        <p:txBody>
          <a:bodyPr/>
          <a:lstStyle/>
          <a:p>
            <a:r>
              <a:rPr lang="en-CA" dirty="0"/>
              <a:t>Education</a:t>
            </a:r>
          </a:p>
        </p:txBody>
      </p:sp>
      <p:graphicFrame>
        <p:nvGraphicFramePr>
          <p:cNvPr id="8" name="Chart 7">
            <a:extLst>
              <a:ext uri="{FF2B5EF4-FFF2-40B4-BE49-F238E27FC236}">
                <a16:creationId xmlns:a16="http://schemas.microsoft.com/office/drawing/2014/main" id="{42D68C62-D8D5-4556-6582-20CD028ED68A}"/>
              </a:ext>
            </a:extLst>
          </p:cNvPr>
          <p:cNvGraphicFramePr/>
          <p:nvPr>
            <p:extLst>
              <p:ext uri="{D42A27DB-BD31-4B8C-83A1-F6EECF244321}">
                <p14:modId xmlns:p14="http://schemas.microsoft.com/office/powerpoint/2010/main" val="8391706"/>
              </p:ext>
            </p:extLst>
          </p:nvPr>
        </p:nvGraphicFramePr>
        <p:xfrm>
          <a:off x="825100" y="1324150"/>
          <a:ext cx="6990163"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B3FF3A7F-303F-C0CC-A798-04ABEBD02780}"/>
              </a:ext>
            </a:extLst>
          </p:cNvPr>
          <p:cNvSpPr txBox="1"/>
          <p:nvPr/>
        </p:nvSpPr>
        <p:spPr>
          <a:xfrm>
            <a:off x="8096865" y="1744920"/>
            <a:ext cx="3905332" cy="3139321"/>
          </a:xfrm>
          <a:prstGeom prst="rect">
            <a:avLst/>
          </a:prstGeom>
          <a:noFill/>
        </p:spPr>
        <p:txBody>
          <a:bodyPr wrap="square" rtlCol="0">
            <a:spAutoFit/>
          </a:bodyPr>
          <a:lstStyle/>
          <a:p>
            <a:r>
              <a:rPr lang="en-US" dirty="0">
                <a:solidFill>
                  <a:schemeClr val="accent1"/>
                </a:solidFill>
              </a:rPr>
              <a:t>7 unique values: basic.4y, basic.6y, basic.9y, high. School, illiterate, </a:t>
            </a:r>
            <a:r>
              <a:rPr lang="en-US" dirty="0" err="1">
                <a:solidFill>
                  <a:schemeClr val="accent1"/>
                </a:solidFill>
              </a:rPr>
              <a:t>professional.course</a:t>
            </a:r>
            <a:r>
              <a:rPr lang="en-US" dirty="0">
                <a:solidFill>
                  <a:schemeClr val="accent1"/>
                </a:solidFill>
              </a:rPr>
              <a:t>,  </a:t>
            </a:r>
            <a:r>
              <a:rPr lang="en-US" dirty="0" err="1">
                <a:solidFill>
                  <a:schemeClr val="accent1"/>
                </a:solidFill>
              </a:rPr>
              <a:t>university.degree</a:t>
            </a:r>
            <a:r>
              <a:rPr lang="en-US" dirty="0">
                <a:solidFill>
                  <a:schemeClr val="accent1"/>
                </a:solidFill>
              </a:rPr>
              <a:t> </a:t>
            </a:r>
          </a:p>
          <a:p>
            <a:endParaRPr lang="en-US" dirty="0">
              <a:solidFill>
                <a:schemeClr val="accent1"/>
              </a:solidFill>
            </a:endParaRPr>
          </a:p>
          <a:p>
            <a:r>
              <a:rPr lang="en-US" dirty="0">
                <a:solidFill>
                  <a:schemeClr val="accent1"/>
                </a:solidFill>
              </a:rPr>
              <a:t>Maximum calls- university degree  least calls  - illiterate</a:t>
            </a:r>
          </a:p>
          <a:p>
            <a:endParaRPr lang="en-US" dirty="0">
              <a:solidFill>
                <a:schemeClr val="accent1"/>
              </a:solidFill>
            </a:endParaRPr>
          </a:p>
          <a:p>
            <a:r>
              <a:rPr lang="en-US" dirty="0">
                <a:solidFill>
                  <a:schemeClr val="accent1"/>
                </a:solidFill>
              </a:rPr>
              <a:t>maximum conversion - university degree</a:t>
            </a:r>
          </a:p>
          <a:p>
            <a:r>
              <a:rPr lang="en-US" dirty="0">
                <a:solidFill>
                  <a:schemeClr val="accent1"/>
                </a:solidFill>
              </a:rPr>
              <a:t>least conversion - illiterates</a:t>
            </a:r>
            <a:endParaRPr lang="en-CA" dirty="0">
              <a:solidFill>
                <a:schemeClr val="accent1"/>
              </a:solidFill>
            </a:endParaRPr>
          </a:p>
        </p:txBody>
      </p:sp>
    </p:spTree>
    <p:extLst>
      <p:ext uri="{BB962C8B-B14F-4D97-AF65-F5344CB8AC3E}">
        <p14:creationId xmlns:p14="http://schemas.microsoft.com/office/powerpoint/2010/main" val="1578958259"/>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2339</Words>
  <Application>Microsoft Office PowerPoint</Application>
  <PresentationFormat>Widescreen</PresentationFormat>
  <Paragraphs>276</Paragraphs>
  <Slides>17</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Advent Pro SemiBold</vt:lpstr>
      <vt:lpstr>Arial</vt:lpstr>
      <vt:lpstr>Calibri</vt:lpstr>
      <vt:lpstr>Fira Sans Condensed Medium</vt:lpstr>
      <vt:lpstr>Fira Sans Extra Condensed Medium</vt:lpstr>
      <vt:lpstr>Livvic Light</vt:lpstr>
      <vt:lpstr>Maven Pro</vt:lpstr>
      <vt:lpstr>Nunito Light</vt:lpstr>
      <vt:lpstr>Roboto</vt:lpstr>
      <vt:lpstr>Share Tech</vt:lpstr>
      <vt:lpstr>Times New Roman</vt:lpstr>
      <vt:lpstr>Data Science Consulting by Slidesgo</vt:lpstr>
      <vt:lpstr>TERM DEPOSIT PROJECT</vt:lpstr>
      <vt:lpstr>PowerPoint Presentation</vt:lpstr>
      <vt:lpstr>Executive Summary</vt:lpstr>
      <vt:lpstr>Problem Statement</vt:lpstr>
      <vt:lpstr>ASSUMPTIONS</vt:lpstr>
      <vt:lpstr>Basic Data Information</vt:lpstr>
      <vt:lpstr>Variable Insights</vt:lpstr>
      <vt:lpstr>Marital Status</vt:lpstr>
      <vt:lpstr>Education</vt:lpstr>
      <vt:lpstr>Personal Loan</vt:lpstr>
      <vt:lpstr>Modeling</vt:lpstr>
      <vt:lpstr>Metrics</vt:lpstr>
      <vt:lpstr>Model Comparison </vt:lpstr>
      <vt:lpstr>Recomendation</vt:lpstr>
      <vt:lpstr>THANKS</vt:lpstr>
      <vt:lpstr>Q &amp; A</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DEPOSIT PROJECT</dc:title>
  <dc:creator>dalveer kaur</dc:creator>
  <cp:lastModifiedBy>dalveer kaur</cp:lastModifiedBy>
  <cp:revision>11</cp:revision>
  <dcterms:created xsi:type="dcterms:W3CDTF">2022-08-14T20:29:30Z</dcterms:created>
  <dcterms:modified xsi:type="dcterms:W3CDTF">2023-05-31T13:47:03Z</dcterms:modified>
</cp:coreProperties>
</file>