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7"/>
  </p:notesMasterIdLst>
  <p:handoutMasterIdLst>
    <p:handoutMasterId r:id="rId48"/>
  </p:handoutMasterIdLst>
  <p:sldIdLst>
    <p:sldId id="261" r:id="rId3"/>
    <p:sldId id="257" r:id="rId4"/>
    <p:sldId id="311" r:id="rId5"/>
    <p:sldId id="312" r:id="rId6"/>
    <p:sldId id="287" r:id="rId7"/>
    <p:sldId id="288" r:id="rId8"/>
    <p:sldId id="290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1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36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42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23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85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25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26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24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25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99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7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25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31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18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74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17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39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87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33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5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6/12/2017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elp.mortardata.com/technologies/luigi/r_task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istributed.readthedocs.io/en/latest/web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freenode.net/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d9y37ha(VS.71)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Pipelining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020990"/>
          </a:xfrm>
        </p:spPr>
        <p:txBody>
          <a:bodyPr>
            <a:normAutofit/>
          </a:bodyPr>
          <a:lstStyle/>
          <a:p>
            <a:pPr marL="342900" indent="-342900" algn="r">
              <a:buFontTx/>
              <a:buChar char="-"/>
            </a:pPr>
            <a:r>
              <a:rPr lang="en-US" dirty="0"/>
              <a:t>By Team 1 ( </a:t>
            </a:r>
            <a:r>
              <a:rPr lang="en-US" dirty="0" err="1"/>
              <a:t>Manasi</a:t>
            </a:r>
            <a:r>
              <a:rPr lang="en-US" dirty="0"/>
              <a:t> Dalvi &amp; Vishal Satam</a:t>
            </a:r>
          </a:p>
          <a:p>
            <a:pPr algn="r"/>
            <a:r>
              <a:rPr lang="en-US" dirty="0"/>
              <a:t>Under the guidance of Prof. Srikanth </a:t>
            </a:r>
            <a:r>
              <a:rPr lang="en-US" dirty="0" err="1"/>
              <a:t>Krshnamurthy</a:t>
            </a:r>
            <a:endParaRPr lang="en-US" dirty="0"/>
          </a:p>
          <a:p>
            <a:pPr algn="r"/>
            <a:r>
              <a:rPr lang="en-US" dirty="0"/>
              <a:t>at Northeastern University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Luigi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2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LUIGI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Luigi is a workflow engine created by Spotify</a:t>
            </a:r>
          </a:p>
          <a:p>
            <a:r>
              <a:rPr lang="en-US" dirty="0"/>
              <a:t>Luigi helps modularize code and build data pipelines</a:t>
            </a:r>
          </a:p>
          <a:p>
            <a:r>
              <a:rPr lang="en-US" dirty="0"/>
              <a:t>Handles dependency resolution, workflow management, visualization, handling failures, command line integration, and much more</a:t>
            </a:r>
          </a:p>
          <a:p>
            <a:r>
              <a:rPr lang="en-US" dirty="0"/>
              <a:t>Supports external frameworks such as Hive and Pig jobs</a:t>
            </a:r>
          </a:p>
          <a:p>
            <a:r>
              <a:rPr lang="en-US" dirty="0"/>
              <a:t>Has support for running Python and MapReduce jobs on HDFS</a:t>
            </a:r>
          </a:p>
          <a:p>
            <a:r>
              <a:rPr lang="en-US" dirty="0"/>
              <a:t>Everything is built in Python, We don’t need any additional XML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95582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LUIGI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Python class &amp; extend the </a:t>
            </a:r>
            <a:r>
              <a:rPr lang="en-US" dirty="0" err="1"/>
              <a:t>luigi.Task</a:t>
            </a:r>
            <a:r>
              <a:rPr lang="en-US" dirty="0"/>
              <a:t> abstract class to create a Luigi Task</a:t>
            </a:r>
          </a:p>
          <a:p>
            <a:r>
              <a:rPr lang="en-US" dirty="0"/>
              <a:t>Override / Implement the following methods</a:t>
            </a:r>
          </a:p>
          <a:p>
            <a:pPr lvl="1"/>
            <a:r>
              <a:rPr lang="en-US" b="1" dirty="0"/>
              <a:t>Run</a:t>
            </a:r>
            <a:r>
              <a:rPr lang="en-US" dirty="0"/>
              <a:t> – this is where we put the bulk of all the logic for the task goes.</a:t>
            </a:r>
          </a:p>
          <a:p>
            <a:pPr lvl="1"/>
            <a:r>
              <a:rPr lang="en-US" b="1" dirty="0"/>
              <a:t>Requires</a:t>
            </a:r>
            <a:r>
              <a:rPr lang="en-US" dirty="0"/>
              <a:t> – This function returns(single) / yields(multiple) all the dependent tasks</a:t>
            </a:r>
          </a:p>
          <a:p>
            <a:pPr lvl="1"/>
            <a:r>
              <a:rPr lang="en-US" b="1" dirty="0"/>
              <a:t>Output</a:t>
            </a:r>
            <a:r>
              <a:rPr lang="en-US" dirty="0"/>
              <a:t> – This method returns the target. This can be a file on Local System or HDFS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-- Tasks that do not have a target from output() can override complete()</a:t>
            </a:r>
          </a:p>
          <a:p>
            <a:pPr marL="502920" lvl="2" indent="0">
              <a:buNone/>
            </a:pPr>
            <a:r>
              <a:rPr lang="en-US" dirty="0"/>
              <a:t>	For </a:t>
            </a:r>
            <a:r>
              <a:rPr lang="en-US" dirty="0" err="1"/>
              <a:t>eg</a:t>
            </a:r>
            <a:r>
              <a:rPr lang="en-US" dirty="0"/>
              <a:t>: This can be used to send notifications of task completion</a:t>
            </a:r>
          </a:p>
          <a:p>
            <a:pPr lvl="1"/>
            <a:r>
              <a:rPr lang="en-US" b="1" dirty="0"/>
              <a:t>Mapper and Reducer</a:t>
            </a:r>
            <a:r>
              <a:rPr lang="en-US" dirty="0"/>
              <a:t> – We can override these functions instead of overriding the run	function if we want to return a HDFS target to perform a Hadoop Map Reduce job.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Luigi Task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1646239"/>
            <a:ext cx="8727830" cy="451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2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279" y="151019"/>
            <a:ext cx="9601200" cy="709486"/>
          </a:xfrm>
        </p:spPr>
        <p:txBody>
          <a:bodyPr/>
          <a:lstStyle/>
          <a:p>
            <a:r>
              <a:rPr lang="en-US" dirty="0"/>
              <a:t>Creating data pipeline for R with Luigi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79" y="1075045"/>
            <a:ext cx="5947410" cy="51365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6572688" y="5618806"/>
            <a:ext cx="532709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http://help.mortardata.com/technologies/luigi/r_tasks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4312" y="1075045"/>
            <a:ext cx="5043852" cy="4523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Framework for creating pipelines with R in Luigi. </a:t>
            </a:r>
            <a:r>
              <a:rPr lang="en-US" dirty="0" err="1"/>
              <a:t>MortarRTask</a:t>
            </a:r>
            <a:endParaRPr lang="en-US" dirty="0"/>
          </a:p>
          <a:p>
            <a:r>
              <a:rPr lang="en-US" dirty="0"/>
              <a:t>Override following functions along with the function </a:t>
            </a:r>
          </a:p>
          <a:p>
            <a:r>
              <a:rPr lang="en-US" dirty="0"/>
              <a:t>arguments - This function specifies the arguments to be passed to R modules.</a:t>
            </a:r>
          </a:p>
          <a:p>
            <a:r>
              <a:rPr lang="en-US" dirty="0" err="1"/>
              <a:t>rscript</a:t>
            </a:r>
            <a:r>
              <a:rPr lang="en-US" dirty="0"/>
              <a:t> : Path relative to the Mortar project where Luigi can find the R script.</a:t>
            </a:r>
          </a:p>
          <a:p>
            <a:r>
              <a:rPr lang="en-US" dirty="0"/>
              <a:t>output and run are covered by general </a:t>
            </a:r>
            <a:r>
              <a:rPr lang="en-US" dirty="0" err="1"/>
              <a:t>MortarRTask</a:t>
            </a:r>
            <a:r>
              <a:rPr lang="en-US" dirty="0"/>
              <a:t>, so we don’t have to include in R script Tasks</a:t>
            </a:r>
          </a:p>
        </p:txBody>
      </p:sp>
    </p:spTree>
    <p:extLst>
      <p:ext uri="{BB962C8B-B14F-4D97-AF65-F5344CB8AC3E}">
        <p14:creationId xmlns:p14="http://schemas.microsoft.com/office/powerpoint/2010/main" val="329116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Luigi Scheduler daemon</a:t>
            </a:r>
          </a:p>
          <a:p>
            <a:r>
              <a:rPr lang="en-US" dirty="0"/>
              <a:t>Creating a dependency graph from Python classes</a:t>
            </a:r>
          </a:p>
          <a:p>
            <a:r>
              <a:rPr lang="en-US" dirty="0"/>
              <a:t>Execute the final Luigi task </a:t>
            </a:r>
            <a:r>
              <a:rPr lang="en-US" dirty="0" err="1"/>
              <a:t>SaveFinalOutput</a:t>
            </a:r>
            <a:endParaRPr lang="en-US" dirty="0"/>
          </a:p>
          <a:p>
            <a:r>
              <a:rPr lang="en-US" dirty="0"/>
              <a:t>Visualize the executed dependency graph on Luigi Task Visualizer 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0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0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Dynamic Task Scheduling</a:t>
            </a:r>
          </a:p>
          <a:p>
            <a:r>
              <a:rPr lang="en-US" dirty="0"/>
              <a:t>Optimized for interactive computational workloads</a:t>
            </a:r>
          </a:p>
          <a:p>
            <a:r>
              <a:rPr lang="en-US" dirty="0"/>
              <a:t>Flexible parallel computing library for analytic computing.</a:t>
            </a:r>
          </a:p>
          <a:p>
            <a:r>
              <a:rPr lang="en-US" dirty="0"/>
              <a:t>Big Data Like Collections for parallel processing in distributed Environments</a:t>
            </a:r>
          </a:p>
          <a:p>
            <a:pPr lvl="1"/>
            <a:r>
              <a:rPr lang="en-US" dirty="0"/>
              <a:t>DASK Array which mimics the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DASK </a:t>
            </a:r>
            <a:r>
              <a:rPr lang="en-US" dirty="0" err="1"/>
              <a:t>Dataframe</a:t>
            </a:r>
            <a:r>
              <a:rPr lang="en-US" dirty="0"/>
              <a:t> which mimics the Pandas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DASK Bag which mimics iterators, </a:t>
            </a:r>
            <a:r>
              <a:rPr lang="en-US" dirty="0" err="1"/>
              <a:t>Toolz</a:t>
            </a:r>
            <a:r>
              <a:rPr lang="en-US" dirty="0"/>
              <a:t> and </a:t>
            </a:r>
            <a:r>
              <a:rPr lang="en-US" dirty="0" err="1"/>
              <a:t>PySpark</a:t>
            </a:r>
            <a:endParaRPr lang="en-US" dirty="0"/>
          </a:p>
          <a:p>
            <a:r>
              <a:rPr lang="en-US" dirty="0"/>
              <a:t>2 types of schedulers are provided in the framework for DASK collections</a:t>
            </a:r>
          </a:p>
          <a:p>
            <a:pPr lvl="1"/>
            <a:r>
              <a:rPr lang="en-US" dirty="0"/>
              <a:t>Threaded – Executes sub tasks as lightweight threads</a:t>
            </a:r>
          </a:p>
          <a:p>
            <a:pPr lvl="1"/>
            <a:r>
              <a:rPr lang="en-US" dirty="0"/>
              <a:t>Multiprocessing –Executes sub tasks as processes</a:t>
            </a:r>
          </a:p>
        </p:txBody>
      </p:sp>
    </p:spTree>
    <p:extLst>
      <p:ext uri="{BB962C8B-B14F-4D97-AF65-F5344CB8AC3E}">
        <p14:creationId xmlns:p14="http://schemas.microsoft.com/office/powerpoint/2010/main" val="341755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DASK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DASK includes a scheduler for distributed computation in </a:t>
            </a:r>
            <a:r>
              <a:rPr lang="en-US" dirty="0" err="1"/>
              <a:t>dask.distributed</a:t>
            </a:r>
            <a:endParaRPr lang="en-US" dirty="0"/>
          </a:p>
          <a:p>
            <a:r>
              <a:rPr lang="en-US" dirty="0"/>
              <a:t>Tasks are executed in parallel on different nodes in the network</a:t>
            </a:r>
          </a:p>
          <a:p>
            <a:r>
              <a:rPr lang="en-US" dirty="0"/>
              <a:t>Scheduler is asynchronous and event driven </a:t>
            </a:r>
          </a:p>
          <a:p>
            <a:r>
              <a:rPr lang="en-US" dirty="0"/>
              <a:t>Consists of 3 parts</a:t>
            </a:r>
          </a:p>
          <a:p>
            <a:pPr lvl="1"/>
            <a:r>
              <a:rPr lang="en-US" dirty="0"/>
              <a:t>Centralized scheduler – handles delegation of tasks </a:t>
            </a:r>
          </a:p>
          <a:p>
            <a:pPr marL="274320" lvl="1" indent="0">
              <a:buNone/>
            </a:pPr>
            <a:r>
              <a:rPr lang="en-US" dirty="0"/>
              <a:t>   to workers and communicates with client.</a:t>
            </a:r>
          </a:p>
          <a:p>
            <a:pPr lvl="1"/>
            <a:r>
              <a:rPr lang="en-US" dirty="0"/>
              <a:t>Distributed Workers – perform the tasks</a:t>
            </a:r>
          </a:p>
          <a:p>
            <a:pPr lvl="1"/>
            <a:r>
              <a:rPr lang="en-US" dirty="0"/>
              <a:t>Clients – Create and </a:t>
            </a:r>
            <a:r>
              <a:rPr lang="en-US"/>
              <a:t>request the </a:t>
            </a:r>
            <a:r>
              <a:rPr lang="en-US" dirty="0"/>
              <a:t>scheduler to execute </a:t>
            </a:r>
          </a:p>
          <a:p>
            <a:pPr marL="274320" lvl="1" indent="0">
              <a:buNone/>
            </a:pPr>
            <a:r>
              <a:rPr lang="en-US" dirty="0"/>
              <a:t>   the custom data pipeline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096" y="2809509"/>
            <a:ext cx="4036336" cy="396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5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Compute method</a:t>
            </a:r>
          </a:p>
          <a:p>
            <a:r>
              <a:rPr lang="en-US" dirty="0"/>
              <a:t>The compute function is provided for DASK collections</a:t>
            </a:r>
          </a:p>
          <a:p>
            <a:r>
              <a:rPr lang="en-US" dirty="0"/>
              <a:t>This method acts as a wrapper for Get function</a:t>
            </a:r>
          </a:p>
          <a:p>
            <a:r>
              <a:rPr lang="en-US" dirty="0"/>
              <a:t>DASK Arrays and DASK </a:t>
            </a:r>
            <a:r>
              <a:rPr lang="en-US" dirty="0" err="1"/>
              <a:t>Dataframes</a:t>
            </a:r>
            <a:r>
              <a:rPr lang="en-US" dirty="0"/>
              <a:t> use the Threaded scheduler by default</a:t>
            </a:r>
          </a:p>
          <a:p>
            <a:r>
              <a:rPr lang="en-US" dirty="0"/>
              <a:t>DASK Bags use the Multiprocessing Scheduler by default.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9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Pipelining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pipelines are used to structure the dataflow by modularizing the code</a:t>
            </a:r>
          </a:p>
          <a:p>
            <a:r>
              <a:rPr lang="en-US" dirty="0"/>
              <a:t>A typical Data Science pipeline might include</a:t>
            </a:r>
          </a:p>
          <a:p>
            <a:pPr lvl="1"/>
            <a:r>
              <a:rPr lang="en-US" dirty="0"/>
              <a:t>Loading data from various sources</a:t>
            </a:r>
          </a:p>
          <a:p>
            <a:pPr lvl="1"/>
            <a:r>
              <a:rPr lang="en-US" dirty="0"/>
              <a:t>Cleaning and Wrangling Data</a:t>
            </a:r>
          </a:p>
          <a:p>
            <a:pPr lvl="1"/>
            <a:r>
              <a:rPr lang="en-US" dirty="0"/>
              <a:t>Performing Machine Learning Tasks</a:t>
            </a:r>
          </a:p>
          <a:p>
            <a:pPr lvl="1"/>
            <a:r>
              <a:rPr lang="en-US" dirty="0"/>
              <a:t>Data Storage</a:t>
            </a:r>
          </a:p>
          <a:p>
            <a:pPr lvl="1"/>
            <a:r>
              <a:rPr lang="en-US" dirty="0"/>
              <a:t>Consumption of data by visualization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4562"/>
            <a:ext cx="12192000" cy="45834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27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384"/>
            <a:ext cx="12192000" cy="48429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77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8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262" y="600568"/>
            <a:ext cx="9601200" cy="1142385"/>
          </a:xfrm>
        </p:spPr>
        <p:txBody>
          <a:bodyPr/>
          <a:lstStyle/>
          <a:p>
            <a:r>
              <a:rPr lang="en-US" dirty="0"/>
              <a:t>Modes of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62" y="2077916"/>
            <a:ext cx="9601200" cy="3809999"/>
          </a:xfrm>
        </p:spPr>
        <p:txBody>
          <a:bodyPr/>
          <a:lstStyle/>
          <a:p>
            <a:r>
              <a:rPr lang="en-US" b="1" dirty="0"/>
              <a:t>Delayed with Compute</a:t>
            </a:r>
          </a:p>
          <a:p>
            <a:r>
              <a:rPr lang="en-US" dirty="0"/>
              <a:t>The delayed function is used to schedule </a:t>
            </a:r>
          </a:p>
          <a:p>
            <a:pPr marL="0" indent="0">
              <a:buNone/>
            </a:pPr>
            <a:r>
              <a:rPr lang="en-US" dirty="0"/>
              <a:t>    tasks to run on the distributed cluster </a:t>
            </a:r>
          </a:p>
          <a:p>
            <a:r>
              <a:rPr lang="en-US" dirty="0"/>
              <a:t>Execution doesn’t occur immediately</a:t>
            </a:r>
          </a:p>
          <a:p>
            <a:r>
              <a:rPr lang="en-US" dirty="0"/>
              <a:t>We can build custom dependency graphs using delayed</a:t>
            </a:r>
          </a:p>
          <a:p>
            <a:r>
              <a:rPr lang="en-US" dirty="0"/>
              <a:t>Compute method is used eventually to run the tasks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447" y="64477"/>
            <a:ext cx="4929553" cy="601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8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Get</a:t>
            </a:r>
          </a:p>
          <a:p>
            <a:r>
              <a:rPr lang="en-US" dirty="0"/>
              <a:t>The get function is the entry point for all schedulers.</a:t>
            </a:r>
          </a:p>
          <a:p>
            <a:r>
              <a:rPr lang="en-US" dirty="0"/>
              <a:t>Can create custom graphs and execute in a distributed manner</a:t>
            </a:r>
          </a:p>
          <a:p>
            <a:r>
              <a:rPr lang="en-US" dirty="0"/>
              <a:t>Used to schedule tasks on scheduler provided by framework by importing get from </a:t>
            </a:r>
            <a:r>
              <a:rPr lang="en-US" dirty="0" err="1"/>
              <a:t>dask.threaded</a:t>
            </a:r>
            <a:r>
              <a:rPr lang="en-US" dirty="0"/>
              <a:t> or </a:t>
            </a:r>
            <a:r>
              <a:rPr lang="en-US" dirty="0" err="1"/>
              <a:t>dask.multiprocessing</a:t>
            </a:r>
            <a:endParaRPr lang="en-US" dirty="0"/>
          </a:p>
          <a:p>
            <a:r>
              <a:rPr lang="en-US" dirty="0"/>
              <a:t>We can create a DASK Client which connects to the running scheduler and requests to execute custom data pipelines using the get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4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Data Pipeline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2132"/>
            <a:ext cx="9697915" cy="3384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269" y="0"/>
            <a:ext cx="5641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4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Scheduler Created on Local Machine</a:t>
            </a:r>
          </a:p>
          <a:p>
            <a:r>
              <a:rPr lang="en-US" dirty="0"/>
              <a:t>Distributed scheduler created on </a:t>
            </a:r>
            <a:r>
              <a:rPr lang="en-US" b="1" dirty="0"/>
              <a:t>AWS</a:t>
            </a:r>
            <a:r>
              <a:rPr lang="en-US" dirty="0"/>
              <a:t> on multiple nodes using dask-ec2 library</a:t>
            </a:r>
          </a:p>
          <a:p>
            <a:r>
              <a:rPr lang="en-US" dirty="0"/>
              <a:t>Visualize Scheduler status using </a:t>
            </a:r>
            <a:r>
              <a:rPr lang="en-US" b="1" dirty="0"/>
              <a:t>BOKEH</a:t>
            </a:r>
            <a:r>
              <a:rPr lang="en-US" dirty="0"/>
              <a:t> Web UI provided by DASK framework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2"/>
              </a:rPr>
              <a:t>http://distributed.readthedocs.io/en/latest/web.html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Celery</a:t>
            </a:r>
          </a:p>
        </p:txBody>
      </p:sp>
    </p:spTree>
    <p:extLst>
      <p:ext uri="{BB962C8B-B14F-4D97-AF65-F5344CB8AC3E}">
        <p14:creationId xmlns:p14="http://schemas.microsoft.com/office/powerpoint/2010/main" val="76261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Celery                   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70070" y="729615"/>
            <a:ext cx="930910" cy="9169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245870" y="1845945"/>
            <a:ext cx="10157460" cy="310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task queue based on distributed message passing.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Asynchronous, concurrent, distributed task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Built for use with Djano (initally commited as 'crunchy')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Written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Focuses on real time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Supports scheduling</a:t>
            </a:r>
          </a:p>
        </p:txBody>
      </p:sp>
    </p:spTree>
    <p:extLst>
      <p:ext uri="{BB962C8B-B14F-4D97-AF65-F5344CB8AC3E}">
        <p14:creationId xmlns:p14="http://schemas.microsoft.com/office/powerpoint/2010/main" val="24164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Health Benefits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251585" y="1858645"/>
            <a:ext cx="1025398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For an end user: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Faster request/response cycle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Enhanced user experince</a:t>
            </a:r>
          </a:p>
          <a:p>
            <a:pPr lvl="1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295400" y="3047365"/>
            <a:ext cx="10210165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For a developer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Scalability : add workers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Flexible : multiple custumization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Actively developed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Extensive documentation</a:t>
            </a:r>
          </a:p>
          <a:p>
            <a:pPr lvl="1" indent="0">
              <a:buFont typeface="Arial" panose="020B0604020202020204" pitchFamily="34" charset="0"/>
              <a:buNone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For a business: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Latency. equals ($$$)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For Amazon every 100ms latency costs 2% in sales </a:t>
            </a:r>
          </a:p>
          <a:p>
            <a:pPr indent="0">
              <a:buNone/>
            </a:pPr>
            <a:r>
              <a:rPr lang="en-US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64960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610870" y="345440"/>
            <a:ext cx="10854690" cy="518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Celery Architecture and concepts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26745" y="1129665"/>
            <a:ext cx="1117727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is a distributed task queue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task queue roles: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Producer : user application that creates and sends the message/task.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Broker : creates tasks queues &gt;&gt; delivers tasks to workers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Consumer: workers/Celery workers that execute the task  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Queue: buffer space to store the tasks                                                                         </a:t>
            </a:r>
          </a:p>
        </p:txBody>
      </p:sp>
      <p:pic>
        <p:nvPicPr>
          <p:cNvPr id="5" name="Picture 4" descr="C:\Users\Manasi\AppData\Local\Microsoft\Windows\INetCacheContent.Word\arch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815" y="2867025"/>
            <a:ext cx="8611235" cy="3913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66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how a Data Pipeline might look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198" y="1714500"/>
            <a:ext cx="6671603" cy="4093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050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623570" y="392430"/>
            <a:ext cx="11079480" cy="3962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Let's create a task.py</a:t>
            </a:r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23570" y="969010"/>
            <a:ext cx="1107948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from celery import celery</a:t>
            </a:r>
          </a:p>
          <a:p>
            <a:endParaRPr lang="en-US"/>
          </a:p>
          <a:p>
            <a:r>
              <a:rPr lang="en-US"/>
              <a:t>	   app = Celery('tasks', broker='pyamqp://guest@localhost//' ,backend= 'redis://’)</a:t>
            </a:r>
          </a:p>
          <a:p>
            <a:endParaRPr lang="en-US"/>
          </a:p>
          <a:p>
            <a:r>
              <a:rPr lang="en-US"/>
              <a:t>	   @app.task</a:t>
            </a:r>
          </a:p>
          <a:p>
            <a:r>
              <a:rPr lang="en-US"/>
              <a:t>  	    def multiply(x, y):</a:t>
            </a:r>
          </a:p>
          <a:p>
            <a:r>
              <a:rPr lang="en-US"/>
              <a:t>    		return x * y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673100" y="3257550"/>
            <a:ext cx="11147425" cy="310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single task, called multiply, returning the multiplication of two numbers </a:t>
            </a:r>
          </a:p>
          <a:p>
            <a:endParaRPr lang="en-US"/>
          </a:p>
          <a:p>
            <a:r>
              <a:rPr lang="en-US"/>
              <a:t>app     -- instance of Celery </a:t>
            </a:r>
          </a:p>
          <a:p>
            <a:endParaRPr lang="en-US"/>
          </a:p>
          <a:p>
            <a:r>
              <a:rPr lang="en-US"/>
              <a:t>'tasks' -- the name of the current module</a:t>
            </a:r>
          </a:p>
          <a:p>
            <a:endParaRPr lang="en-US"/>
          </a:p>
          <a:p>
            <a:r>
              <a:rPr lang="en-US"/>
              <a:t>broker -- specifies the borker url used (RabbitMQ)</a:t>
            </a:r>
          </a:p>
          <a:p>
            <a:endParaRPr lang="en-US"/>
          </a:p>
          <a:p>
            <a:r>
              <a:rPr lang="en-US"/>
              <a:t>backend -- storage for task states and results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6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06425" y="384175"/>
            <a:ext cx="10977880" cy="3657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Running the celery worker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606425" y="994410"/>
            <a:ext cx="1115568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Start the RabbitMq server   $sudo service  rabbitmq-server start</a:t>
            </a:r>
          </a:p>
          <a:p>
            <a:endParaRPr lang="en-US"/>
          </a:p>
          <a:p>
            <a:r>
              <a:rPr lang="en-US"/>
              <a:t>Start Redis Server               $ sudo redis-server</a:t>
            </a:r>
          </a:p>
          <a:p>
            <a:endParaRPr lang="en-US"/>
          </a:p>
          <a:p>
            <a:r>
              <a:rPr lang="en-US"/>
              <a:t>Start the celery worker        $ celery -A tasks worker --loglevel=info -l debug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28650" y="3545840"/>
            <a:ext cx="109353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a python shell, </a:t>
            </a:r>
          </a:p>
        </p:txBody>
      </p:sp>
      <p:pic>
        <p:nvPicPr>
          <p:cNvPr id="5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6425" y="3860800"/>
            <a:ext cx="7308215" cy="296608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083550" y="3817620"/>
            <a:ext cx="402653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delay() -- used for async calls </a:t>
            </a:r>
          </a:p>
          <a:p>
            <a:r>
              <a:rPr lang="en-US"/>
              <a:t>            -- output in worker console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0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03225" y="299085"/>
            <a:ext cx="11117580" cy="3657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 example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47370" y="833120"/>
            <a:ext cx="10927080" cy="530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from celery import Celery</a:t>
            </a:r>
          </a:p>
          <a:p>
            <a:r>
              <a:rPr lang="en-US"/>
              <a:t>from app import app</a:t>
            </a:r>
          </a:p>
          <a:p>
            <a:r>
              <a:rPr lang="en-US"/>
              <a:t>import requests</a:t>
            </a:r>
          </a:p>
          <a:p>
            <a:r>
              <a:rPr lang="en-US"/>
              <a:t>import time</a:t>
            </a:r>
          </a:p>
          <a:p>
            <a:endParaRPr lang="en-US"/>
          </a:p>
          <a:p>
            <a:r>
              <a:rPr lang="en-US"/>
              <a:t>app = Celery('celery_blog', broker='redis://localhost:6379/0')</a:t>
            </a:r>
          </a:p>
          <a:p>
            <a:endParaRPr lang="en-US"/>
          </a:p>
          <a:p>
            <a:r>
              <a:rPr lang="en-US"/>
              <a:t>@app.task</a:t>
            </a:r>
          </a:p>
          <a:p>
            <a:r>
              <a:rPr lang="en-US"/>
              <a:t>def fetch_url(url):</a:t>
            </a:r>
          </a:p>
          <a:p>
            <a:r>
              <a:rPr lang="en-US"/>
              <a:t>    resp = requests.get(url)                             </a:t>
            </a:r>
          </a:p>
          <a:p>
            <a:r>
              <a:rPr lang="en-US"/>
              <a:t>    print(resp.status_code)</a:t>
            </a:r>
          </a:p>
          <a:p>
            <a:endParaRPr lang="en-US"/>
          </a:p>
          <a:p>
            <a:r>
              <a:rPr lang="en-US"/>
              <a:t>def func(urls):</a:t>
            </a:r>
          </a:p>
          <a:p>
            <a:r>
              <a:rPr lang="en-US"/>
              <a:t>    for url in urls:</a:t>
            </a:r>
          </a:p>
          <a:p>
            <a:r>
              <a:rPr lang="en-US"/>
              <a:t>        fetch_url.delay(url)</a:t>
            </a:r>
          </a:p>
          <a:p>
            <a:endParaRPr lang="en-US"/>
          </a:p>
          <a:p>
            <a:r>
              <a:rPr lang="en-US"/>
              <a:t>#if __name__ == "__main__":</a:t>
            </a:r>
          </a:p>
          <a:p>
            <a:r>
              <a:rPr lang="en-US"/>
              <a:t>    #func(["http://google.com", "https://amazon.in", "https://facebook.com", "https://twitter.com", "https://alexa.com"])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7193915" y="2113280"/>
            <a:ext cx="4424045" cy="176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- </a:t>
            </a:r>
            <a:r>
              <a:rPr lang="en-US" sz="1400"/>
              <a:t>fetch a list of urls along with response time       from all urls</a:t>
            </a:r>
          </a:p>
          <a:p>
            <a:r>
              <a:rPr lang="en-US" sz="1400"/>
              <a:t>- parallel fetching instead of sequntial </a:t>
            </a:r>
          </a:p>
          <a:p>
            <a:r>
              <a:rPr lang="en-US" sz="1400"/>
              <a:t>-  run the script using: 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FF0000"/>
                </a:solidFill>
              </a:rPr>
              <a:t>$ celery worker -A celery_blog -l info -c 5 (specify concurrency). </a:t>
            </a:r>
          </a:p>
          <a:p>
            <a:endParaRPr lang="en-US" sz="1400">
              <a:solidFill>
                <a:schemeClr val="tx1"/>
              </a:solidFill>
            </a:endParaRPr>
          </a:p>
          <a:p>
            <a:endParaRPr 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9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89255" y="1308735"/>
            <a:ext cx="10774680" cy="3962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CelerySupport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13690" y="2105025"/>
            <a:ext cx="10850245" cy="179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The #celery channel is located at the </a:t>
            </a:r>
            <a:r>
              <a:rPr lang="en-US" sz="1600">
                <a:hlinkClick r:id="rId2"/>
              </a:rPr>
              <a:t>Freenode</a:t>
            </a:r>
            <a:r>
              <a:rPr lang="en-US" sz="1600"/>
              <a:t> network.</a:t>
            </a:r>
          </a:p>
          <a:p>
            <a:pPr algn="ctr"/>
            <a:endParaRPr lang="en-US" sz="1600"/>
          </a:p>
          <a:p>
            <a:pPr algn="ctr"/>
            <a:r>
              <a:rPr lang="en-US" sz="1600"/>
              <a:t>Mailing list celery_users</a:t>
            </a:r>
          </a:p>
          <a:p>
            <a:pPr algn="ctr"/>
            <a:endParaRPr lang="en-US" sz="1600"/>
          </a:p>
          <a:p>
            <a:pPr algn="ctr"/>
            <a:r>
              <a:rPr lang="en-US" sz="1600"/>
              <a:t>@asksol  </a:t>
            </a:r>
          </a:p>
          <a:p>
            <a:pPr algn="ctr"/>
            <a:r>
              <a:rPr lang="en-US" sz="1600"/>
              <a:t>Creator of Celery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5503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Airflow</a:t>
            </a:r>
          </a:p>
        </p:txBody>
      </p:sp>
    </p:spTree>
    <p:extLst>
      <p:ext uri="{BB962C8B-B14F-4D97-AF65-F5344CB8AC3E}">
        <p14:creationId xmlns:p14="http://schemas.microsoft.com/office/powerpoint/2010/main" val="422775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125" y="400685"/>
            <a:ext cx="9601200" cy="608965"/>
          </a:xfrm>
        </p:spPr>
        <p:txBody>
          <a:bodyPr/>
          <a:lstStyle/>
          <a:p>
            <a:r>
              <a:rPr lang="en-US" sz="2400" dirty="0"/>
              <a:t>What is Airflow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33476"/>
            <a:ext cx="9601200" cy="3809999"/>
          </a:xfrm>
        </p:spPr>
        <p:txBody>
          <a:bodyPr/>
          <a:lstStyle/>
          <a:p>
            <a:r>
              <a:rPr lang="en-US" dirty="0"/>
              <a:t>Open-source workflow automation (and scheduling) </a:t>
            </a:r>
          </a:p>
          <a:p>
            <a:r>
              <a:rPr lang="en-US" dirty="0"/>
              <a:t>used for data pipeline model building tools</a:t>
            </a:r>
          </a:p>
          <a:p>
            <a:r>
              <a:rPr lang="en-US" dirty="0"/>
              <a:t>Similar to Apache Oozie, Azkaban, and Luigi.</a:t>
            </a:r>
          </a:p>
          <a:p>
            <a:r>
              <a:rPr lang="en-US" dirty="0"/>
              <a:t>Open sourced in 2016 -- incubation phase as an Apache project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9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Airflow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Dags (Directed Acyclic Graphs)</a:t>
            </a:r>
          </a:p>
          <a:p>
            <a:pPr lvl="1"/>
            <a:r>
              <a:rPr lang="en-US" sz="1800" dirty="0"/>
              <a:t>Configuration file to outline HOW to execute a task</a:t>
            </a:r>
          </a:p>
          <a:p>
            <a:pPr lvl="1"/>
            <a:r>
              <a:rPr lang="en-US" sz="1800" dirty="0"/>
              <a:t>Contains a collection of tasks</a:t>
            </a:r>
          </a:p>
          <a:p>
            <a:pPr lvl="1"/>
            <a:r>
              <a:rPr lang="en-US" sz="1800" dirty="0"/>
              <a:t>Determines the order of execution</a:t>
            </a:r>
          </a:p>
          <a:p>
            <a:pPr lvl="1"/>
            <a:r>
              <a:rPr lang="en-US" sz="1800" dirty="0"/>
              <a:t>Time of implementation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85255" y="1645920"/>
            <a:ext cx="4572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7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3185" y="968375"/>
            <a:ext cx="3862705" cy="465455"/>
          </a:xfrm>
        </p:spPr>
        <p:txBody>
          <a:bodyPr/>
          <a:lstStyle/>
          <a:p>
            <a:r>
              <a:rPr lang="en-US" sz="1800" dirty="0"/>
              <a:t>Dag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1355" y="1128395"/>
            <a:ext cx="6574790" cy="53492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616825" y="2274570"/>
            <a:ext cx="4331970" cy="252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The dag contains two tasks t1 and t2</a:t>
            </a:r>
          </a:p>
          <a:p>
            <a:endParaRPr lang="en-US" sz="1600"/>
          </a:p>
          <a:p>
            <a:r>
              <a:rPr lang="en-US" sz="1600"/>
              <a:t>- task t1 reads a csv file &gt;&gt; calculates   the counts for a column &gt;&gt; saves locally</a:t>
            </a:r>
          </a:p>
          <a:p>
            <a:endParaRPr lang="en-US" sz="1600"/>
          </a:p>
          <a:p>
            <a:r>
              <a:rPr lang="en-US" sz="1600"/>
              <a:t>- task t2 reads the file stored by t1 and prints the result</a:t>
            </a:r>
          </a:p>
          <a:p>
            <a:endParaRPr lang="en-US" sz="1600"/>
          </a:p>
          <a:p>
            <a:r>
              <a:rPr lang="en-US" sz="1600"/>
              <a:t>- t2 is dependent on t1, specified by</a:t>
            </a:r>
          </a:p>
          <a:p>
            <a:r>
              <a:rPr lang="en-US" sz="1600"/>
              <a:t> t2.set_upstream(t1)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81355" y="394970"/>
            <a:ext cx="7578090" cy="3657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Airflow Concepts</a:t>
            </a:r>
          </a:p>
        </p:txBody>
      </p:sp>
    </p:spTree>
    <p:extLst>
      <p:ext uri="{BB962C8B-B14F-4D97-AF65-F5344CB8AC3E}">
        <p14:creationId xmlns:p14="http://schemas.microsoft.com/office/powerpoint/2010/main" val="138904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231140"/>
            <a:ext cx="9601200" cy="549910"/>
          </a:xfrm>
        </p:spPr>
        <p:txBody>
          <a:bodyPr/>
          <a:lstStyle/>
          <a:p>
            <a:r>
              <a:rPr lang="en-US" sz="1800" dirty="0"/>
              <a:t>Airflow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67511"/>
            <a:ext cx="9601200" cy="3809999"/>
          </a:xfrm>
        </p:spPr>
        <p:txBody>
          <a:bodyPr/>
          <a:lstStyle/>
          <a:p>
            <a:r>
              <a:rPr lang="en-US"/>
              <a:t>Building blocks of workflows</a:t>
            </a:r>
          </a:p>
          <a:p>
            <a:r>
              <a:rPr lang="en-US"/>
              <a:t>Decribes a single task</a:t>
            </a:r>
          </a:p>
          <a:p>
            <a:r>
              <a:rPr lang="en-US"/>
              <a:t>Used for task execution</a:t>
            </a:r>
          </a:p>
          <a:p>
            <a:r>
              <a:rPr lang="en-US"/>
              <a:t>Action operators : Performs an action (PythonOperator)</a:t>
            </a:r>
          </a:p>
          <a:p>
            <a:r>
              <a:rPr lang="en-US"/>
              <a:t>Transfer operator: To move data from one system to another (RedshiftToS3Transfer)</a:t>
            </a:r>
          </a:p>
          <a:p>
            <a:r>
              <a:rPr lang="en-US"/>
              <a:t>Sensor operator : Runs till a certain criterion is met.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06425" y="1038860"/>
            <a:ext cx="96297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Operators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1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19735"/>
            <a:ext cx="9601200" cy="530860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ym typeface="+mn-ea"/>
              </a:rPr>
              <a:t>Airflow Concepts</a:t>
            </a:r>
            <a:br>
              <a:rPr lang="en-US" sz="1800" dirty="0"/>
            </a:br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24966"/>
            <a:ext cx="9601200" cy="3809999"/>
          </a:xfrm>
        </p:spPr>
        <p:txBody>
          <a:bodyPr/>
          <a:lstStyle/>
          <a:p>
            <a:r>
              <a:rPr lang="en-US">
                <a:sym typeface="+mn-ea"/>
              </a:rPr>
              <a:t> generated when instantiating operator objects</a:t>
            </a:r>
          </a:p>
          <a:p>
            <a:r>
              <a:rPr lang="en-US" sz="1800" i="1">
                <a:sym typeface="+mn-ea"/>
              </a:rPr>
              <a:t>t1 = BashOperator(</a:t>
            </a:r>
          </a:p>
          <a:p>
            <a:pPr marL="0" indent="0">
              <a:buNone/>
            </a:pPr>
            <a:r>
              <a:rPr lang="en-US" sz="1800" i="1">
                <a:sym typeface="+mn-ea"/>
              </a:rPr>
              <a:t>    task_id='readData',</a:t>
            </a:r>
          </a:p>
          <a:p>
            <a:pPr marL="0" indent="0">
              <a:buNone/>
            </a:pPr>
            <a:r>
              <a:rPr lang="en-US" sz="1800" i="1">
                <a:sym typeface="+mn-ea"/>
              </a:rPr>
              <a:t>    bash_command='python3 tasks.py',</a:t>
            </a:r>
          </a:p>
          <a:p>
            <a:pPr marL="0" indent="0">
              <a:buNone/>
            </a:pPr>
            <a:r>
              <a:rPr lang="en-US" sz="1800" i="1">
                <a:sym typeface="+mn-ea"/>
              </a:rPr>
              <a:t>    dag=dag)</a:t>
            </a:r>
          </a:p>
          <a:p>
            <a:pPr marL="0" indent="0">
              <a:buNone/>
            </a:pPr>
            <a:r>
              <a:rPr lang="en-US" sz="1800" i="1">
                <a:sym typeface="+mn-ea"/>
              </a:rPr>
              <a:t>task must include a task_id and owner.</a:t>
            </a:r>
          </a:p>
          <a:p>
            <a:pPr marL="0" indent="0">
              <a:buNone/>
            </a:pPr>
            <a:endParaRPr lang="en-US" sz="1800" i="1">
              <a:sym typeface="+mn-ea"/>
            </a:endParaRPr>
          </a:p>
          <a:p>
            <a:endParaRPr lang="en-US" i="1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295400" y="950595"/>
            <a:ext cx="47726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Tasks and Task instance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available and today’s focus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are many workflow tools available in the market for building data pipelines</a:t>
            </a:r>
          </a:p>
          <a:p>
            <a:r>
              <a:rPr lang="en-US" dirty="0"/>
              <a:t>Examples : Airflow, Luigi, </a:t>
            </a:r>
            <a:r>
              <a:rPr lang="en-US" dirty="0" err="1"/>
              <a:t>Dask</a:t>
            </a:r>
            <a:r>
              <a:rPr lang="en-US" dirty="0"/>
              <a:t>, </a:t>
            </a:r>
            <a:r>
              <a:rPr lang="en-US" dirty="0" err="1"/>
              <a:t>Celery,Pinball</a:t>
            </a:r>
            <a:r>
              <a:rPr lang="en-US" dirty="0"/>
              <a:t>, Azkaban, </a:t>
            </a:r>
            <a:r>
              <a:rPr lang="en-US" dirty="0" err="1"/>
              <a:t>Oozie</a:t>
            </a:r>
            <a:r>
              <a:rPr lang="en-US" dirty="0"/>
              <a:t>, </a:t>
            </a:r>
            <a:r>
              <a:rPr lang="en-US" dirty="0" err="1"/>
              <a:t>makefiles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166" y="4489178"/>
            <a:ext cx="2635861" cy="14207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38" y="3028125"/>
            <a:ext cx="2864642" cy="14999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447" y="3039881"/>
            <a:ext cx="3239261" cy="14375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6646" y="4477423"/>
            <a:ext cx="2129905" cy="16160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86646" y="5523034"/>
            <a:ext cx="2141090" cy="53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Celery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7675" y="2891721"/>
            <a:ext cx="1810816" cy="17452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247675" y="4617231"/>
            <a:ext cx="1810816" cy="668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Airflow</a:t>
            </a:r>
          </a:p>
        </p:txBody>
      </p:sp>
    </p:spTree>
    <p:extLst>
      <p:ext uri="{BB962C8B-B14F-4D97-AF65-F5344CB8AC3E}">
        <p14:creationId xmlns:p14="http://schemas.microsoft.com/office/powerpoint/2010/main" val="194907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555"/>
            <a:ext cx="9601200" cy="481330"/>
          </a:xfrm>
        </p:spPr>
        <p:txBody>
          <a:bodyPr>
            <a:normAutofit fontScale="90000"/>
          </a:bodyPr>
          <a:lstStyle/>
          <a:p>
            <a:r>
              <a:rPr lang="en-US" dirty="0"/>
              <a:t>Airflow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airflow initdb  # starts the metadb (sqlite default)</a:t>
            </a:r>
          </a:p>
          <a:p>
            <a:r>
              <a:rPr lang="en-US" dirty="0"/>
              <a:t>airflow webserver # strats the webserver</a:t>
            </a:r>
          </a:p>
          <a:p>
            <a:r>
              <a:rPr lang="en-US" dirty="0"/>
              <a:t>airflow list_dags #lists the loaded dags</a:t>
            </a:r>
          </a:p>
          <a:p>
            <a:r>
              <a:rPr lang="en-US" dirty="0"/>
              <a:t>airflow test Helloworld task_1 2017-06-05  # test individual tasks</a:t>
            </a:r>
          </a:p>
          <a:p>
            <a:r>
              <a:rPr lang="en-US" dirty="0"/>
              <a:t>airflow backfill Helloworld -s 2015-06-01 -e 2015-06-07 #run with dependencies.</a:t>
            </a:r>
          </a:p>
          <a:p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1284605" y="1233805"/>
            <a:ext cx="96386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Basic commands</a:t>
            </a:r>
          </a:p>
        </p:txBody>
      </p:sp>
    </p:spTree>
    <p:extLst>
      <p:ext uri="{BB962C8B-B14F-4D97-AF65-F5344CB8AC3E}">
        <p14:creationId xmlns:p14="http://schemas.microsoft.com/office/powerpoint/2010/main" val="414579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Airflow Executors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Exceuter :jobs are run sequentially, no parallelism. </a:t>
            </a:r>
          </a:p>
          <a:p>
            <a:r>
              <a:rPr lang="en-US" dirty="0"/>
              <a:t>Local Executor :the local workers pick up and run jobs locally via multiprocessing</a:t>
            </a:r>
          </a:p>
          <a:p>
            <a:r>
              <a:rPr lang="en-US" dirty="0"/>
              <a:t>Celery executor : distributed mode, remote workers pick up and run jobs as    scheduled and load-balanced, scalable.</a:t>
            </a:r>
          </a:p>
        </p:txBody>
      </p:sp>
    </p:spTree>
    <p:extLst>
      <p:ext uri="{BB962C8B-B14F-4D97-AF65-F5344CB8AC3E}">
        <p14:creationId xmlns:p14="http://schemas.microsoft.com/office/powerpoint/2010/main" val="11992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pipeline</a:t>
            </a:r>
          </a:p>
          <a:p>
            <a:pPr lvl="1"/>
            <a:r>
              <a:rPr lang="en-US" dirty="0"/>
              <a:t>import file_1 from json api &gt;&gt; store locally</a:t>
            </a:r>
          </a:p>
          <a:p>
            <a:pPr lvl="1"/>
            <a:r>
              <a:rPr lang="en-US" dirty="0">
                <a:sym typeface="+mn-ea"/>
              </a:rPr>
              <a:t>import file_2 from json api &gt;&gt; store locally</a:t>
            </a:r>
          </a:p>
          <a:p>
            <a:pPr lvl="1"/>
            <a:r>
              <a:rPr lang="en-US" dirty="0">
                <a:sym typeface="+mn-ea"/>
              </a:rPr>
              <a:t>perform calculations</a:t>
            </a:r>
          </a:p>
          <a:p>
            <a:pPr lvl="1"/>
            <a:r>
              <a:rPr lang="en-US" dirty="0">
                <a:sym typeface="+mn-ea"/>
              </a:rPr>
              <a:t>merge and save</a:t>
            </a:r>
          </a:p>
          <a:p>
            <a:pPr lvl="1"/>
            <a:endParaRPr lang="en-US" dirty="0">
              <a:sym typeface="+mn-ea"/>
            </a:endParaRPr>
          </a:p>
          <a:p>
            <a:r>
              <a:rPr lang="en-US" dirty="0"/>
              <a:t>Airflow uses SequentialExceutor by default</a:t>
            </a:r>
          </a:p>
          <a:p>
            <a:r>
              <a:rPr lang="en-US" dirty="0"/>
              <a:t>Change to LocalExecutor for parallel processing</a:t>
            </a:r>
          </a:p>
        </p:txBody>
      </p:sp>
    </p:spTree>
    <p:extLst>
      <p:ext uri="{BB962C8B-B14F-4D97-AF65-F5344CB8AC3E}">
        <p14:creationId xmlns:p14="http://schemas.microsoft.com/office/powerpoint/2010/main" val="247029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Pipelining modularizes the code and reduces chaos</a:t>
            </a:r>
          </a:p>
          <a:p>
            <a:r>
              <a:rPr lang="en-US" dirty="0"/>
              <a:t>Every Tool we explored today has it’s own set of features, advantage &amp; disadvantages.</a:t>
            </a:r>
          </a:p>
          <a:p>
            <a:r>
              <a:rPr lang="en-US" dirty="0"/>
              <a:t>We cannot conclude to say that one of them is the best tool</a:t>
            </a:r>
          </a:p>
          <a:p>
            <a:r>
              <a:rPr lang="en-US" dirty="0"/>
              <a:t>Explore and find the best one suited to your requirements (There are many out there)</a:t>
            </a:r>
          </a:p>
        </p:txBody>
      </p:sp>
    </p:spTree>
    <p:extLst>
      <p:ext uri="{BB962C8B-B14F-4D97-AF65-F5344CB8AC3E}">
        <p14:creationId xmlns:p14="http://schemas.microsoft.com/office/powerpoint/2010/main" val="346480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2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3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GNU Make is an open source project available on the Unix kernel</a:t>
            </a:r>
          </a:p>
          <a:p>
            <a:r>
              <a:rPr lang="en-US" dirty="0"/>
              <a:t>Make is a build automation tool used to compile source code into byte code</a:t>
            </a:r>
          </a:p>
          <a:p>
            <a:r>
              <a:rPr lang="en-US" dirty="0"/>
              <a:t>Very old and robust technology. Used since C was mainstream</a:t>
            </a:r>
          </a:p>
          <a:p>
            <a:r>
              <a:rPr lang="en-US" dirty="0"/>
              <a:t>Make supports execution of shell commands</a:t>
            </a:r>
          </a:p>
          <a:p>
            <a:r>
              <a:rPr lang="en-US" dirty="0"/>
              <a:t>Dependencies can be specified for Targets which help us build the data pipeline</a:t>
            </a:r>
          </a:p>
          <a:p>
            <a:r>
              <a:rPr lang="en-US" dirty="0"/>
              <a:t>Shell commands can be used for running the python scripts</a:t>
            </a:r>
          </a:p>
          <a:p>
            <a:r>
              <a:rPr lang="en-US" dirty="0"/>
              <a:t>Builds and looks for files in the present working directory</a:t>
            </a:r>
          </a:p>
          <a:p>
            <a:r>
              <a:rPr lang="en-US" dirty="0"/>
              <a:t>Executed by using the make &lt;target name </a:t>
            </a:r>
            <a:r>
              <a:rPr lang="en-US" i="1" dirty="0"/>
              <a:t>optional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If no target name is specified then, make executes the first target in the </a:t>
            </a:r>
            <a:r>
              <a:rPr lang="en-US" dirty="0" err="1"/>
              <a:t>Makefile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3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(Structure)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2614007"/>
            <a:ext cx="6619875" cy="27908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616" y="1846385"/>
            <a:ext cx="1890346" cy="244426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Targets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Make attempts to build first target by default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Targets can be specified as dependencies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29962" y="2690446"/>
            <a:ext cx="456100" cy="58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29962" y="2063141"/>
            <a:ext cx="456100" cy="58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329962" y="3196003"/>
            <a:ext cx="456100" cy="58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29962" y="3881925"/>
            <a:ext cx="456100" cy="58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9962" y="3535486"/>
            <a:ext cx="456100" cy="58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35669" y="3196003"/>
            <a:ext cx="5169877" cy="2066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504485" y="1643002"/>
            <a:ext cx="2391507" cy="405441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Dependenies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Targets can have dependent targets or dependent files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If the dependent target exists in the </a:t>
            </a:r>
            <a:r>
              <a:rPr lang="en-US" sz="1400" dirty="0" err="1">
                <a:solidFill>
                  <a:schemeClr val="tx1"/>
                </a:solidFill>
              </a:rPr>
              <a:t>Makefile</a:t>
            </a:r>
            <a:r>
              <a:rPr lang="en-US" sz="1400" dirty="0">
                <a:solidFill>
                  <a:schemeClr val="tx1"/>
                </a:solidFill>
              </a:rPr>
              <a:t>, it executes that target first forming dependency chain.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Otherwise checks if that file exists in the folder </a:t>
            </a:r>
            <a:r>
              <a:rPr lang="en-US" sz="1400" dirty="0" err="1">
                <a:solidFill>
                  <a:schemeClr val="tx1"/>
                </a:solidFill>
              </a:rPr>
              <a:t>pwd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If both the above conditions fail, then Make throws an error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8792308" y="1951892"/>
            <a:ext cx="685801" cy="124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503985" y="5370330"/>
            <a:ext cx="3833446" cy="7754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Recipe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sz="1400" dirty="0">
                <a:solidFill>
                  <a:schemeClr val="tx1"/>
                </a:solidFill>
              </a:rPr>
              <a:t>These are a set of shell commands that make executes as specified under the corresponding target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55377" y="3842368"/>
            <a:ext cx="2048608" cy="24264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446585" y="4471010"/>
            <a:ext cx="1987061" cy="77799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503985" y="3963691"/>
            <a:ext cx="677375" cy="128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414414" y="4595730"/>
            <a:ext cx="341068" cy="65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23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of a </a:t>
            </a:r>
            <a:r>
              <a:rPr lang="en-US" dirty="0" err="1"/>
              <a:t>Makefile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0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for Windows (</a:t>
            </a:r>
            <a:r>
              <a:rPr lang="en-US" dirty="0" err="1"/>
              <a:t>NMake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is not supported on Windows.</a:t>
            </a:r>
          </a:p>
          <a:p>
            <a:r>
              <a:rPr lang="en-US" dirty="0"/>
              <a:t>We can use Make on Linux on VM</a:t>
            </a:r>
          </a:p>
          <a:p>
            <a:r>
              <a:rPr lang="en-US" dirty="0"/>
              <a:t>We can install and use make on Cygwin terminal</a:t>
            </a:r>
          </a:p>
          <a:p>
            <a:r>
              <a:rPr lang="en-US" dirty="0"/>
              <a:t>Install </a:t>
            </a:r>
            <a:r>
              <a:rPr lang="en-US" b="1" dirty="0" err="1"/>
              <a:t>Nmake</a:t>
            </a:r>
            <a:r>
              <a:rPr lang="en-US" b="1" dirty="0"/>
              <a:t> </a:t>
            </a:r>
            <a:r>
              <a:rPr lang="en-US" dirty="0"/>
              <a:t>on windows - shipped as part of Microsoft Visual C++ Build Tools</a:t>
            </a:r>
          </a:p>
          <a:p>
            <a:r>
              <a:rPr lang="en-US" dirty="0" err="1"/>
              <a:t>Makefiles</a:t>
            </a:r>
            <a:r>
              <a:rPr lang="en-US" dirty="0"/>
              <a:t> in </a:t>
            </a:r>
            <a:r>
              <a:rPr lang="en-US" dirty="0" err="1"/>
              <a:t>Nmake</a:t>
            </a:r>
            <a:r>
              <a:rPr lang="en-US" dirty="0"/>
              <a:t> have a different syntax which you can find on </a:t>
            </a:r>
            <a:r>
              <a:rPr lang="en-US" u="sng" dirty="0">
                <a:hlinkClick r:id="rId3"/>
              </a:rPr>
              <a:t>https://msdn.microsoft.com/en-us/library/dd9y37ha(VS.71).aspx</a:t>
            </a:r>
            <a:endParaRPr lang="en-US" u="sng" dirty="0"/>
          </a:p>
          <a:p>
            <a:r>
              <a:rPr lang="en-US" dirty="0"/>
              <a:t>The basic idea is similar to GNU Make. </a:t>
            </a:r>
            <a:r>
              <a:rPr lang="en-US" dirty="0" err="1"/>
              <a:t>NMake</a:t>
            </a:r>
            <a:r>
              <a:rPr lang="en-US" dirty="0"/>
              <a:t> is also used as a build tool and can be used for data pipelining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8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1810</Words>
  <Application>Microsoft Office PowerPoint</Application>
  <PresentationFormat>Widescreen</PresentationFormat>
  <Paragraphs>307</Paragraphs>
  <Slides>44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Times New Roman</vt:lpstr>
      <vt:lpstr>Diamond Grid 16x9</vt:lpstr>
      <vt:lpstr>Data Pipelining</vt:lpstr>
      <vt:lpstr>What is Data Pipelining</vt:lpstr>
      <vt:lpstr>Example of how a Data Pipeline might look</vt:lpstr>
      <vt:lpstr>Tools available and today’s focus</vt:lpstr>
      <vt:lpstr>Make</vt:lpstr>
      <vt:lpstr>What is Make</vt:lpstr>
      <vt:lpstr>Makefile (Structure)</vt:lpstr>
      <vt:lpstr>Demo</vt:lpstr>
      <vt:lpstr>Make for Windows (NMake)</vt:lpstr>
      <vt:lpstr>Luigi</vt:lpstr>
      <vt:lpstr>What is LUIGI</vt:lpstr>
      <vt:lpstr>Components of a LUIGI task</vt:lpstr>
      <vt:lpstr>Sample Luigi Task</vt:lpstr>
      <vt:lpstr>Creating data pipeline for R with Luigi</vt:lpstr>
      <vt:lpstr>Demo</vt:lpstr>
      <vt:lpstr>DASK</vt:lpstr>
      <vt:lpstr>What is DASK</vt:lpstr>
      <vt:lpstr>DASK Scheduler</vt:lpstr>
      <vt:lpstr>Modes of Execution</vt:lpstr>
      <vt:lpstr>PowerPoint Presentation</vt:lpstr>
      <vt:lpstr>PowerPoint Presentation</vt:lpstr>
      <vt:lpstr>Modes of Execution</vt:lpstr>
      <vt:lpstr>Modes of Execution</vt:lpstr>
      <vt:lpstr>Custom Data Pipeline</vt:lpstr>
      <vt:lpstr>DEMO</vt:lpstr>
      <vt:lpstr>Celery</vt:lpstr>
      <vt:lpstr>What is Celery                    </vt:lpstr>
      <vt:lpstr>Health Benefits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Airflow</vt:lpstr>
      <vt:lpstr>What is Airflow</vt:lpstr>
      <vt:lpstr>Airflow Concepts</vt:lpstr>
      <vt:lpstr>Dag example</vt:lpstr>
      <vt:lpstr>Airflow Concepts</vt:lpstr>
      <vt:lpstr>Airflow Concepts </vt:lpstr>
      <vt:lpstr>Airflow CLI</vt:lpstr>
      <vt:lpstr>Airflow Executors</vt:lpstr>
      <vt:lpstr>Demo Example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2017-06-10T02:07:08Z</dcterms:created>
  <dcterms:modified xsi:type="dcterms:W3CDTF">2017-06-12T06:04:00Z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