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61" r:id="rId3"/>
    <p:sldId id="257" r:id="rId4"/>
    <p:sldId id="26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75" r:id="rId22"/>
    <p:sldId id="287" r:id="rId23"/>
    <p:sldId id="304" r:id="rId24"/>
    <p:sldId id="288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>
        <p:scale>
          <a:sx n="87" d="100"/>
          <a:sy n="87" d="100"/>
        </p:scale>
        <p:origin x="480" y="1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Vishal Satam</c:v>
                </c:pt>
                <c:pt idx="1">
                  <c:v>Manasi Dalvi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6000" dirty="0"/>
            </a:br>
            <a:r>
              <a:rPr lang="en-US" sz="6000" dirty="0"/>
              <a:t>Prediction &amp; Classification Modelling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Team 1, Vishal </a:t>
            </a:r>
            <a:r>
              <a:rPr lang="en-US" dirty="0" err="1"/>
              <a:t>Satam</a:t>
            </a:r>
            <a:r>
              <a:rPr lang="en-US" dirty="0"/>
              <a:t> &amp; Manasi Dalvi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688730" y="1730082"/>
            <a:ext cx="5943600" cy="367919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204368" y="1804987"/>
            <a:ext cx="3548624" cy="360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72" y="2164984"/>
            <a:ext cx="5748655" cy="31381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79882" y="2170699"/>
            <a:ext cx="5788660" cy="3132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18285"/>
            <a:ext cx="10126980" cy="4272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subset of attributes which has the greatest impact towards our target.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Lasso Regression</a:t>
            </a:r>
            <a:endParaRPr lang="en-US" dirty="0"/>
          </a:p>
          <a:p>
            <a:pPr lvl="1"/>
            <a:r>
              <a:rPr lang="en-US" sz="1800" dirty="0"/>
              <a:t>penalizing heavy weighted parameters </a:t>
            </a:r>
            <a:endParaRPr lang="en-US" sz="1800" dirty="0"/>
          </a:p>
          <a:p>
            <a:r>
              <a:rPr lang="en-US" dirty="0"/>
              <a:t>Recursive Feature Elimination</a:t>
            </a:r>
            <a:endParaRPr lang="en-US" dirty="0"/>
          </a:p>
          <a:p>
            <a:pPr lvl="1"/>
            <a:r>
              <a:rPr lang="en-US" sz="1800" dirty="0"/>
              <a:t> recursively removing features and building a model on remaining features</a:t>
            </a:r>
            <a:endParaRPr lang="en-US" sz="1800" dirty="0"/>
          </a:p>
          <a:p>
            <a:pPr lvl="1"/>
            <a:r>
              <a:rPr lang="en-US" dirty="0">
                <a:sym typeface="+mn-ea"/>
              </a:rPr>
              <a:t>greedy optimization.</a:t>
            </a:r>
            <a:endParaRPr lang="en-US" sz="1800" dirty="0"/>
          </a:p>
          <a:p>
            <a:r>
              <a:rPr lang="en-US" dirty="0"/>
              <a:t>Linear Regression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92728"/>
            <a:ext cx="9601200" cy="1142385"/>
          </a:xfrm>
        </p:spPr>
        <p:txBody>
          <a:bodyPr/>
          <a:lstStyle/>
          <a:p>
            <a:r>
              <a:rPr lang="en-US" dirty="0"/>
              <a:t>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450340"/>
            <a:ext cx="5232400" cy="3810000"/>
          </a:xfrm>
        </p:spPr>
        <p:txBody>
          <a:bodyPr>
            <a:normAutofit/>
          </a:bodyPr>
          <a:lstStyle/>
          <a:p>
            <a:r>
              <a:rPr lang="en-US" dirty="0"/>
              <a:t>Training set on all quaters for year 2005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  <a:endParaRPr lang="en-US" dirty="0"/>
          </a:p>
          <a:p>
            <a:r>
              <a:rPr lang="en-US" dirty="0"/>
              <a:t>Random Forest </a:t>
            </a:r>
            <a:endParaRPr lang="en-US" dirty="0"/>
          </a:p>
          <a:p>
            <a:r>
              <a:rPr lang="en-US" dirty="0"/>
              <a:t>Neural Network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37910" y="1824990"/>
            <a:ext cx="4935855" cy="157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71274"/>
          </a:xfrm>
        </p:spPr>
        <p:txBody>
          <a:bodyPr/>
          <a:lstStyle/>
          <a:p>
            <a:r>
              <a:rPr lang="en-US" dirty="0"/>
              <a:t>Predictive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675" y="1410749"/>
            <a:ext cx="9601200" cy="3809999"/>
          </a:xfrm>
        </p:spPr>
        <p:txBody>
          <a:bodyPr/>
          <a:lstStyle/>
          <a:p>
            <a:r>
              <a:rPr lang="en-US" dirty="0"/>
              <a:t>Algorithm used: Random Forest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Economic Boom (1999 2013)</a:t>
            </a:r>
            <a:endParaRPr lang="en-US" dirty="0"/>
          </a:p>
          <a:p>
            <a:r>
              <a:rPr lang="en-US" dirty="0"/>
              <a:t>Financial Crisis(2007 2008)</a:t>
            </a:r>
            <a:endParaRPr lang="en-US" dirty="0"/>
          </a:p>
          <a:p>
            <a:r>
              <a:rPr lang="en-US" dirty="0"/>
              <a:t>Market recovery(2009)</a:t>
            </a:r>
            <a:endParaRPr lang="en-US" dirty="0"/>
          </a:p>
          <a:p>
            <a:r>
              <a:rPr lang="en-US" dirty="0"/>
              <a:t>For future predictions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503555"/>
            <a:ext cx="10259060" cy="603250"/>
          </a:xfrm>
        </p:spPr>
        <p:txBody>
          <a:bodyPr/>
          <a:lstStyle/>
          <a:p>
            <a:r>
              <a:rPr lang="en-US" dirty="0"/>
              <a:t>Economic Boom (1999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638175" y="1354455"/>
            <a:ext cx="1026668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1999 - 2003</a:t>
            </a:r>
            <a:endParaRPr lang="en-US"/>
          </a:p>
          <a:p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Error in prediction rises due to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higher interest rate during the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period 1999 to 2000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model trained on avg rates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varying between 4% to 5%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1" name="Picture 6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09390" y="1307465"/>
            <a:ext cx="7555865" cy="356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70" y="272415"/>
            <a:ext cx="9601200" cy="619125"/>
          </a:xfrm>
        </p:spPr>
        <p:txBody>
          <a:bodyPr/>
          <a:lstStyle/>
          <a:p>
            <a:r>
              <a:rPr lang="en-US" dirty="0"/>
              <a:t>Financial crisis (2007 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4330" y="1645920"/>
            <a:ext cx="6345555" cy="31070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7065" y="1468120"/>
            <a:ext cx="46786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spikes in interest rate increaing the </a:t>
            </a:r>
            <a:endParaRPr lang="en-US"/>
          </a:p>
          <a:p>
            <a:r>
              <a:rPr lang="en-US"/>
              <a:t>error in prediction during years 2008 to 2009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3019425"/>
            <a:ext cx="4838065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565" y="186690"/>
            <a:ext cx="9601200" cy="619125"/>
          </a:xfrm>
        </p:spPr>
        <p:txBody>
          <a:bodyPr/>
          <a:lstStyle/>
          <a:p>
            <a:r>
              <a:rPr lang="en-US" dirty="0"/>
              <a:t>year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565" y="986789"/>
            <a:ext cx="4572000" cy="3810001"/>
          </a:xfrm>
        </p:spPr>
        <p:txBody>
          <a:bodyPr/>
          <a:lstStyle/>
          <a:p>
            <a:r>
              <a:rPr lang="en-US" dirty="0"/>
              <a:t>With market recovering, the rates went down thus reducing the error percentage.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12765" y="892810"/>
            <a:ext cx="4572000" cy="944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1983740"/>
            <a:ext cx="7647305" cy="383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Prediction for next quarter. (2014)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591185" y="1077595"/>
            <a:ext cx="11008360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Hypothesis: the model can be used for next quarter prediction if the interest rate values do not increase of decrease suddenly, ie if they remain in the similar range of values</a:t>
            </a:r>
            <a:endParaRPr lang="en-US"/>
          </a:p>
          <a:p>
            <a:r>
              <a:rPr lang="en-US"/>
              <a:t>Actual Values: </a:t>
            </a:r>
            <a:endParaRPr lang="en-US"/>
          </a:p>
          <a:p>
            <a:r>
              <a:rPr lang="en-US"/>
              <a:t>We run our model for the next two quarters Q1 2014 and Q2 2014. We can see that the values for rmse are low with an increased R-squared value. 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Conclusion: The model can be used for stable interest rates for any future quarters. </a:t>
            </a:r>
            <a:endParaRPr lang="en-US"/>
          </a:p>
        </p:txBody>
      </p:sp>
      <p:pic>
        <p:nvPicPr>
          <p:cNvPr id="193" name="Picture 1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3283585"/>
            <a:ext cx="7566660" cy="1537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 Forest Classification </a:t>
            </a:r>
            <a:r>
              <a:rPr lang="fr-FR" dirty="0" err="1"/>
              <a:t>algorithm</a:t>
            </a:r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69" y="2536825"/>
            <a:ext cx="5943600" cy="12668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9069" y="4247540"/>
            <a:ext cx="5943600" cy="14566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39000" y="2285268"/>
            <a:ext cx="4267200" cy="11842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81862" y="3322150"/>
            <a:ext cx="3614738" cy="2804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 Login using Cookies</a:t>
            </a:r>
            <a:endParaRPr lang="en-US" dirty="0"/>
          </a:p>
          <a:p>
            <a:r>
              <a:rPr lang="en-US" dirty="0"/>
              <a:t>Programmatically Download all data.</a:t>
            </a:r>
            <a:endParaRPr lang="en-US" dirty="0"/>
          </a:p>
          <a:p>
            <a:r>
              <a:rPr lang="en-US" dirty="0"/>
              <a:t>Summarize sample files from 2005- 2016</a:t>
            </a:r>
            <a:endParaRPr lang="en-US" dirty="0"/>
          </a:p>
          <a:p>
            <a:pPr lvl="1"/>
            <a:r>
              <a:rPr lang="en-US" dirty="0"/>
              <a:t>Wrangling</a:t>
            </a:r>
            <a:endParaRPr lang="en-US" dirty="0"/>
          </a:p>
          <a:p>
            <a:pPr lvl="1"/>
            <a:r>
              <a:rPr lang="en-US" dirty="0"/>
              <a:t>Fill Null Values, Checking Distribution of variables</a:t>
            </a:r>
            <a:endParaRPr lang="en-US" dirty="0"/>
          </a:p>
          <a:p>
            <a:pPr lvl="1"/>
            <a:r>
              <a:rPr lang="en-US" dirty="0"/>
              <a:t>Convert Data Types</a:t>
            </a:r>
            <a:endParaRPr lang="en-US" dirty="0"/>
          </a:p>
          <a:p>
            <a:r>
              <a:rPr lang="en-US" dirty="0"/>
              <a:t>Origination File – Since the data is small, we have kept the values as is.</a:t>
            </a:r>
            <a:endParaRPr lang="en-US" dirty="0"/>
          </a:p>
          <a:p>
            <a:r>
              <a:rPr lang="en-US" dirty="0"/>
              <a:t>Performance File – We have taken the minimum and maximum of all values to generate the summary file.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Comparing</a:t>
            </a:r>
            <a:r>
              <a:rPr lang="fr-FR" dirty="0"/>
              <a:t>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73470" y="2605525"/>
            <a:ext cx="3708400" cy="79883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75692" y="3723542"/>
            <a:ext cx="3132455" cy="8388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95109" y="3723932"/>
            <a:ext cx="3431198" cy="233528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606833" y="2589749"/>
            <a:ext cx="2062480" cy="1024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Comparing</a:t>
            </a:r>
            <a:r>
              <a:rPr lang="fr-FR" dirty="0"/>
              <a:t> </a:t>
            </a:r>
            <a:r>
              <a:rPr lang="en-US" altLang="fr-FR" dirty="0" err="1"/>
              <a:t>Neural Network</a:t>
            </a:r>
            <a:endParaRPr lang="en-US" altLang="fr-FR" dirty="0" err="1"/>
          </a:p>
          <a:p>
            <a:pPr marL="0" indent="0">
              <a:buNone/>
            </a:pPr>
            <a:endParaRPr lang="en-US" altLang="fr-FR" dirty="0" err="1"/>
          </a:p>
          <a:p>
            <a:endParaRPr lang="en-US" dirty="0"/>
          </a:p>
        </p:txBody>
      </p:sp>
      <p:pic>
        <p:nvPicPr>
          <p:cNvPr id="50" name="Picture 5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1570" y="1283970"/>
            <a:ext cx="3733800" cy="1790700"/>
          </a:xfrm>
          <a:prstGeom prst="rect">
            <a:avLst/>
          </a:prstGeom>
        </p:spPr>
      </p:pic>
      <p:pic>
        <p:nvPicPr>
          <p:cNvPr id="51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6211570" y="3593465"/>
            <a:ext cx="3112135" cy="2372360"/>
          </a:xfrm>
          <a:prstGeom prst="rect">
            <a:avLst/>
          </a:prstGeom>
        </p:spPr>
      </p:pic>
      <p:pic>
        <p:nvPicPr>
          <p:cNvPr id="48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4442460"/>
            <a:ext cx="2683510" cy="887730"/>
          </a:xfrm>
          <a:prstGeom prst="rect">
            <a:avLst/>
          </a:prstGeom>
        </p:spPr>
      </p:pic>
      <p:pic>
        <p:nvPicPr>
          <p:cNvPr id="46" name="Picture 46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2708275"/>
            <a:ext cx="2683510" cy="1235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2497015" y="3426924"/>
            <a:ext cx="6845186" cy="3458552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5" y="-104775"/>
            <a:ext cx="6845186" cy="3426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Contribution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Vishal </a:t>
            </a:r>
            <a:r>
              <a:rPr lang="en-US" dirty="0" err="1"/>
              <a:t>Satam</a:t>
            </a:r>
            <a:endParaRPr lang="en-US" dirty="0"/>
          </a:p>
          <a:p>
            <a:pPr lvl="1"/>
            <a:r>
              <a:rPr lang="en-US" dirty="0"/>
              <a:t>Summarization </a:t>
            </a:r>
            <a:endParaRPr lang="en-US" dirty="0"/>
          </a:p>
          <a:p>
            <a:pPr lvl="1"/>
            <a:r>
              <a:rPr lang="en-US" dirty="0"/>
              <a:t>EDA</a:t>
            </a:r>
            <a:endParaRPr lang="en-US" dirty="0"/>
          </a:p>
          <a:p>
            <a:pPr lvl="1"/>
            <a:r>
              <a:rPr lang="en-US" dirty="0" err="1"/>
              <a:t>Classifcation</a:t>
            </a:r>
            <a:endParaRPr lang="en-US" dirty="0"/>
          </a:p>
          <a:p>
            <a:r>
              <a:rPr lang="en-US" dirty="0"/>
              <a:t>Manasi Dalvi</a:t>
            </a:r>
            <a:endParaRPr lang="en-US" dirty="0"/>
          </a:p>
          <a:p>
            <a:pPr lvl="1"/>
            <a:r>
              <a:rPr lang="en-US" dirty="0"/>
              <a:t>Cleaning</a:t>
            </a:r>
            <a:endParaRPr lang="en-US" dirty="0"/>
          </a:p>
          <a:p>
            <a:pPr lvl="1"/>
            <a:r>
              <a:rPr lang="en-US" dirty="0"/>
              <a:t>Feature selection</a:t>
            </a:r>
            <a:endParaRPr lang="en-US" dirty="0"/>
          </a:p>
          <a:p>
            <a:pPr lvl="1"/>
            <a:r>
              <a:rPr lang="en-US" dirty="0"/>
              <a:t>Prediction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655890" y="2281806"/>
          <a:ext cx="5504110" cy="3856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EDA on Summary files</a:t>
            </a:r>
            <a:endParaRPr lang="en-US" dirty="0"/>
          </a:p>
          <a:p>
            <a:r>
              <a:rPr lang="en-US" dirty="0"/>
              <a:t>Analyze trends for interest rate and Delinquencies.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26570" y="790758"/>
            <a:ext cx="4443046" cy="58619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84822" y="1119737"/>
            <a:ext cx="2841748" cy="5532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233853" y="1711690"/>
            <a:ext cx="4537075" cy="30638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67745" y="1646238"/>
            <a:ext cx="4407535" cy="317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688731" y="1923415"/>
            <a:ext cx="3672254" cy="30882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528039" y="1923415"/>
            <a:ext cx="7423638" cy="3710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684700" y="1646238"/>
            <a:ext cx="5476875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163408" y="1904560"/>
            <a:ext cx="5105033" cy="350270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6629" y="1904560"/>
            <a:ext cx="5074994" cy="3848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400" y="2004206"/>
            <a:ext cx="5062635" cy="37899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52028" y="2004206"/>
            <a:ext cx="4834010" cy="378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2344</Words>
  <Application>WPS Presentation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Diamond Grid 16x9</vt:lpstr>
      <vt:lpstr> Prediction &amp; Classification Modelling</vt:lpstr>
      <vt:lpstr>Summarization</vt:lpstr>
      <vt:lpstr>Exploratory Data Analysis</vt:lpstr>
      <vt:lpstr>Missing Values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Selection </vt:lpstr>
      <vt:lpstr>Algorithms </vt:lpstr>
      <vt:lpstr>Predictive Analysis</vt:lpstr>
      <vt:lpstr>Economic Boom (1999 2013)</vt:lpstr>
      <vt:lpstr>Financial crisis (2007 2008)</vt:lpstr>
      <vt:lpstr>year 2009</vt:lpstr>
      <vt:lpstr>Exploratory Data Analysis</vt:lpstr>
      <vt:lpstr>Classification</vt:lpstr>
      <vt:lpstr>Classifications</vt:lpstr>
      <vt:lpstr>Classifications</vt:lpstr>
      <vt:lpstr>PowerPoint 演示文稿</vt:lpstr>
      <vt:lpstr>Work Contribution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Manasi</dc:creator>
  <cp:lastModifiedBy>Manasi</cp:lastModifiedBy>
  <cp:revision>24</cp:revision>
  <dcterms:created xsi:type="dcterms:W3CDTF">2017-07-22T03:25:00Z</dcterms:created>
  <dcterms:modified xsi:type="dcterms:W3CDTF">2017-07-22T14:54:45Z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1033-10.2.0.5811</vt:lpwstr>
  </property>
</Properties>
</file>