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1"/>
  </p:notesMasterIdLst>
  <p:handoutMasterIdLst>
    <p:handoutMasterId r:id="rId22"/>
  </p:handoutMasterIdLst>
  <p:sldIdLst>
    <p:sldId id="258" r:id="rId3"/>
    <p:sldId id="261" r:id="rId4"/>
    <p:sldId id="257" r:id="rId5"/>
    <p:sldId id="269" r:id="rId6"/>
    <p:sldId id="259" r:id="rId7"/>
    <p:sldId id="267" r:id="rId8"/>
    <p:sldId id="272" r:id="rId9"/>
    <p:sldId id="275" r:id="rId10"/>
    <p:sldId id="262" r:id="rId11"/>
    <p:sldId id="264" r:id="rId12"/>
    <p:sldId id="273" r:id="rId13"/>
    <p:sldId id="274" r:id="rId14"/>
    <p:sldId id="265" r:id="rId15"/>
    <p:sldId id="268" r:id="rId16"/>
    <p:sldId id="276" r:id="rId17"/>
    <p:sldId id="270" r:id="rId18"/>
    <p:sldId id="27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696"/>
  </p:normalViewPr>
  <p:slideViewPr>
    <p:cSldViewPr snapToGrid="0">
      <p:cViewPr varScale="1">
        <p:scale>
          <a:sx n="82" d="100"/>
          <a:sy n="82" d="100"/>
        </p:scale>
        <p:origin x="71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12/10/2016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12/10/2016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0315" y="1803041"/>
            <a:ext cx="10084158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Santander Product Recommendation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2638" y="3206839"/>
            <a:ext cx="2665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Team Members </a:t>
            </a:r>
          </a:p>
          <a:p>
            <a:endParaRPr lang="en-IN" sz="2000" dirty="0"/>
          </a:p>
          <a:p>
            <a:r>
              <a:rPr lang="en-IN" sz="2000" dirty="0"/>
              <a:t>Manasi Dalvi</a:t>
            </a:r>
          </a:p>
          <a:p>
            <a:r>
              <a:rPr lang="en-IN" sz="2000" dirty="0"/>
              <a:t>Aaditya Bhat</a:t>
            </a:r>
          </a:p>
          <a:p>
            <a:r>
              <a:rPr lang="en-IN" sz="2000" dirty="0"/>
              <a:t>Sweta Bajaj</a:t>
            </a:r>
          </a:p>
        </p:txBody>
      </p:sp>
    </p:spTree>
    <p:extLst>
      <p:ext uri="{BB962C8B-B14F-4D97-AF65-F5344CB8AC3E}">
        <p14:creationId xmlns:p14="http://schemas.microsoft.com/office/powerpoint/2010/main" val="43079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95" y="-158496"/>
            <a:ext cx="10515600" cy="1325562"/>
          </a:xfrm>
        </p:spPr>
        <p:txBody>
          <a:bodyPr/>
          <a:lstStyle/>
          <a:p>
            <a:r>
              <a:rPr lang="en-IN" b="1" u="sng" dirty="0"/>
              <a:t>Exploratory Analysis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5" y="988061"/>
            <a:ext cx="8644128" cy="266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96" y="3755297"/>
            <a:ext cx="7876032" cy="28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87" y="-109728"/>
            <a:ext cx="10515600" cy="1325562"/>
          </a:xfrm>
        </p:spPr>
        <p:txBody>
          <a:bodyPr/>
          <a:lstStyle/>
          <a:p>
            <a:r>
              <a:rPr lang="en-IN" b="1" u="sng"/>
              <a:t>Exploratory Analysis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1561592"/>
            <a:ext cx="11872019" cy="42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Exploratory Analysis Hurdles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126" y="1691322"/>
            <a:ext cx="85380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Quantity of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/>
              <a:t>SparkSQL</a:t>
            </a:r>
            <a:r>
              <a:rPr lang="en-US" sz="2800" dirty="0"/>
              <a:t> Limitations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No subquery in Where clause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No standard SQL functions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Waiting for results on a large dataset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9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Model Fitting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127" y="1634867"/>
            <a:ext cx="10381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IN" sz="2800" dirty="0">
                <a:latin typeface="+mj-lt"/>
              </a:rPr>
              <a:t>To Find Efficient and Accurate Algorithm to make the predictions</a:t>
            </a:r>
          </a:p>
          <a:p>
            <a:pPr marL="457200" indent="-457200">
              <a:buFont typeface="Arial" charset="0"/>
              <a:buChar char="•"/>
            </a:pPr>
            <a:r>
              <a:rPr lang="en-IN" sz="2800" dirty="0">
                <a:latin typeface="+mj-lt"/>
              </a:rPr>
              <a:t>Pattern recognition and processed the data logically to fit into the Model (Customers with new products monthly)</a:t>
            </a:r>
          </a:p>
          <a:p>
            <a:pPr marL="457200" indent="-457200">
              <a:buFont typeface="Arial" charset="0"/>
              <a:buChar char="•"/>
            </a:pPr>
            <a:r>
              <a:rPr lang="en-IN" sz="2800" dirty="0">
                <a:latin typeface="+mj-lt"/>
              </a:rPr>
              <a:t>Used Random Forest from </a:t>
            </a:r>
            <a:r>
              <a:rPr lang="en-IN" sz="2800" dirty="0" err="1">
                <a:latin typeface="+mj-lt"/>
              </a:rPr>
              <a:t>SparkMLlib</a:t>
            </a:r>
            <a:r>
              <a:rPr lang="en-IN" sz="2800" dirty="0">
                <a:latin typeface="+mj-lt"/>
              </a:rPr>
              <a:t> on </a:t>
            </a:r>
            <a:r>
              <a:rPr lang="en-IN" sz="2800" dirty="0" err="1">
                <a:latin typeface="+mj-lt"/>
              </a:rPr>
              <a:t>Dataframe</a:t>
            </a:r>
            <a:r>
              <a:rPr lang="en-IN" sz="2800" dirty="0">
                <a:latin typeface="+mj-lt"/>
              </a:rPr>
              <a:t> API</a:t>
            </a:r>
          </a:p>
          <a:p>
            <a:pPr marL="457200" indent="-457200">
              <a:buFont typeface="Arial" charset="0"/>
              <a:buChar char="•"/>
            </a:pPr>
            <a:r>
              <a:rPr lang="en-IN" sz="2800" dirty="0">
                <a:latin typeface="+mj-lt"/>
              </a:rPr>
              <a:t>Predicted Product Recommendations for Users</a:t>
            </a:r>
          </a:p>
        </p:txBody>
      </p:sp>
    </p:spTree>
    <p:extLst>
      <p:ext uri="{BB962C8B-B14F-4D97-AF65-F5344CB8AC3E}">
        <p14:creationId xmlns:p14="http://schemas.microsoft.com/office/powerpoint/2010/main" val="230037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Model Fitting – Data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3841795"/>
            <a:ext cx="10982132" cy="2674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6" y="1429047"/>
            <a:ext cx="9517225" cy="26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Model Fitting Example- Random Forest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1560458"/>
            <a:ext cx="11532637" cy="2038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81664">
            <a:off x="727786" y="3438960"/>
            <a:ext cx="5248275" cy="2809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4832">
            <a:off x="5829808" y="3394633"/>
            <a:ext cx="5774942" cy="28495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20632395">
            <a:off x="6335066" y="3609597"/>
            <a:ext cx="4585318" cy="16683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 rot="20632395">
            <a:off x="6267747" y="3573824"/>
            <a:ext cx="4765074" cy="179376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59" y="393895"/>
            <a:ext cx="10515600" cy="1325562"/>
          </a:xfrm>
        </p:spPr>
        <p:txBody>
          <a:bodyPr/>
          <a:lstStyle/>
          <a:p>
            <a:r>
              <a:rPr lang="en-US" b="1" u="sng" dirty="0"/>
              <a:t>Model Fitting Hurdles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058" y="1601744"/>
            <a:ext cx="104403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Data Modelling Task – had to convert each feature categorically to build a Vector for the features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Had to partition large datasets in order to improve performance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Choosing the right Algorithm for the Data 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02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Acceptance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127" y="1691322"/>
            <a:ext cx="60186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Mean Precision &gt; 65%    --  Not Achieved </a:t>
            </a:r>
          </a:p>
          <a:p>
            <a:r>
              <a:rPr lang="en-US" dirty="0"/>
              <a:t>Achieved Precision         – 0.025729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016884"/>
            <a:ext cx="6999224" cy="21035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127" y="249260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Kaggle Leader Board</a:t>
            </a:r>
          </a:p>
        </p:txBody>
      </p:sp>
    </p:spTree>
    <p:extLst>
      <p:ext uri="{BB962C8B-B14F-4D97-AF65-F5344CB8AC3E}">
        <p14:creationId xmlns:p14="http://schemas.microsoft.com/office/powerpoint/2010/main" val="163776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279" y="1988497"/>
            <a:ext cx="10515600" cy="1926679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34407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7" y="3699591"/>
            <a:ext cx="10515600" cy="490418"/>
          </a:xfrm>
        </p:spPr>
        <p:txBody>
          <a:bodyPr>
            <a:normAutofit/>
          </a:bodyPr>
          <a:lstStyle/>
          <a:p>
            <a:r>
              <a:rPr lang="en-IN" sz="2800" u="sng" dirty="0"/>
              <a:t>Personal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7527" y="1785284"/>
            <a:ext cx="10668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✔  To predict which products their existing customers will use in the next month based on their past behavior and that of similar customers. </a:t>
            </a:r>
          </a:p>
          <a:p>
            <a:endParaRPr lang="en-IN" dirty="0"/>
          </a:p>
          <a:p>
            <a:r>
              <a:rPr lang="en-IN" dirty="0"/>
              <a:t>✔ To provide personalized product recommendations to customers. </a:t>
            </a:r>
          </a:p>
          <a:p>
            <a:endParaRPr lang="en-IN" dirty="0"/>
          </a:p>
          <a:p>
            <a:pPr marL="285750" indent="-285750">
              <a:buFont typeface="Wingdings" charset="2"/>
              <a:buChar char="v"/>
            </a:pPr>
            <a:r>
              <a:rPr lang="en-IN" dirty="0"/>
              <a:t>To produce production ready, scalable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7527" y="242301"/>
            <a:ext cx="10515600" cy="108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Goals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7527" y="1156410"/>
            <a:ext cx="10515600" cy="490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/>
              <a:t>Professional Goals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7527" y="4118963"/>
            <a:ext cx="10668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charset="2"/>
              <a:buChar char="v"/>
            </a:pPr>
            <a:r>
              <a:rPr lang="en-IN" dirty="0"/>
              <a:t>Apply Functional Programming principles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dirty="0"/>
              <a:t>✔ Learn Zeppelin and Spark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dirty="0"/>
              <a:t>✔ Explore MLLib and Shark in Spark</a:t>
            </a:r>
          </a:p>
        </p:txBody>
      </p:sp>
    </p:spTree>
    <p:extLst>
      <p:ext uri="{BB962C8B-B14F-4D97-AF65-F5344CB8AC3E}">
        <p14:creationId xmlns:p14="http://schemas.microsoft.com/office/powerpoint/2010/main" val="359686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4643" y="324112"/>
            <a:ext cx="6614652" cy="1325562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Overview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13118" y="1909846"/>
            <a:ext cx="10336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PROCESS				TOOL			IMPLEMENTATION		</a:t>
            </a:r>
          </a:p>
          <a:p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Data Ingestion </a:t>
            </a:r>
            <a:r>
              <a:rPr lang="en-US" b="1" dirty="0"/>
              <a:t>			IntelliJ			Functional Programming Principles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Data Cleaning   			Zeppelin Notebook	Scala Functions,  Spark SQL, RDD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Exploratory Data Analysis  		Zeppelin Notebook	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SparkSQL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, Spark Visualizations</a:t>
            </a:r>
          </a:p>
          <a:p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Model Fitting 			Zeppelin Notebook	MLLib ,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Dataframes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Pipe 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987296"/>
            <a:ext cx="8926685" cy="62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5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85248"/>
          </a:xfrm>
        </p:spPr>
        <p:txBody>
          <a:bodyPr/>
          <a:lstStyle/>
          <a:p>
            <a:r>
              <a:rPr lang="en-IN" b="1" u="sng" dirty="0"/>
              <a:t>Data Cleaning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8794" y="3825433"/>
            <a:ext cx="7517024" cy="227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Goal :</a:t>
            </a:r>
          </a:p>
          <a:p>
            <a:pPr marL="457200" indent="-457200">
              <a:buFont typeface="Arial" charset="0"/>
              <a:buChar char="•"/>
            </a:pPr>
            <a:r>
              <a:rPr lang="en-IN" sz="2800" dirty="0"/>
              <a:t>Handle Missing Values</a:t>
            </a:r>
          </a:p>
          <a:p>
            <a:pPr marL="457200" indent="-457200">
              <a:buFont typeface="Arial" charset="0"/>
              <a:buChar char="•"/>
            </a:pPr>
            <a:r>
              <a:rPr lang="en-IN" sz="2800" dirty="0"/>
              <a:t>Handle Abnormal Values</a:t>
            </a:r>
          </a:p>
          <a:p>
            <a:pPr marL="457200" indent="-457200">
              <a:buFont typeface="Arial" charset="0"/>
              <a:buChar char="•"/>
            </a:pPr>
            <a:r>
              <a:rPr lang="en-IN" sz="2800" dirty="0"/>
              <a:t>Handle Data Types</a:t>
            </a:r>
          </a:p>
          <a:p>
            <a:pPr marL="457200" indent="-457200">
              <a:buFont typeface="Arial" charset="0"/>
              <a:buChar char="•"/>
            </a:pPr>
            <a:endParaRPr lang="en-IN" sz="2800" dirty="0"/>
          </a:p>
          <a:p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8794" y="1551008"/>
            <a:ext cx="48221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Columns 	= 50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Rows 		= 13,647,309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Abnormalities 	= Many</a:t>
            </a:r>
          </a:p>
        </p:txBody>
      </p:sp>
    </p:spTree>
    <p:extLst>
      <p:ext uri="{BB962C8B-B14F-4D97-AF65-F5344CB8AC3E}">
        <p14:creationId xmlns:p14="http://schemas.microsoft.com/office/powerpoint/2010/main" val="413288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35" y="-128512"/>
            <a:ext cx="10515600" cy="1325562"/>
          </a:xfrm>
        </p:spPr>
        <p:txBody>
          <a:bodyPr/>
          <a:lstStyle/>
          <a:p>
            <a:r>
              <a:rPr lang="en-US" b="1" u="sng" dirty="0"/>
              <a:t>Data Cleaning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00" b="9591"/>
          <a:stretch/>
        </p:blipFill>
        <p:spPr>
          <a:xfrm>
            <a:off x="680535" y="847786"/>
            <a:ext cx="3621024" cy="49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0" b="18868"/>
          <a:stretch/>
        </p:blipFill>
        <p:spPr>
          <a:xfrm>
            <a:off x="680535" y="5546466"/>
            <a:ext cx="7485888" cy="1209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0" r="11800"/>
          <a:stretch/>
        </p:blipFill>
        <p:spPr>
          <a:xfrm>
            <a:off x="680535" y="4979774"/>
            <a:ext cx="10753344" cy="525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35"/>
          <a:stretch/>
        </p:blipFill>
        <p:spPr>
          <a:xfrm>
            <a:off x="680535" y="1424024"/>
            <a:ext cx="6620256" cy="1776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t="46433" r="31500" b="46996"/>
          <a:stretch/>
        </p:blipFill>
        <p:spPr>
          <a:xfrm>
            <a:off x="682752" y="3256866"/>
            <a:ext cx="7632192" cy="318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58873" r="17400" b="20316"/>
          <a:stretch/>
        </p:blipFill>
        <p:spPr>
          <a:xfrm>
            <a:off x="682752" y="3574870"/>
            <a:ext cx="9936480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1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512" y="-76535"/>
            <a:ext cx="10515600" cy="1325562"/>
          </a:xfrm>
        </p:spPr>
        <p:txBody>
          <a:bodyPr/>
          <a:lstStyle/>
          <a:p>
            <a:r>
              <a:rPr lang="en-US" u="sng" dirty="0"/>
              <a:t>Data Cleaning Example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2" r="59300" b="59980"/>
          <a:stretch/>
        </p:blipFill>
        <p:spPr>
          <a:xfrm>
            <a:off x="703512" y="951931"/>
            <a:ext cx="4324281" cy="320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45711" r="51100" b="26364"/>
          <a:stretch/>
        </p:blipFill>
        <p:spPr>
          <a:xfrm>
            <a:off x="703512" y="1295551"/>
            <a:ext cx="5506905" cy="1808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48202" r="37399" b="25119"/>
          <a:stretch/>
        </p:blipFill>
        <p:spPr>
          <a:xfrm>
            <a:off x="703512" y="3150828"/>
            <a:ext cx="7331271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t="48202" r="40400" b="28727"/>
          <a:stretch/>
        </p:blipFill>
        <p:spPr>
          <a:xfrm>
            <a:off x="703512" y="5026152"/>
            <a:ext cx="6751718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Cleaning Hurdles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5127" y="1841865"/>
            <a:ext cx="76390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Quantity of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Data Manipulations with Immutable Data Types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/>
              <a:t>DataBricks</a:t>
            </a:r>
            <a:r>
              <a:rPr lang="en-US" sz="2800" dirty="0"/>
              <a:t> Read CSV Library bugs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SQL output typecasting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7527" y="5181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838200" y="261759"/>
            <a:ext cx="6614652" cy="1325562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Exploratory Analysis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5952" y="1689904"/>
            <a:ext cx="8250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Goal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j-lt"/>
              </a:rPr>
              <a:t>To Understand Data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j-lt"/>
              </a:rPr>
              <a:t>To Discover Various Patterns in the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j-lt"/>
              </a:rPr>
              <a:t>To Leverage these Patterns in Model Building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1906789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282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Candara</vt:lpstr>
      <vt:lpstr>Wingdings</vt:lpstr>
      <vt:lpstr>Process 01 16x9</vt:lpstr>
      <vt:lpstr>PowerPoint Presentation</vt:lpstr>
      <vt:lpstr>Personal Goals</vt:lpstr>
      <vt:lpstr>Overview</vt:lpstr>
      <vt:lpstr>Data Pipe Line</vt:lpstr>
      <vt:lpstr>Data Cleaning</vt:lpstr>
      <vt:lpstr>Data Cleaning Example</vt:lpstr>
      <vt:lpstr>Data Cleaning Example 2</vt:lpstr>
      <vt:lpstr>Data Cleaning Hurdles</vt:lpstr>
      <vt:lpstr>Exploratory Analysis</vt:lpstr>
      <vt:lpstr>Exploratory Analysis Example</vt:lpstr>
      <vt:lpstr>Exploratory Analysis Example</vt:lpstr>
      <vt:lpstr>Exploratory Analysis Hurdles</vt:lpstr>
      <vt:lpstr>Model Fitting</vt:lpstr>
      <vt:lpstr>Model Fitting – Data Conversion</vt:lpstr>
      <vt:lpstr>Model Fitting Example- Random Forest</vt:lpstr>
      <vt:lpstr>Model Fitting Hurdles </vt:lpstr>
      <vt:lpstr>Acceptance Criteria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2016-11-01T22:02:21Z</dcterms:created>
  <dcterms:modified xsi:type="dcterms:W3CDTF">2016-12-10T12:42:42Z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