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E02669-F0F5-41DF-AB08-AFF379438FFB}"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201180-7303-4515-9DAA-A6CEEFB00620}" type="slidenum">
              <a:rPr lang="en-IN" smtClean="0"/>
              <a:t>‹#›</a:t>
            </a:fld>
            <a:endParaRPr lang="en-IN"/>
          </a:p>
        </p:txBody>
      </p:sp>
    </p:spTree>
    <p:extLst>
      <p:ext uri="{BB962C8B-B14F-4D97-AF65-F5344CB8AC3E}">
        <p14:creationId xmlns:p14="http://schemas.microsoft.com/office/powerpoint/2010/main" val="201296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E02669-F0F5-41DF-AB08-AFF379438FFB}"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201180-7303-4515-9DAA-A6CEEFB00620}" type="slidenum">
              <a:rPr lang="en-IN" smtClean="0"/>
              <a:t>‹#›</a:t>
            </a:fld>
            <a:endParaRPr lang="en-IN"/>
          </a:p>
        </p:txBody>
      </p:sp>
    </p:spTree>
    <p:extLst>
      <p:ext uri="{BB962C8B-B14F-4D97-AF65-F5344CB8AC3E}">
        <p14:creationId xmlns:p14="http://schemas.microsoft.com/office/powerpoint/2010/main" val="59474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E02669-F0F5-41DF-AB08-AFF379438FFB}"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201180-7303-4515-9DAA-A6CEEFB00620}" type="slidenum">
              <a:rPr lang="en-IN" smtClean="0"/>
              <a:t>‹#›</a:t>
            </a:fld>
            <a:endParaRPr lang="en-IN"/>
          </a:p>
        </p:txBody>
      </p:sp>
    </p:spTree>
    <p:extLst>
      <p:ext uri="{BB962C8B-B14F-4D97-AF65-F5344CB8AC3E}">
        <p14:creationId xmlns:p14="http://schemas.microsoft.com/office/powerpoint/2010/main" val="3379808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E02669-F0F5-41DF-AB08-AFF379438FFB}"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201180-7303-4515-9DAA-A6CEEFB00620}"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7848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E02669-F0F5-41DF-AB08-AFF379438FFB}"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201180-7303-4515-9DAA-A6CEEFB00620}" type="slidenum">
              <a:rPr lang="en-IN" smtClean="0"/>
              <a:t>‹#›</a:t>
            </a:fld>
            <a:endParaRPr lang="en-IN"/>
          </a:p>
        </p:txBody>
      </p:sp>
    </p:spTree>
    <p:extLst>
      <p:ext uri="{BB962C8B-B14F-4D97-AF65-F5344CB8AC3E}">
        <p14:creationId xmlns:p14="http://schemas.microsoft.com/office/powerpoint/2010/main" val="471586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E02669-F0F5-41DF-AB08-AFF379438FFB}" type="datetimeFigureOut">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201180-7303-4515-9DAA-A6CEEFB00620}" type="slidenum">
              <a:rPr lang="en-IN" smtClean="0"/>
              <a:t>‹#›</a:t>
            </a:fld>
            <a:endParaRPr lang="en-IN"/>
          </a:p>
        </p:txBody>
      </p:sp>
    </p:spTree>
    <p:extLst>
      <p:ext uri="{BB962C8B-B14F-4D97-AF65-F5344CB8AC3E}">
        <p14:creationId xmlns:p14="http://schemas.microsoft.com/office/powerpoint/2010/main" val="1141622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E02669-F0F5-41DF-AB08-AFF379438FFB}" type="datetimeFigureOut">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201180-7303-4515-9DAA-A6CEEFB00620}" type="slidenum">
              <a:rPr lang="en-IN" smtClean="0"/>
              <a:t>‹#›</a:t>
            </a:fld>
            <a:endParaRPr lang="en-IN"/>
          </a:p>
        </p:txBody>
      </p:sp>
    </p:spTree>
    <p:extLst>
      <p:ext uri="{BB962C8B-B14F-4D97-AF65-F5344CB8AC3E}">
        <p14:creationId xmlns:p14="http://schemas.microsoft.com/office/powerpoint/2010/main" val="797789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02669-F0F5-41DF-AB08-AFF379438FFB}"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201180-7303-4515-9DAA-A6CEEFB00620}" type="slidenum">
              <a:rPr lang="en-IN" smtClean="0"/>
              <a:t>‹#›</a:t>
            </a:fld>
            <a:endParaRPr lang="en-IN"/>
          </a:p>
        </p:txBody>
      </p:sp>
    </p:spTree>
    <p:extLst>
      <p:ext uri="{BB962C8B-B14F-4D97-AF65-F5344CB8AC3E}">
        <p14:creationId xmlns:p14="http://schemas.microsoft.com/office/powerpoint/2010/main" val="724632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02669-F0F5-41DF-AB08-AFF379438FFB}"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201180-7303-4515-9DAA-A6CEEFB00620}" type="slidenum">
              <a:rPr lang="en-IN" smtClean="0"/>
              <a:t>‹#›</a:t>
            </a:fld>
            <a:endParaRPr lang="en-IN"/>
          </a:p>
        </p:txBody>
      </p:sp>
    </p:spTree>
    <p:extLst>
      <p:ext uri="{BB962C8B-B14F-4D97-AF65-F5344CB8AC3E}">
        <p14:creationId xmlns:p14="http://schemas.microsoft.com/office/powerpoint/2010/main" val="57476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02669-F0F5-41DF-AB08-AFF379438FFB}"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201180-7303-4515-9DAA-A6CEEFB00620}" type="slidenum">
              <a:rPr lang="en-IN" smtClean="0"/>
              <a:t>‹#›</a:t>
            </a:fld>
            <a:endParaRPr lang="en-IN"/>
          </a:p>
        </p:txBody>
      </p:sp>
    </p:spTree>
    <p:extLst>
      <p:ext uri="{BB962C8B-B14F-4D97-AF65-F5344CB8AC3E}">
        <p14:creationId xmlns:p14="http://schemas.microsoft.com/office/powerpoint/2010/main" val="80630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E02669-F0F5-41DF-AB08-AFF379438FFB}"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201180-7303-4515-9DAA-A6CEEFB00620}" type="slidenum">
              <a:rPr lang="en-IN" smtClean="0"/>
              <a:t>‹#›</a:t>
            </a:fld>
            <a:endParaRPr lang="en-IN"/>
          </a:p>
        </p:txBody>
      </p:sp>
    </p:spTree>
    <p:extLst>
      <p:ext uri="{BB962C8B-B14F-4D97-AF65-F5344CB8AC3E}">
        <p14:creationId xmlns:p14="http://schemas.microsoft.com/office/powerpoint/2010/main" val="371943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E02669-F0F5-41DF-AB08-AFF379438FFB}"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201180-7303-4515-9DAA-A6CEEFB00620}" type="slidenum">
              <a:rPr lang="en-IN" smtClean="0"/>
              <a:t>‹#›</a:t>
            </a:fld>
            <a:endParaRPr lang="en-IN"/>
          </a:p>
        </p:txBody>
      </p:sp>
    </p:spTree>
    <p:extLst>
      <p:ext uri="{BB962C8B-B14F-4D97-AF65-F5344CB8AC3E}">
        <p14:creationId xmlns:p14="http://schemas.microsoft.com/office/powerpoint/2010/main" val="210565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E02669-F0F5-41DF-AB08-AFF379438FFB}" type="datetimeFigureOut">
              <a:rPr lang="en-IN" smtClean="0"/>
              <a:t>07-10-2024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201180-7303-4515-9DAA-A6CEEFB00620}" type="slidenum">
              <a:rPr lang="en-IN" smtClean="0"/>
              <a:t>‹#›</a:t>
            </a:fld>
            <a:endParaRPr lang="en-IN"/>
          </a:p>
        </p:txBody>
      </p:sp>
    </p:spTree>
    <p:extLst>
      <p:ext uri="{BB962C8B-B14F-4D97-AF65-F5344CB8AC3E}">
        <p14:creationId xmlns:p14="http://schemas.microsoft.com/office/powerpoint/2010/main" val="3249020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E02669-F0F5-41DF-AB08-AFF379438FFB}" type="datetimeFigureOut">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201180-7303-4515-9DAA-A6CEEFB00620}" type="slidenum">
              <a:rPr lang="en-IN" smtClean="0"/>
              <a:t>‹#›</a:t>
            </a:fld>
            <a:endParaRPr lang="en-IN"/>
          </a:p>
        </p:txBody>
      </p:sp>
    </p:spTree>
    <p:extLst>
      <p:ext uri="{BB962C8B-B14F-4D97-AF65-F5344CB8AC3E}">
        <p14:creationId xmlns:p14="http://schemas.microsoft.com/office/powerpoint/2010/main" val="2370832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E02669-F0F5-41DF-AB08-AFF379438FFB}" type="datetimeFigureOut">
              <a:rPr lang="en-IN" smtClean="0"/>
              <a:t>07-10-2024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201180-7303-4515-9DAA-A6CEEFB00620}" type="slidenum">
              <a:rPr lang="en-IN" smtClean="0"/>
              <a:t>‹#›</a:t>
            </a:fld>
            <a:endParaRPr lang="en-IN"/>
          </a:p>
        </p:txBody>
      </p:sp>
    </p:spTree>
    <p:extLst>
      <p:ext uri="{BB962C8B-B14F-4D97-AF65-F5344CB8AC3E}">
        <p14:creationId xmlns:p14="http://schemas.microsoft.com/office/powerpoint/2010/main" val="212235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E02669-F0F5-41DF-AB08-AFF379438FFB}"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201180-7303-4515-9DAA-A6CEEFB00620}" type="slidenum">
              <a:rPr lang="en-IN" smtClean="0"/>
              <a:t>‹#›</a:t>
            </a:fld>
            <a:endParaRPr lang="en-IN"/>
          </a:p>
        </p:txBody>
      </p:sp>
    </p:spTree>
    <p:extLst>
      <p:ext uri="{BB962C8B-B14F-4D97-AF65-F5344CB8AC3E}">
        <p14:creationId xmlns:p14="http://schemas.microsoft.com/office/powerpoint/2010/main" val="90117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E02669-F0F5-41DF-AB08-AFF379438FFB}"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201180-7303-4515-9DAA-A6CEEFB00620}" type="slidenum">
              <a:rPr lang="en-IN" smtClean="0"/>
              <a:t>‹#›</a:t>
            </a:fld>
            <a:endParaRPr lang="en-IN"/>
          </a:p>
        </p:txBody>
      </p:sp>
    </p:spTree>
    <p:extLst>
      <p:ext uri="{BB962C8B-B14F-4D97-AF65-F5344CB8AC3E}">
        <p14:creationId xmlns:p14="http://schemas.microsoft.com/office/powerpoint/2010/main" val="42806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CE02669-F0F5-41DF-AB08-AFF379438FFB}" type="datetimeFigureOut">
              <a:rPr lang="en-IN" smtClean="0"/>
              <a:t>07-10-2024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201180-7303-4515-9DAA-A6CEEFB00620}" type="slidenum">
              <a:rPr lang="en-IN" smtClean="0"/>
              <a:t>‹#›</a:t>
            </a:fld>
            <a:endParaRPr lang="en-IN"/>
          </a:p>
        </p:txBody>
      </p:sp>
    </p:spTree>
    <p:extLst>
      <p:ext uri="{BB962C8B-B14F-4D97-AF65-F5344CB8AC3E}">
        <p14:creationId xmlns:p14="http://schemas.microsoft.com/office/powerpoint/2010/main" val="39742508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1D44-CA22-FC4D-9CCB-22483622F10E}"/>
              </a:ext>
            </a:extLst>
          </p:cNvPr>
          <p:cNvSpPr>
            <a:spLocks noGrp="1"/>
          </p:cNvSpPr>
          <p:nvPr>
            <p:ph type="ctrTitle"/>
          </p:nvPr>
        </p:nvSpPr>
        <p:spPr/>
        <p:txBody>
          <a:bodyPr/>
          <a:lstStyle/>
          <a:p>
            <a:r>
              <a:rPr lang="en-IN" dirty="0"/>
              <a:t>Pizza sales analysis project (</a:t>
            </a:r>
            <a:r>
              <a:rPr lang="en-IN" dirty="0" err="1"/>
              <a:t>sql</a:t>
            </a:r>
            <a:r>
              <a:rPr lang="en-IN" dirty="0"/>
              <a:t>)</a:t>
            </a:r>
          </a:p>
        </p:txBody>
      </p:sp>
      <p:sp>
        <p:nvSpPr>
          <p:cNvPr id="3" name="Subtitle 2">
            <a:extLst>
              <a:ext uri="{FF2B5EF4-FFF2-40B4-BE49-F238E27FC236}">
                <a16:creationId xmlns:a16="http://schemas.microsoft.com/office/drawing/2014/main" id="{760CD4ED-854B-CDDD-ADF5-8B8CDE86BB68}"/>
              </a:ext>
            </a:extLst>
          </p:cNvPr>
          <p:cNvSpPr>
            <a:spLocks noGrp="1"/>
          </p:cNvSpPr>
          <p:nvPr>
            <p:ph type="subTitle" idx="1"/>
          </p:nvPr>
        </p:nvSpPr>
        <p:spPr>
          <a:xfrm>
            <a:off x="6095999" y="4807670"/>
            <a:ext cx="4500731" cy="450130"/>
          </a:xfrm>
        </p:spPr>
        <p:txBody>
          <a:bodyPr>
            <a:normAutofit fontScale="92500" lnSpcReduction="10000"/>
          </a:bodyPr>
          <a:lstStyle/>
          <a:p>
            <a:r>
              <a:rPr lang="en-IN" dirty="0"/>
              <a:t>By Sanjana Dalvi</a:t>
            </a:r>
          </a:p>
        </p:txBody>
      </p:sp>
    </p:spTree>
    <p:extLst>
      <p:ext uri="{BB962C8B-B14F-4D97-AF65-F5344CB8AC3E}">
        <p14:creationId xmlns:p14="http://schemas.microsoft.com/office/powerpoint/2010/main" val="356640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62AEC3-4F4E-7B37-C187-EDEE4396F7E2}"/>
              </a:ext>
            </a:extLst>
          </p:cNvPr>
          <p:cNvSpPr txBox="1"/>
          <p:nvPr/>
        </p:nvSpPr>
        <p:spPr>
          <a:xfrm>
            <a:off x="348792" y="405353"/>
            <a:ext cx="518474" cy="369332"/>
          </a:xfrm>
          <a:prstGeom prst="rect">
            <a:avLst/>
          </a:prstGeom>
          <a:noFill/>
        </p:spPr>
        <p:txBody>
          <a:bodyPr wrap="square" rtlCol="0">
            <a:spAutoFit/>
          </a:bodyPr>
          <a:lstStyle/>
          <a:p>
            <a:r>
              <a:rPr lang="en-IN" dirty="0"/>
              <a:t>4.</a:t>
            </a:r>
          </a:p>
        </p:txBody>
      </p:sp>
      <p:pic>
        <p:nvPicPr>
          <p:cNvPr id="4" name="Picture 3">
            <a:extLst>
              <a:ext uri="{FF2B5EF4-FFF2-40B4-BE49-F238E27FC236}">
                <a16:creationId xmlns:a16="http://schemas.microsoft.com/office/drawing/2014/main" id="{F21FFECA-6A40-1037-25D1-D455ECD9F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672" y="405353"/>
            <a:ext cx="8202170" cy="3896269"/>
          </a:xfrm>
          <a:prstGeom prst="rect">
            <a:avLst/>
          </a:prstGeom>
        </p:spPr>
      </p:pic>
    </p:spTree>
    <p:extLst>
      <p:ext uri="{BB962C8B-B14F-4D97-AF65-F5344CB8AC3E}">
        <p14:creationId xmlns:p14="http://schemas.microsoft.com/office/powerpoint/2010/main" val="402952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C1F3D9-C0DF-66E5-7EDE-BC367CDAC8D1}"/>
              </a:ext>
            </a:extLst>
          </p:cNvPr>
          <p:cNvSpPr txBox="1"/>
          <p:nvPr/>
        </p:nvSpPr>
        <p:spPr>
          <a:xfrm>
            <a:off x="292231" y="235670"/>
            <a:ext cx="443060" cy="369332"/>
          </a:xfrm>
          <a:prstGeom prst="rect">
            <a:avLst/>
          </a:prstGeom>
          <a:noFill/>
        </p:spPr>
        <p:txBody>
          <a:bodyPr wrap="square" rtlCol="0">
            <a:spAutoFit/>
          </a:bodyPr>
          <a:lstStyle/>
          <a:p>
            <a:r>
              <a:rPr lang="en-IN" dirty="0"/>
              <a:t>5.</a:t>
            </a:r>
          </a:p>
        </p:txBody>
      </p:sp>
      <p:pic>
        <p:nvPicPr>
          <p:cNvPr id="4" name="Picture 3">
            <a:extLst>
              <a:ext uri="{FF2B5EF4-FFF2-40B4-BE49-F238E27FC236}">
                <a16:creationId xmlns:a16="http://schemas.microsoft.com/office/drawing/2014/main" id="{A6777F23-39B6-8FEB-9337-0BFD3A6FE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854" y="235670"/>
            <a:ext cx="6839905" cy="5620534"/>
          </a:xfrm>
          <a:prstGeom prst="rect">
            <a:avLst/>
          </a:prstGeom>
        </p:spPr>
      </p:pic>
    </p:spTree>
    <p:extLst>
      <p:ext uri="{BB962C8B-B14F-4D97-AF65-F5344CB8AC3E}">
        <p14:creationId xmlns:p14="http://schemas.microsoft.com/office/powerpoint/2010/main" val="59680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D8878-5DDF-004F-70C0-B8CFFA900F19}"/>
              </a:ext>
            </a:extLst>
          </p:cNvPr>
          <p:cNvSpPr txBox="1"/>
          <p:nvPr/>
        </p:nvSpPr>
        <p:spPr>
          <a:xfrm>
            <a:off x="254524" y="254524"/>
            <a:ext cx="1131216" cy="923330"/>
          </a:xfrm>
          <a:prstGeom prst="rect">
            <a:avLst/>
          </a:prstGeom>
          <a:noFill/>
        </p:spPr>
        <p:txBody>
          <a:bodyPr wrap="square" rtlCol="0">
            <a:spAutoFit/>
          </a:bodyPr>
          <a:lstStyle/>
          <a:p>
            <a:r>
              <a:rPr lang="en-IN" dirty="0"/>
              <a:t>Advance</a:t>
            </a:r>
          </a:p>
          <a:p>
            <a:endParaRPr lang="en-IN" dirty="0"/>
          </a:p>
          <a:p>
            <a:r>
              <a:rPr lang="en-IN" dirty="0"/>
              <a:t>1.</a:t>
            </a:r>
          </a:p>
        </p:txBody>
      </p:sp>
      <p:pic>
        <p:nvPicPr>
          <p:cNvPr id="4" name="Picture 3">
            <a:extLst>
              <a:ext uri="{FF2B5EF4-FFF2-40B4-BE49-F238E27FC236}">
                <a16:creationId xmlns:a16="http://schemas.microsoft.com/office/drawing/2014/main" id="{1A0A9803-120D-5553-2493-0AC8EFFD8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757" y="194811"/>
            <a:ext cx="7592485" cy="6468378"/>
          </a:xfrm>
          <a:prstGeom prst="rect">
            <a:avLst/>
          </a:prstGeom>
        </p:spPr>
      </p:pic>
    </p:spTree>
    <p:extLst>
      <p:ext uri="{BB962C8B-B14F-4D97-AF65-F5344CB8AC3E}">
        <p14:creationId xmlns:p14="http://schemas.microsoft.com/office/powerpoint/2010/main" val="264210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D4676B-B8AC-9F19-33CA-9B2F4681A1EC}"/>
              </a:ext>
            </a:extLst>
          </p:cNvPr>
          <p:cNvSpPr txBox="1"/>
          <p:nvPr/>
        </p:nvSpPr>
        <p:spPr>
          <a:xfrm>
            <a:off x="179109" y="320511"/>
            <a:ext cx="527901" cy="369332"/>
          </a:xfrm>
          <a:prstGeom prst="rect">
            <a:avLst/>
          </a:prstGeom>
          <a:noFill/>
        </p:spPr>
        <p:txBody>
          <a:bodyPr wrap="square" rtlCol="0">
            <a:spAutoFit/>
          </a:bodyPr>
          <a:lstStyle/>
          <a:p>
            <a:r>
              <a:rPr lang="en-IN" dirty="0"/>
              <a:t>2.</a:t>
            </a:r>
          </a:p>
        </p:txBody>
      </p:sp>
      <p:pic>
        <p:nvPicPr>
          <p:cNvPr id="4" name="Picture 3">
            <a:extLst>
              <a:ext uri="{FF2B5EF4-FFF2-40B4-BE49-F238E27FC236}">
                <a16:creationId xmlns:a16="http://schemas.microsoft.com/office/drawing/2014/main" id="{7F3D8D08-1559-7260-175A-8B8A7DBAD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300" y="320511"/>
            <a:ext cx="6294570" cy="6193412"/>
          </a:xfrm>
          <a:prstGeom prst="rect">
            <a:avLst/>
          </a:prstGeom>
        </p:spPr>
      </p:pic>
    </p:spTree>
    <p:extLst>
      <p:ext uri="{BB962C8B-B14F-4D97-AF65-F5344CB8AC3E}">
        <p14:creationId xmlns:p14="http://schemas.microsoft.com/office/powerpoint/2010/main" val="1395802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5E219F-BB12-14D1-90B3-FF1BB81B5C08}"/>
              </a:ext>
            </a:extLst>
          </p:cNvPr>
          <p:cNvSpPr txBox="1"/>
          <p:nvPr/>
        </p:nvSpPr>
        <p:spPr>
          <a:xfrm>
            <a:off x="197963" y="273377"/>
            <a:ext cx="405352" cy="369332"/>
          </a:xfrm>
          <a:prstGeom prst="rect">
            <a:avLst/>
          </a:prstGeom>
          <a:noFill/>
        </p:spPr>
        <p:txBody>
          <a:bodyPr wrap="square" rtlCol="0">
            <a:spAutoFit/>
          </a:bodyPr>
          <a:lstStyle/>
          <a:p>
            <a:r>
              <a:rPr lang="en-IN" dirty="0"/>
              <a:t>3.</a:t>
            </a:r>
          </a:p>
        </p:txBody>
      </p:sp>
      <p:pic>
        <p:nvPicPr>
          <p:cNvPr id="4" name="Picture 3">
            <a:extLst>
              <a:ext uri="{FF2B5EF4-FFF2-40B4-BE49-F238E27FC236}">
                <a16:creationId xmlns:a16="http://schemas.microsoft.com/office/drawing/2014/main" id="{4A040564-1899-1F75-ED43-674326FD8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610" y="131974"/>
            <a:ext cx="8192779" cy="6438507"/>
          </a:xfrm>
          <a:prstGeom prst="rect">
            <a:avLst/>
          </a:prstGeom>
        </p:spPr>
      </p:pic>
    </p:spTree>
    <p:extLst>
      <p:ext uri="{BB962C8B-B14F-4D97-AF65-F5344CB8AC3E}">
        <p14:creationId xmlns:p14="http://schemas.microsoft.com/office/powerpoint/2010/main" val="3782587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FBAAC8-0DAF-4CAD-1AD1-D0DDD63CC854}"/>
              </a:ext>
            </a:extLst>
          </p:cNvPr>
          <p:cNvSpPr txBox="1"/>
          <p:nvPr/>
        </p:nvSpPr>
        <p:spPr>
          <a:xfrm>
            <a:off x="2545237" y="2564091"/>
            <a:ext cx="6476214" cy="1446550"/>
          </a:xfrm>
          <a:prstGeom prst="rect">
            <a:avLst/>
          </a:prstGeom>
          <a:noFill/>
        </p:spPr>
        <p:txBody>
          <a:bodyPr wrap="square" rtlCol="0">
            <a:spAutoFit/>
          </a:bodyPr>
          <a:lstStyle/>
          <a:p>
            <a:pPr algn="ctr"/>
            <a:r>
              <a:rPr lang="en-IN" sz="8800" dirty="0">
                <a:ln>
                  <a:solidFill>
                    <a:schemeClr val="accent1">
                      <a:lumMod val="20000"/>
                      <a:lumOff val="80000"/>
                    </a:schemeClr>
                  </a:solidFill>
                </a:ln>
                <a:solidFill>
                  <a:schemeClr val="accent1">
                    <a:lumMod val="20000"/>
                    <a:lumOff val="80000"/>
                  </a:schemeClr>
                </a:solidFill>
              </a:rPr>
              <a:t>Thank You</a:t>
            </a:r>
          </a:p>
        </p:txBody>
      </p:sp>
    </p:spTree>
    <p:extLst>
      <p:ext uri="{BB962C8B-B14F-4D97-AF65-F5344CB8AC3E}">
        <p14:creationId xmlns:p14="http://schemas.microsoft.com/office/powerpoint/2010/main" val="396007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412D05-94F6-CCA0-B848-59F15316C4A0}"/>
              </a:ext>
            </a:extLst>
          </p:cNvPr>
          <p:cNvSpPr txBox="1"/>
          <p:nvPr/>
        </p:nvSpPr>
        <p:spPr>
          <a:xfrm>
            <a:off x="4553147" y="19058"/>
            <a:ext cx="2705493" cy="646331"/>
          </a:xfrm>
          <a:prstGeom prst="rect">
            <a:avLst/>
          </a:prstGeom>
          <a:noFill/>
        </p:spPr>
        <p:txBody>
          <a:bodyPr wrap="square" rtlCol="0">
            <a:spAutoFit/>
          </a:bodyPr>
          <a:lstStyle/>
          <a:p>
            <a:pPr algn="ctr"/>
            <a:r>
              <a:rPr lang="en-IN" sz="3600" b="1" dirty="0"/>
              <a:t>Introduction</a:t>
            </a:r>
          </a:p>
        </p:txBody>
      </p:sp>
      <p:sp>
        <p:nvSpPr>
          <p:cNvPr id="3" name="TextBox 2">
            <a:extLst>
              <a:ext uri="{FF2B5EF4-FFF2-40B4-BE49-F238E27FC236}">
                <a16:creationId xmlns:a16="http://schemas.microsoft.com/office/drawing/2014/main" id="{DC845885-7880-DA48-6262-3186A3581C3E}"/>
              </a:ext>
            </a:extLst>
          </p:cNvPr>
          <p:cNvSpPr txBox="1"/>
          <p:nvPr/>
        </p:nvSpPr>
        <p:spPr>
          <a:xfrm>
            <a:off x="722722" y="791851"/>
            <a:ext cx="10746556" cy="5632311"/>
          </a:xfrm>
          <a:prstGeom prst="rect">
            <a:avLst/>
          </a:prstGeom>
          <a:noFill/>
        </p:spPr>
        <p:txBody>
          <a:bodyPr wrap="square" rtlCol="0">
            <a:spAutoFit/>
          </a:bodyPr>
          <a:lstStyle/>
          <a:p>
            <a:r>
              <a:rPr lang="en-US" dirty="0"/>
              <a:t>The Pizza Sales Analyst project focuses on leveraging SQL to analyze a dataset containing sales information for a pizza delivery business. The goal of this project is to uncover valuable insights that can help the business optimize operations, understand customer preferences, and boost profitability.</a:t>
            </a:r>
          </a:p>
          <a:p>
            <a:r>
              <a:rPr lang="en-US" b="1" dirty="0"/>
              <a:t>	Dataset Overview:</a:t>
            </a:r>
            <a:r>
              <a:rPr lang="en-US" dirty="0"/>
              <a:t> The dataset used for this analysis contains comprehensive data on pizza   	orders over a specified period. It includes:</a:t>
            </a:r>
          </a:p>
          <a:p>
            <a:r>
              <a:rPr lang="en-US" b="1" dirty="0"/>
              <a:t>		Order Details</a:t>
            </a:r>
          </a:p>
          <a:p>
            <a:r>
              <a:rPr lang="en-US" b="1" dirty="0"/>
              <a:t>		Orders</a:t>
            </a:r>
          </a:p>
          <a:p>
            <a:r>
              <a:rPr lang="en-US" b="1" dirty="0"/>
              <a:t>		Pizzas</a:t>
            </a:r>
          </a:p>
          <a:p>
            <a:r>
              <a:rPr lang="en-US" b="1" dirty="0"/>
              <a:t>		pizza types	</a:t>
            </a:r>
            <a:endParaRPr lang="en-US" dirty="0"/>
          </a:p>
          <a:p>
            <a:r>
              <a:rPr lang="en-US" b="1" dirty="0"/>
              <a:t>Key Objectives:</a:t>
            </a:r>
            <a:endParaRPr lang="en-US" dirty="0"/>
          </a:p>
          <a:p>
            <a:pPr>
              <a:buFont typeface="+mj-lt"/>
              <a:buAutoNum type="arabicPeriod"/>
            </a:pPr>
            <a:r>
              <a:rPr lang="en-US" b="1" dirty="0"/>
              <a:t>Sales Trend Analysis</a:t>
            </a:r>
            <a:r>
              <a:rPr lang="en-US" dirty="0"/>
              <a:t>: Identify trends in sales over time, including the most popular days, weeks, and months for pizza orders.</a:t>
            </a:r>
          </a:p>
          <a:p>
            <a:pPr>
              <a:buFont typeface="+mj-lt"/>
              <a:buAutoNum type="arabicPeriod"/>
            </a:pPr>
            <a:r>
              <a:rPr lang="en-US" b="1" dirty="0"/>
              <a:t>Pizza Preferences</a:t>
            </a:r>
            <a:r>
              <a:rPr lang="en-US" dirty="0"/>
              <a:t>: Analyze which pizza types and sizes are most popular among customers.</a:t>
            </a:r>
          </a:p>
          <a:p>
            <a:pPr>
              <a:buFont typeface="+mj-lt"/>
              <a:buAutoNum type="arabicPeriod"/>
            </a:pPr>
            <a:r>
              <a:rPr lang="en-US" b="1" dirty="0"/>
              <a:t>Revenue Insights</a:t>
            </a:r>
            <a:r>
              <a:rPr lang="en-US" dirty="0"/>
              <a:t>: Determine which pizzas generate the highest revenue and identify opportunities to increase profitability.</a:t>
            </a:r>
          </a:p>
          <a:p>
            <a:pPr>
              <a:buFont typeface="+mj-lt"/>
              <a:buAutoNum type="arabicPeriod"/>
            </a:pPr>
            <a:r>
              <a:rPr lang="en-US" b="1" dirty="0"/>
              <a:t>Store Performance</a:t>
            </a:r>
            <a:r>
              <a:rPr lang="en-US" dirty="0"/>
              <a:t>: Compare the sales performance of different store locations to evaluate their productivity and profitability.</a:t>
            </a:r>
          </a:p>
          <a:p>
            <a:pPr>
              <a:buFont typeface="+mj-lt"/>
              <a:buAutoNum type="arabicPeriod"/>
            </a:pPr>
            <a:r>
              <a:rPr lang="en-US" b="1" dirty="0"/>
              <a:t>Customer Behavior</a:t>
            </a:r>
            <a:r>
              <a:rPr lang="en-US" dirty="0"/>
              <a:t>: Understand customer ordering patterns and identify repeat customers and customer demographics that generate the most sales.</a:t>
            </a:r>
          </a:p>
          <a:p>
            <a:endParaRPr lang="en-IN" dirty="0"/>
          </a:p>
        </p:txBody>
      </p:sp>
    </p:spTree>
    <p:extLst>
      <p:ext uri="{BB962C8B-B14F-4D97-AF65-F5344CB8AC3E}">
        <p14:creationId xmlns:p14="http://schemas.microsoft.com/office/powerpoint/2010/main" val="115670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272B6-6041-8C4E-E806-86B29A7CD5DC}"/>
              </a:ext>
            </a:extLst>
          </p:cNvPr>
          <p:cNvSpPr txBox="1"/>
          <p:nvPr/>
        </p:nvSpPr>
        <p:spPr>
          <a:xfrm>
            <a:off x="245098" y="235670"/>
            <a:ext cx="11500701" cy="6740307"/>
          </a:xfrm>
          <a:prstGeom prst="rect">
            <a:avLst/>
          </a:prstGeom>
          <a:noFill/>
        </p:spPr>
        <p:txBody>
          <a:bodyPr wrap="square" rtlCol="0">
            <a:spAutoFit/>
          </a:bodyPr>
          <a:lstStyle/>
          <a:p>
            <a:r>
              <a:rPr lang="en-US" b="1" dirty="0"/>
              <a:t>Project Approach:</a:t>
            </a:r>
            <a:r>
              <a:rPr lang="en-US" dirty="0"/>
              <a:t> Using SQL, this project involves querying the database to extract insights, perform aggregation, and visualize data trends. Techniques such as joins, subqueries, and window functions are applied to analyze sales data efficiently. The final analysis aims to provide actionable recommendations that can assist in business decision-making, such as marketing strategies and inventory management.</a:t>
            </a:r>
          </a:p>
          <a:p>
            <a:endParaRPr lang="en-US" dirty="0"/>
          </a:p>
          <a:p>
            <a:r>
              <a:rPr lang="en-US" dirty="0"/>
              <a:t>Basic:</a:t>
            </a:r>
          </a:p>
          <a:p>
            <a:r>
              <a:rPr lang="en-US" dirty="0"/>
              <a:t>Retrieve the total number of orders placed.  </a:t>
            </a:r>
          </a:p>
          <a:p>
            <a:r>
              <a:rPr lang="en-US" dirty="0"/>
              <a:t>Calculate the total revenue generated from pizza sales.</a:t>
            </a:r>
          </a:p>
          <a:p>
            <a:r>
              <a:rPr lang="en-US" dirty="0"/>
              <a:t>Identify the highest-priced pizza.</a:t>
            </a:r>
          </a:p>
          <a:p>
            <a:r>
              <a:rPr lang="en-US" dirty="0"/>
              <a:t>Identify the most common pizza size ordered.</a:t>
            </a:r>
          </a:p>
          <a:p>
            <a:r>
              <a:rPr lang="en-US" dirty="0"/>
              <a:t>List the top 5 most ordered pizza types along with their quantities.</a:t>
            </a:r>
          </a:p>
          <a:p>
            <a:endParaRPr lang="en-US" dirty="0"/>
          </a:p>
          <a:p>
            <a:r>
              <a:rPr lang="en-US" dirty="0"/>
              <a:t>Intermediate:</a:t>
            </a:r>
          </a:p>
          <a:p>
            <a:r>
              <a:rPr lang="en-US" dirty="0"/>
              <a:t>Join the necessary tables to find the total quantity of each pizza category ordered.</a:t>
            </a:r>
          </a:p>
          <a:p>
            <a:r>
              <a:rPr lang="en-US" dirty="0"/>
              <a:t>Determine the distribution of orders by hour of the day.</a:t>
            </a:r>
          </a:p>
          <a:p>
            <a:r>
              <a:rPr lang="en-US" dirty="0"/>
              <a:t>Join relevant tables to find the category-wise distribution of pizzas.</a:t>
            </a:r>
          </a:p>
          <a:p>
            <a:r>
              <a:rPr lang="en-US" dirty="0"/>
              <a:t>Group the orders by date and calculate the average number of pizzas ordered per day.</a:t>
            </a:r>
          </a:p>
          <a:p>
            <a:r>
              <a:rPr lang="en-US" dirty="0"/>
              <a:t>Determine the top 3 most ordered pizza types based on revenue.</a:t>
            </a:r>
          </a:p>
          <a:p>
            <a:endParaRPr lang="en-US" dirty="0"/>
          </a:p>
          <a:p>
            <a:r>
              <a:rPr lang="en-US" dirty="0"/>
              <a:t>Advanced:</a:t>
            </a:r>
          </a:p>
          <a:p>
            <a:r>
              <a:rPr lang="en-US" dirty="0"/>
              <a:t>Calculate the percentage contribution of each pizza type to total revenue.</a:t>
            </a:r>
          </a:p>
          <a:p>
            <a:r>
              <a:rPr lang="en-US" dirty="0"/>
              <a:t>Analyze the cumulative revenue generated over time.</a:t>
            </a:r>
          </a:p>
          <a:p>
            <a:r>
              <a:rPr lang="en-US" dirty="0"/>
              <a:t>Determine the top 3 most ordered pizza types based on revenue for each pizza category.</a:t>
            </a:r>
          </a:p>
          <a:p>
            <a:endParaRPr lang="en-IN" dirty="0"/>
          </a:p>
        </p:txBody>
      </p:sp>
    </p:spTree>
    <p:extLst>
      <p:ext uri="{BB962C8B-B14F-4D97-AF65-F5344CB8AC3E}">
        <p14:creationId xmlns:p14="http://schemas.microsoft.com/office/powerpoint/2010/main" val="2597162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57028D-6181-13B8-CEB4-CD921C37E550}"/>
              </a:ext>
            </a:extLst>
          </p:cNvPr>
          <p:cNvSpPr txBox="1"/>
          <p:nvPr/>
        </p:nvSpPr>
        <p:spPr>
          <a:xfrm>
            <a:off x="443060" y="150829"/>
            <a:ext cx="1725105" cy="923330"/>
          </a:xfrm>
          <a:prstGeom prst="rect">
            <a:avLst/>
          </a:prstGeom>
          <a:noFill/>
        </p:spPr>
        <p:txBody>
          <a:bodyPr wrap="square" rtlCol="0">
            <a:spAutoFit/>
          </a:bodyPr>
          <a:lstStyle/>
          <a:p>
            <a:r>
              <a:rPr lang="en-IN" dirty="0"/>
              <a:t>Basic Queries</a:t>
            </a:r>
          </a:p>
          <a:p>
            <a:endParaRPr lang="en-IN" dirty="0"/>
          </a:p>
          <a:p>
            <a:r>
              <a:rPr lang="en-IN" dirty="0"/>
              <a:t>1.</a:t>
            </a:r>
          </a:p>
        </p:txBody>
      </p:sp>
      <p:pic>
        <p:nvPicPr>
          <p:cNvPr id="5" name="Picture 4">
            <a:extLst>
              <a:ext uri="{FF2B5EF4-FFF2-40B4-BE49-F238E27FC236}">
                <a16:creationId xmlns:a16="http://schemas.microsoft.com/office/drawing/2014/main" id="{BCA17C70-A412-2883-3BDC-DD7D9553C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637" y="359474"/>
            <a:ext cx="6589008" cy="2864493"/>
          </a:xfrm>
          <a:prstGeom prst="rect">
            <a:avLst/>
          </a:prstGeom>
        </p:spPr>
      </p:pic>
      <p:sp>
        <p:nvSpPr>
          <p:cNvPr id="6" name="TextBox 5">
            <a:extLst>
              <a:ext uri="{FF2B5EF4-FFF2-40B4-BE49-F238E27FC236}">
                <a16:creationId xmlns:a16="http://schemas.microsoft.com/office/drawing/2014/main" id="{B6CC620D-533B-F664-8BC8-FBF49690C6BF}"/>
              </a:ext>
            </a:extLst>
          </p:cNvPr>
          <p:cNvSpPr txBox="1"/>
          <p:nvPr/>
        </p:nvSpPr>
        <p:spPr>
          <a:xfrm>
            <a:off x="443060" y="3676454"/>
            <a:ext cx="707010" cy="369332"/>
          </a:xfrm>
          <a:prstGeom prst="rect">
            <a:avLst/>
          </a:prstGeom>
          <a:noFill/>
        </p:spPr>
        <p:txBody>
          <a:bodyPr wrap="square" rtlCol="0">
            <a:spAutoFit/>
          </a:bodyPr>
          <a:lstStyle/>
          <a:p>
            <a:r>
              <a:rPr lang="en-IN" dirty="0"/>
              <a:t>2.</a:t>
            </a:r>
          </a:p>
        </p:txBody>
      </p:sp>
      <p:pic>
        <p:nvPicPr>
          <p:cNvPr id="8" name="Picture 7">
            <a:extLst>
              <a:ext uri="{FF2B5EF4-FFF2-40B4-BE49-F238E27FC236}">
                <a16:creationId xmlns:a16="http://schemas.microsoft.com/office/drawing/2014/main" id="{ECCFCBB7-0A96-A016-3060-E1AC17EED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636" y="3676453"/>
            <a:ext cx="6589007" cy="2620651"/>
          </a:xfrm>
          <a:prstGeom prst="rect">
            <a:avLst/>
          </a:prstGeom>
        </p:spPr>
      </p:pic>
    </p:spTree>
    <p:extLst>
      <p:ext uri="{BB962C8B-B14F-4D97-AF65-F5344CB8AC3E}">
        <p14:creationId xmlns:p14="http://schemas.microsoft.com/office/powerpoint/2010/main" val="427519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B4807-CECB-AE22-D3EF-FF2AD514D5DF}"/>
              </a:ext>
            </a:extLst>
          </p:cNvPr>
          <p:cNvSpPr txBox="1"/>
          <p:nvPr/>
        </p:nvSpPr>
        <p:spPr>
          <a:xfrm>
            <a:off x="301658" y="207390"/>
            <a:ext cx="461913" cy="369332"/>
          </a:xfrm>
          <a:prstGeom prst="rect">
            <a:avLst/>
          </a:prstGeom>
          <a:noFill/>
        </p:spPr>
        <p:txBody>
          <a:bodyPr wrap="square" rtlCol="0">
            <a:spAutoFit/>
          </a:bodyPr>
          <a:lstStyle/>
          <a:p>
            <a:r>
              <a:rPr lang="en-IN" dirty="0"/>
              <a:t>3.</a:t>
            </a:r>
          </a:p>
        </p:txBody>
      </p:sp>
      <p:pic>
        <p:nvPicPr>
          <p:cNvPr id="5" name="Picture 4">
            <a:extLst>
              <a:ext uri="{FF2B5EF4-FFF2-40B4-BE49-F238E27FC236}">
                <a16:creationId xmlns:a16="http://schemas.microsoft.com/office/drawing/2014/main" id="{E3BF2B5E-7123-63AA-BD35-0CFA30F65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302" y="96817"/>
            <a:ext cx="7666636" cy="3249698"/>
          </a:xfrm>
          <a:prstGeom prst="rect">
            <a:avLst/>
          </a:prstGeom>
        </p:spPr>
      </p:pic>
      <p:sp>
        <p:nvSpPr>
          <p:cNvPr id="6" name="TextBox 5">
            <a:extLst>
              <a:ext uri="{FF2B5EF4-FFF2-40B4-BE49-F238E27FC236}">
                <a16:creationId xmlns:a16="http://schemas.microsoft.com/office/drawing/2014/main" id="{A7A74DBD-7F4D-0972-9D70-9F4EC509CD9F}"/>
              </a:ext>
            </a:extLst>
          </p:cNvPr>
          <p:cNvSpPr txBox="1"/>
          <p:nvPr/>
        </p:nvSpPr>
        <p:spPr>
          <a:xfrm>
            <a:off x="301658" y="3855563"/>
            <a:ext cx="546754" cy="646331"/>
          </a:xfrm>
          <a:prstGeom prst="rect">
            <a:avLst/>
          </a:prstGeom>
          <a:noFill/>
        </p:spPr>
        <p:txBody>
          <a:bodyPr wrap="square" rtlCol="0">
            <a:spAutoFit/>
          </a:bodyPr>
          <a:lstStyle/>
          <a:p>
            <a:r>
              <a:rPr lang="en-IN" dirty="0"/>
              <a:t>4.</a:t>
            </a:r>
          </a:p>
          <a:p>
            <a:endParaRPr lang="en-IN" dirty="0"/>
          </a:p>
        </p:txBody>
      </p:sp>
      <p:pic>
        <p:nvPicPr>
          <p:cNvPr id="9" name="Picture 8">
            <a:extLst>
              <a:ext uri="{FF2B5EF4-FFF2-40B4-BE49-F238E27FC236}">
                <a16:creationId xmlns:a16="http://schemas.microsoft.com/office/drawing/2014/main" id="{E4F2F253-464E-2578-F8EC-CEED4A7E7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302" y="3706500"/>
            <a:ext cx="7666636" cy="2819794"/>
          </a:xfrm>
          <a:prstGeom prst="rect">
            <a:avLst/>
          </a:prstGeom>
        </p:spPr>
      </p:pic>
    </p:spTree>
    <p:extLst>
      <p:ext uri="{BB962C8B-B14F-4D97-AF65-F5344CB8AC3E}">
        <p14:creationId xmlns:p14="http://schemas.microsoft.com/office/powerpoint/2010/main" val="4524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282DBB-71D5-4590-7C0E-6BC58650D826}"/>
              </a:ext>
            </a:extLst>
          </p:cNvPr>
          <p:cNvSpPr txBox="1"/>
          <p:nvPr/>
        </p:nvSpPr>
        <p:spPr>
          <a:xfrm>
            <a:off x="235670" y="226243"/>
            <a:ext cx="697584" cy="369332"/>
          </a:xfrm>
          <a:prstGeom prst="rect">
            <a:avLst/>
          </a:prstGeom>
          <a:noFill/>
        </p:spPr>
        <p:txBody>
          <a:bodyPr wrap="square" rtlCol="0">
            <a:spAutoFit/>
          </a:bodyPr>
          <a:lstStyle/>
          <a:p>
            <a:r>
              <a:rPr lang="en-IN" dirty="0"/>
              <a:t>5.</a:t>
            </a:r>
          </a:p>
        </p:txBody>
      </p:sp>
      <p:pic>
        <p:nvPicPr>
          <p:cNvPr id="5" name="Picture 4">
            <a:extLst>
              <a:ext uri="{FF2B5EF4-FFF2-40B4-BE49-F238E27FC236}">
                <a16:creationId xmlns:a16="http://schemas.microsoft.com/office/drawing/2014/main" id="{4B8D2BC3-5AF4-9903-8F9E-F43764B64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869" y="276891"/>
            <a:ext cx="7011378" cy="5077534"/>
          </a:xfrm>
          <a:prstGeom prst="rect">
            <a:avLst/>
          </a:prstGeom>
        </p:spPr>
      </p:pic>
    </p:spTree>
    <p:extLst>
      <p:ext uri="{BB962C8B-B14F-4D97-AF65-F5344CB8AC3E}">
        <p14:creationId xmlns:p14="http://schemas.microsoft.com/office/powerpoint/2010/main" val="111396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CA0120-B018-8943-6E57-7B0FD28E1B02}"/>
              </a:ext>
            </a:extLst>
          </p:cNvPr>
          <p:cNvSpPr txBox="1"/>
          <p:nvPr/>
        </p:nvSpPr>
        <p:spPr>
          <a:xfrm>
            <a:off x="131977" y="216817"/>
            <a:ext cx="1621410" cy="923330"/>
          </a:xfrm>
          <a:prstGeom prst="rect">
            <a:avLst/>
          </a:prstGeom>
          <a:noFill/>
        </p:spPr>
        <p:txBody>
          <a:bodyPr wrap="square" rtlCol="0">
            <a:spAutoFit/>
          </a:bodyPr>
          <a:lstStyle/>
          <a:p>
            <a:r>
              <a:rPr lang="en-IN" dirty="0"/>
              <a:t>Intermediate</a:t>
            </a:r>
          </a:p>
          <a:p>
            <a:endParaRPr lang="en-IN" dirty="0"/>
          </a:p>
          <a:p>
            <a:r>
              <a:rPr lang="en-IN" dirty="0"/>
              <a:t>1.</a:t>
            </a:r>
          </a:p>
        </p:txBody>
      </p:sp>
      <p:pic>
        <p:nvPicPr>
          <p:cNvPr id="5" name="Picture 4">
            <a:extLst>
              <a:ext uri="{FF2B5EF4-FFF2-40B4-BE49-F238E27FC236}">
                <a16:creationId xmlns:a16="http://schemas.microsoft.com/office/drawing/2014/main" id="{6B89A51C-FEA2-5C8A-A9FF-3DFF9AED6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124" y="678482"/>
            <a:ext cx="8459381" cy="5010849"/>
          </a:xfrm>
          <a:prstGeom prst="rect">
            <a:avLst/>
          </a:prstGeom>
        </p:spPr>
      </p:pic>
    </p:spTree>
    <p:extLst>
      <p:ext uri="{BB962C8B-B14F-4D97-AF65-F5344CB8AC3E}">
        <p14:creationId xmlns:p14="http://schemas.microsoft.com/office/powerpoint/2010/main" val="74635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2CCFD8-0258-1EF5-B129-162AED326DF1}"/>
              </a:ext>
            </a:extLst>
          </p:cNvPr>
          <p:cNvSpPr txBox="1"/>
          <p:nvPr/>
        </p:nvSpPr>
        <p:spPr>
          <a:xfrm>
            <a:off x="131975" y="216816"/>
            <a:ext cx="631596" cy="369332"/>
          </a:xfrm>
          <a:prstGeom prst="rect">
            <a:avLst/>
          </a:prstGeom>
          <a:noFill/>
        </p:spPr>
        <p:txBody>
          <a:bodyPr wrap="square" rtlCol="0">
            <a:spAutoFit/>
          </a:bodyPr>
          <a:lstStyle/>
          <a:p>
            <a:r>
              <a:rPr lang="en-IN" dirty="0"/>
              <a:t>2.</a:t>
            </a:r>
          </a:p>
        </p:txBody>
      </p:sp>
      <p:pic>
        <p:nvPicPr>
          <p:cNvPr id="4" name="Picture 3">
            <a:extLst>
              <a:ext uri="{FF2B5EF4-FFF2-40B4-BE49-F238E27FC236}">
                <a16:creationId xmlns:a16="http://schemas.microsoft.com/office/drawing/2014/main" id="{B0D84326-DC52-705D-6713-C20501E37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289" y="401482"/>
            <a:ext cx="5973009" cy="5668166"/>
          </a:xfrm>
          <a:prstGeom prst="rect">
            <a:avLst/>
          </a:prstGeom>
        </p:spPr>
      </p:pic>
    </p:spTree>
    <p:extLst>
      <p:ext uri="{BB962C8B-B14F-4D97-AF65-F5344CB8AC3E}">
        <p14:creationId xmlns:p14="http://schemas.microsoft.com/office/powerpoint/2010/main" val="196612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C8E39F-0C21-037D-51FD-4282C23FF0ED}"/>
              </a:ext>
            </a:extLst>
          </p:cNvPr>
          <p:cNvSpPr txBox="1"/>
          <p:nvPr/>
        </p:nvSpPr>
        <p:spPr>
          <a:xfrm>
            <a:off x="235671" y="282804"/>
            <a:ext cx="443060" cy="369332"/>
          </a:xfrm>
          <a:prstGeom prst="rect">
            <a:avLst/>
          </a:prstGeom>
          <a:noFill/>
        </p:spPr>
        <p:txBody>
          <a:bodyPr wrap="square" rtlCol="0">
            <a:spAutoFit/>
          </a:bodyPr>
          <a:lstStyle/>
          <a:p>
            <a:r>
              <a:rPr lang="en-IN" dirty="0"/>
              <a:t>3.</a:t>
            </a:r>
          </a:p>
        </p:txBody>
      </p:sp>
      <p:pic>
        <p:nvPicPr>
          <p:cNvPr id="4" name="Picture 3">
            <a:extLst>
              <a:ext uri="{FF2B5EF4-FFF2-40B4-BE49-F238E27FC236}">
                <a16:creationId xmlns:a16="http://schemas.microsoft.com/office/drawing/2014/main" id="{9A7D4099-0A71-25E9-4397-DF7548092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706" y="652136"/>
            <a:ext cx="6992326" cy="3712474"/>
          </a:xfrm>
          <a:prstGeom prst="rect">
            <a:avLst/>
          </a:prstGeom>
        </p:spPr>
      </p:pic>
    </p:spTree>
    <p:extLst>
      <p:ext uri="{BB962C8B-B14F-4D97-AF65-F5344CB8AC3E}">
        <p14:creationId xmlns:p14="http://schemas.microsoft.com/office/powerpoint/2010/main" val="2992711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39</TotalTime>
  <Words>444</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Bookman Old Style</vt:lpstr>
      <vt:lpstr>Rockwell</vt:lpstr>
      <vt:lpstr>Damask</vt:lpstr>
      <vt:lpstr>Pizza sales analysis project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sanjana dalvi</dc:creator>
  <cp:lastModifiedBy>sanjana dalvi</cp:lastModifiedBy>
  <cp:revision>1</cp:revision>
  <dcterms:created xsi:type="dcterms:W3CDTF">2024-10-07T05:56:13Z</dcterms:created>
  <dcterms:modified xsi:type="dcterms:W3CDTF">2024-10-07T06:35:15Z</dcterms:modified>
</cp:coreProperties>
</file>