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8C06-421D-B298-580C-4034555C3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CAC22-D05B-9FFA-555E-1532DB2C1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68F8A-E673-90A0-2BA4-3D4E5A0E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D45E-2C87-3CBE-7554-37CB1A4E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6BB2-4D31-AA7F-6A0F-C8D6D5C3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CE0D-F177-7E8D-C72F-76F6BE0C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3F5A-3CBC-C2D5-E680-B85488A0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B3A0-17F8-454C-E548-69BF8F4C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611B0-8DE1-8151-95C6-77574495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2214-596A-3BE3-8FC5-4E78217A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453C0-07E0-2F23-6CA9-966B5ADE6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CF997-EDC2-616C-1F2E-0A410B023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5094-D29C-A2B1-AF52-1B5F0295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EC36-B37A-E301-BB06-5CC46789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85F8-AE8F-88AB-8BA9-491D163D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E50A-4A8E-0533-CEA9-EFCB31C7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8A32-E27F-B3BC-4C88-144F08E9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93DB-7ABF-20A9-F705-A3B40B6A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75A1-C9E4-5A1C-0204-43D345F9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1323-7722-610E-E923-D341F2CA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EEDB-2141-9410-761B-FE4396F1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E357F-D391-07FD-E370-4ED08DAC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5207-BCDF-0767-0F2C-8ADD6771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564D-AA54-56FA-C822-4715E4EA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50-95B1-9AE1-1186-2D98FD6C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5514-DB45-6C98-087E-24B1B197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E5E5-A8D7-0CFA-0368-B4D02A038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2C948-62B2-C7FD-881A-DFFC7AE58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B1C66-5F84-4C76-0FFC-FE668313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F4673-DF20-CEFB-C575-1DBEA7C0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66A54-B86E-E7A7-C822-E16BD2D2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72FD-57E3-6EDE-0524-DB7A2B3A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9C89A-5AA5-1BBE-3769-6A5FD077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85904-5D40-EE9B-3907-E9DD0D136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CDB01-73FF-5A47-8167-C73EA7C14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47D78-4F3E-BACC-FAA6-2AF0BCC8E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90DED-3D41-9F0A-79A6-1FA08F9E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B591E-6FDF-F806-C8C9-98026D20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701C8-E41F-3D46-9697-E779B61F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6B90-0F75-BDB3-DA13-44AB1E5E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B4C99-6A72-4781-1F5A-E3CF93B8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9DFB-F4CF-D109-CF3E-0D944CAF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C4EC2-4DB1-6EBC-DAC1-FA6F0952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6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77F2B-195F-84AC-AA22-CCD0E165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5B70B-FF3C-C446-4A3C-D3FFC55B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8DD5C-8C4F-D9BC-CA6A-303F4037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6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99BF-1E44-69C6-7031-1772F113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AA6D-DB74-676F-751F-B861F504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D7AE-B504-4995-5E66-4596862A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EEB2F-9B1C-DAA1-5FA0-6403F3E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B2BEA-E241-AF41-1FC2-F869A4B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6A31-8CFA-0CA0-5017-94C12395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7D0F-65D0-9137-C18B-E954BE7B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29037-9E76-D523-F5EA-BF98865B5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22F70-213A-9A78-C8A2-8F0CD2150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51D62-1FCA-0BB8-4415-BCC4875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F82CD-3CB9-3489-F28C-39763663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447C-477D-F4C5-1C86-80755A8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8E70B-7840-E0FE-8306-9B9EB011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67C1-17C9-6F71-817A-CF2C4CC5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33B6-712E-62E4-A0F6-AFE0549D6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FEBA-E307-1B9C-93BC-BFBBE86D6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6CA1-F5D0-BA73-F011-18F9A735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lwari/mimic-iii-clinical-database-demo-1.4/blob/main/spacy_tsne_plot_diag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lwari/mimic-iii-clinical-database-demo-1.4/blob/main/nlp_med_notes.csv" TargetMode="External"/><Relationship Id="rId2" Type="http://schemas.openxmlformats.org/officeDocument/2006/relationships/hyperlink" Target="https://github.com/dalwari/mimic-iii-clinical-database-demo-1.4/blob/main/mimic_nlp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lwari/mimic-iii-clinical-database-demo-1.4/blob/main/tsne_plot_diag.pn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dalwari/mimic-iii-clinical-database-demo-1.4/blob/main/clinical_bert_tsne_plot.p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173AE-35DD-A43E-41D5-844F9E89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MIMIC NLP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695D-6FE1-DAD5-E143-8F5787FE6969}"/>
              </a:ext>
            </a:extLst>
          </p:cNvPr>
          <p:cNvSpPr txBox="1"/>
          <p:nvPr/>
        </p:nvSpPr>
        <p:spPr>
          <a:xfrm>
            <a:off x="61369" y="0"/>
            <a:ext cx="1196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Spacy TSNE visualization</a:t>
            </a:r>
            <a:r>
              <a:rPr lang="en-US" dirty="0"/>
              <a:t>: For </a:t>
            </a:r>
            <a:r>
              <a:rPr lang="en-US" dirty="0">
                <a:highlight>
                  <a:srgbClr val="FFFF00"/>
                </a:highlight>
              </a:rPr>
              <a:t>Medication</a:t>
            </a:r>
            <a:r>
              <a:rPr lang="en-US" dirty="0"/>
              <a:t> in medical notes</a:t>
            </a:r>
          </a:p>
        </p:txBody>
      </p:sp>
      <p:pic>
        <p:nvPicPr>
          <p:cNvPr id="4" name="Picture 3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263A9AFD-DB87-CB7A-75ED-C14FFBC6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95" y="613961"/>
            <a:ext cx="6985518" cy="5906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E4C15-B326-BDA6-864C-FCC8E9A3BB46}"/>
              </a:ext>
            </a:extLst>
          </p:cNvPr>
          <p:cNvSpPr txBox="1"/>
          <p:nvPr/>
        </p:nvSpPr>
        <p:spPr>
          <a:xfrm>
            <a:off x="169788" y="742013"/>
            <a:ext cx="4417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https://github.com/dalwari/mimic-iii-clinical-database-demo-1.4/blob/main/spacy_tsne_plot_diag.png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B46B4-42B6-C4BC-40D2-4C1C4930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6" y="2786181"/>
            <a:ext cx="470951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1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58105-D80E-1E53-C188-B1CB32888F41}"/>
              </a:ext>
            </a:extLst>
          </p:cNvPr>
          <p:cNvSpPr txBox="1"/>
          <p:nvPr/>
        </p:nvSpPr>
        <p:spPr>
          <a:xfrm>
            <a:off x="98191" y="55232"/>
            <a:ext cx="575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highlight>
                  <a:srgbClr val="00FFFF"/>
                </a:highlight>
              </a:rPr>
              <a:t>SciSpacy</a:t>
            </a:r>
            <a:r>
              <a:rPr lang="en-US" sz="2400" b="1" dirty="0">
                <a:highlight>
                  <a:srgbClr val="00FFFF"/>
                </a:highlight>
              </a:rPr>
              <a:t> Usage: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4DDDB-25D4-ECCB-EECF-1168C7A21552}"/>
              </a:ext>
            </a:extLst>
          </p:cNvPr>
          <p:cNvSpPr txBox="1"/>
          <p:nvPr/>
        </p:nvSpPr>
        <p:spPr>
          <a:xfrm>
            <a:off x="119670" y="641032"/>
            <a:ext cx="11952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SciSpacy</a:t>
            </a:r>
            <a:r>
              <a:rPr lang="en-US" dirty="0"/>
              <a:t>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en_core_sci_md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en_core_sci_lg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en_ner_craft_md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en_ner_jnlpba_md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en_ner_bionlp13cg_md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en_ner_bc5cdr_md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the model and visualize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48AB4-69AA-E764-E76B-48F748B9C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2" y="2660858"/>
            <a:ext cx="3629532" cy="8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3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433A8F-7FA9-21F6-B7BD-9BF14CE2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989"/>
            <a:ext cx="12072079" cy="6420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9EC3E-2F8E-4A7F-B12E-77DA922ECFD4}"/>
              </a:ext>
            </a:extLst>
          </p:cNvPr>
          <p:cNvSpPr txBox="1"/>
          <p:nvPr/>
        </p:nvSpPr>
        <p:spPr>
          <a:xfrm>
            <a:off x="352269" y="89941"/>
            <a:ext cx="326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Sciscpacy</a:t>
            </a:r>
            <a:r>
              <a:rPr lang="en-US" dirty="0"/>
              <a:t>: </a:t>
            </a:r>
            <a:r>
              <a:rPr lang="sv-SE" sz="1800" b="1" i="1" dirty="0"/>
              <a:t>en_core_sci_lg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42CB6-929D-37C5-9A59-75FB7F5A6112}"/>
              </a:ext>
            </a:extLst>
          </p:cNvPr>
          <p:cNvSpPr txBox="1"/>
          <p:nvPr/>
        </p:nvSpPr>
        <p:spPr>
          <a:xfrm>
            <a:off x="6310859" y="0"/>
            <a:ext cx="308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Spacy:</a:t>
            </a:r>
          </a:p>
        </p:txBody>
      </p:sp>
    </p:spTree>
    <p:extLst>
      <p:ext uri="{BB962C8B-B14F-4D97-AF65-F5344CB8AC3E}">
        <p14:creationId xmlns:p14="http://schemas.microsoft.com/office/powerpoint/2010/main" val="203324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501A3-B456-9350-4E40-13396095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07" y="573471"/>
            <a:ext cx="11518986" cy="1722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2C845-8A13-B357-4F20-AF75BB0EEA48}"/>
              </a:ext>
            </a:extLst>
          </p:cNvPr>
          <p:cNvSpPr txBox="1"/>
          <p:nvPr/>
        </p:nvSpPr>
        <p:spPr>
          <a:xfrm>
            <a:off x="336507" y="67506"/>
            <a:ext cx="514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Scipacy</a:t>
            </a:r>
            <a:r>
              <a:rPr lang="en-US" dirty="0"/>
              <a:t>: </a:t>
            </a:r>
            <a:r>
              <a:rPr lang="sv-SE" sz="1800" b="1" i="1" dirty="0"/>
              <a:t>en_ner_craft_md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6137C-6F73-8FF5-1108-92262E4A12D3}"/>
              </a:ext>
            </a:extLst>
          </p:cNvPr>
          <p:cNvSpPr txBox="1"/>
          <p:nvPr/>
        </p:nvSpPr>
        <p:spPr>
          <a:xfrm>
            <a:off x="6382389" y="67506"/>
            <a:ext cx="39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030F57-B793-5F73-289F-4DA37FB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07" y="3463497"/>
            <a:ext cx="6173061" cy="311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0B95ED-5E23-547E-336B-7708CE3EB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07" y="2933855"/>
            <a:ext cx="6868484" cy="529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B50A24-47D9-7F5D-7960-671BA649E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568" y="5308430"/>
            <a:ext cx="5345925" cy="1265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21E666-9974-A4DD-7503-1850F50BF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979" y="3392174"/>
            <a:ext cx="5409514" cy="19114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410DD1-B84E-F549-209B-E84F0E7BF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507" y="2465328"/>
            <a:ext cx="5630061" cy="4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D741CE-F383-2AAD-3820-0B40FB7B480B}"/>
              </a:ext>
            </a:extLst>
          </p:cNvPr>
          <p:cNvSpPr txBox="1"/>
          <p:nvPr/>
        </p:nvSpPr>
        <p:spPr>
          <a:xfrm>
            <a:off x="335997" y="128317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Scipacy</a:t>
            </a:r>
            <a:r>
              <a:rPr lang="en-US" dirty="0"/>
              <a:t>: </a:t>
            </a:r>
            <a:r>
              <a:rPr lang="sv-SE" sz="1800" b="1" i="1" dirty="0"/>
              <a:t>en_ner_craft_md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17E27-31F5-115E-9D27-30B13C0CE14F}"/>
              </a:ext>
            </a:extLst>
          </p:cNvPr>
          <p:cNvSpPr txBox="1"/>
          <p:nvPr/>
        </p:nvSpPr>
        <p:spPr>
          <a:xfrm>
            <a:off x="460268" y="632102"/>
            <a:ext cx="9420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</a:t>
            </a:r>
            <a:r>
              <a:rPr lang="en-US" dirty="0"/>
              <a:t> stands for Sequence Ontology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</a:t>
            </a:r>
            <a:r>
              <a:rPr lang="en-US" dirty="0"/>
              <a:t> stands for Cell Ontology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CHEBI</a:t>
            </a:r>
            <a:r>
              <a:rPr lang="en-US" dirty="0"/>
              <a:t> stands for Chemical Entities of Biological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TAXON</a:t>
            </a:r>
            <a:r>
              <a:rPr lang="en-US" dirty="0"/>
              <a:t> stands for Taxonomy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GCP</a:t>
            </a:r>
            <a:r>
              <a:rPr lang="en-US" dirty="0"/>
              <a:t> stands for Gene Ontology Cellular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4CC23-BDAA-9AFA-C64B-3A17BAA71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8" y="2770873"/>
            <a:ext cx="4610743" cy="543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EB6EA6-A894-55A8-B095-2A1AB6A6BA6B}"/>
              </a:ext>
            </a:extLst>
          </p:cNvPr>
          <p:cNvSpPr txBox="1"/>
          <p:nvPr/>
        </p:nvSpPr>
        <p:spPr>
          <a:xfrm>
            <a:off x="460268" y="2151549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Scipacy</a:t>
            </a:r>
            <a:r>
              <a:rPr lang="en-US" dirty="0"/>
              <a:t>: </a:t>
            </a:r>
            <a:r>
              <a:rPr lang="sv-SE" sz="1800" b="1" i="1" dirty="0"/>
              <a:t>en_ner_jnlpba_md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BB4EC-B66C-D5BC-5946-2A78EC3E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8" y="3318477"/>
            <a:ext cx="6858957" cy="50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DFEB16-C889-6A96-A5A3-621651D74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68" y="3839969"/>
            <a:ext cx="599206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0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43206-2FB3-CC91-5BFD-6BFE20E069BF}"/>
              </a:ext>
            </a:extLst>
          </p:cNvPr>
          <p:cNvSpPr txBox="1"/>
          <p:nvPr/>
        </p:nvSpPr>
        <p:spPr>
          <a:xfrm>
            <a:off x="104327" y="126368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Scipacy</a:t>
            </a:r>
            <a:r>
              <a:rPr lang="en-US" dirty="0"/>
              <a:t>: </a:t>
            </a:r>
            <a:r>
              <a:rPr lang="sv-SE" sz="1800" b="1" i="1" dirty="0"/>
              <a:t>en_ner_bionlp13cg_md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998F3-374E-FC09-A52D-DD8BCAF8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4" y="584617"/>
            <a:ext cx="6186501" cy="6056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4B866-402E-9ADA-AB8F-6560EEF44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65" y="584617"/>
            <a:ext cx="5666002" cy="4999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2F9D84-8DCE-1548-05C0-8062B859D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565" y="5583837"/>
            <a:ext cx="5138047" cy="1079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BF0124-0124-79D0-BB3B-A82AE8137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59" y="5497792"/>
            <a:ext cx="598627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4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5BFA5-37E0-B7F0-0005-DD7AD024ABEA}"/>
              </a:ext>
            </a:extLst>
          </p:cNvPr>
          <p:cNvSpPr txBox="1"/>
          <p:nvPr/>
        </p:nvSpPr>
        <p:spPr>
          <a:xfrm>
            <a:off x="104327" y="126368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Scipacy</a:t>
            </a:r>
            <a:r>
              <a:rPr lang="en-US" dirty="0"/>
              <a:t>: </a:t>
            </a:r>
            <a:r>
              <a:rPr lang="sv-SE" sz="1800" b="1" i="1" dirty="0"/>
              <a:t>en_ner_bc5cdr_md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2E8D0-E2C6-845A-D2C8-EE5B9970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7" y="588583"/>
            <a:ext cx="5621916" cy="6143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0650E-C967-A52B-70E1-8EFFBFF9F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7" y="2825836"/>
            <a:ext cx="5578454" cy="285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A24930-6ECF-A968-26A2-31E166C6DE45}"/>
              </a:ext>
            </a:extLst>
          </p:cNvPr>
          <p:cNvSpPr txBox="1"/>
          <p:nvPr/>
        </p:nvSpPr>
        <p:spPr>
          <a:xfrm>
            <a:off x="6327157" y="239340"/>
            <a:ext cx="52163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Conclusion:</a:t>
            </a:r>
          </a:p>
          <a:p>
            <a:endParaRPr lang="en-US" b="1" dirty="0"/>
          </a:p>
          <a:p>
            <a:r>
              <a:rPr lang="en-US" sz="1600" dirty="0"/>
              <a:t>With the help of different spacy models we are able to extract different kinds of NERs.</a:t>
            </a:r>
          </a:p>
        </p:txBody>
      </p:sp>
    </p:spTree>
    <p:extLst>
      <p:ext uri="{BB962C8B-B14F-4D97-AF65-F5344CB8AC3E}">
        <p14:creationId xmlns:p14="http://schemas.microsoft.com/office/powerpoint/2010/main" val="92402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E2CF6-38A2-F427-3E5E-2D41D5BB29F7}"/>
              </a:ext>
            </a:extLst>
          </p:cNvPr>
          <p:cNvSpPr txBox="1"/>
          <p:nvPr/>
        </p:nvSpPr>
        <p:spPr>
          <a:xfrm>
            <a:off x="312983" y="110464"/>
            <a:ext cx="65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</a:rPr>
              <a:t>Word2Vec and TSNE plot usage: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A89DC-F94D-43AB-2035-3AEBE8C3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929" y="559576"/>
            <a:ext cx="6176515" cy="5859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205F7-AB52-8276-22AB-C876C885FA6F}"/>
              </a:ext>
            </a:extLst>
          </p:cNvPr>
          <p:cNvSpPr txBox="1"/>
          <p:nvPr/>
        </p:nvSpPr>
        <p:spPr>
          <a:xfrm>
            <a:off x="98190" y="1101156"/>
            <a:ext cx="575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</a:t>
            </a:r>
            <a:r>
              <a:rPr lang="en-US" b="1" dirty="0" err="1"/>
              <a:t>fetch_corpus</a:t>
            </a:r>
            <a:r>
              <a:rPr lang="en-US" b="1" dirty="0"/>
              <a:t>() </a:t>
            </a:r>
            <a:r>
              <a:rPr lang="en-US" dirty="0"/>
              <a:t>to retrieve the list of corpus from the medical note.</a:t>
            </a:r>
          </a:p>
        </p:txBody>
      </p:sp>
    </p:spTree>
    <p:extLst>
      <p:ext uri="{BB962C8B-B14F-4D97-AF65-F5344CB8AC3E}">
        <p14:creationId xmlns:p14="http://schemas.microsoft.com/office/powerpoint/2010/main" val="428106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BD71B-5669-86B2-3A17-D33DFBCF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C8D09-C744-A45E-002D-C9176F87C292}"/>
              </a:ext>
            </a:extLst>
          </p:cNvPr>
          <p:cNvSpPr txBox="1"/>
          <p:nvPr/>
        </p:nvSpPr>
        <p:spPr>
          <a:xfrm>
            <a:off x="0" y="0"/>
            <a:ext cx="601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00FFFF"/>
                </a:highlight>
              </a:rPr>
              <a:t>Code Snippet: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2FAED-EC83-1E85-84A3-5FA828552831}"/>
              </a:ext>
            </a:extLst>
          </p:cNvPr>
          <p:cNvSpPr txBox="1"/>
          <p:nvPr/>
        </p:nvSpPr>
        <p:spPr>
          <a:xfrm>
            <a:off x="38725" y="1394086"/>
            <a:ext cx="601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resultant presents the similarity logits for the word ‘encephalopathy’</a:t>
            </a:r>
          </a:p>
        </p:txBody>
      </p:sp>
    </p:spTree>
    <p:extLst>
      <p:ext uri="{BB962C8B-B14F-4D97-AF65-F5344CB8AC3E}">
        <p14:creationId xmlns:p14="http://schemas.microsoft.com/office/powerpoint/2010/main" val="242396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4C472-008D-7631-A106-B3360096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72" y="1348887"/>
            <a:ext cx="6725589" cy="3867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7ACCB1-2FF9-0AE5-7233-53CDAF8CE128}"/>
              </a:ext>
            </a:extLst>
          </p:cNvPr>
          <p:cNvSpPr txBox="1"/>
          <p:nvPr/>
        </p:nvSpPr>
        <p:spPr>
          <a:xfrm>
            <a:off x="1913118" y="914400"/>
            <a:ext cx="7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snippet shows the similar words that the model contains within it.</a:t>
            </a:r>
          </a:p>
        </p:txBody>
      </p:sp>
    </p:spTree>
    <p:extLst>
      <p:ext uri="{BB962C8B-B14F-4D97-AF65-F5344CB8AC3E}">
        <p14:creationId xmlns:p14="http://schemas.microsoft.com/office/powerpoint/2010/main" val="98263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BB06-0FF6-C1C1-7CEE-12F3EF69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72" y="199429"/>
            <a:ext cx="10515600" cy="365168"/>
          </a:xfrm>
        </p:spPr>
        <p:txBody>
          <a:bodyPr>
            <a:noAutofit/>
          </a:bodyPr>
          <a:lstStyle/>
          <a:p>
            <a:r>
              <a:rPr lang="en-US" sz="3200" b="1" dirty="0">
                <a:highlight>
                  <a:srgbClr val="00FFFF"/>
                </a:highlight>
              </a:rPr>
              <a:t>Tools and Dataset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C26D-E05E-F97E-A1AB-210BF06F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72" y="1187387"/>
            <a:ext cx="10515600" cy="4351338"/>
          </a:xfrm>
        </p:spPr>
        <p:txBody>
          <a:bodyPr/>
          <a:lstStyle/>
          <a:p>
            <a:r>
              <a:rPr lang="en-US" dirty="0"/>
              <a:t>Filename: </a:t>
            </a:r>
            <a:r>
              <a:rPr lang="en-US" dirty="0">
                <a:hlinkClick r:id="rId2"/>
              </a:rPr>
              <a:t>https://github.com/dalwari/mimic-iii-clinical-database-demo-1.4/blob/main/mimic_nlp.ipynb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Used: </a:t>
            </a:r>
            <a:r>
              <a:rPr lang="en-US" dirty="0">
                <a:hlinkClick r:id="rId3"/>
              </a:rPr>
              <a:t>https://github.com/dalwari/mimic-iii-clinical-database-demo-1.4/blob/main/nlp_med_notes.csv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Package Used: Spacy, </a:t>
            </a:r>
            <a:r>
              <a:rPr lang="en-US" dirty="0" err="1"/>
              <a:t>Scispacy</a:t>
            </a:r>
            <a:r>
              <a:rPr lang="en-US" dirty="0"/>
              <a:t>, Word2Vec, TSNE</a:t>
            </a:r>
          </a:p>
          <a:p>
            <a:endParaRPr lang="en-US" dirty="0"/>
          </a:p>
          <a:p>
            <a:r>
              <a:rPr lang="en-US" dirty="0"/>
              <a:t>Application Used: </a:t>
            </a:r>
            <a:r>
              <a:rPr lang="en-US" dirty="0" err="1"/>
              <a:t>Dbeaver</a:t>
            </a:r>
            <a:r>
              <a:rPr lang="en-US" dirty="0"/>
              <a:t>, </a:t>
            </a:r>
            <a:r>
              <a:rPr lang="en-US" dirty="0" err="1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2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3C4B3-D273-2BFF-0BE9-48697312F66F}"/>
              </a:ext>
            </a:extLst>
          </p:cNvPr>
          <p:cNvSpPr txBox="1"/>
          <p:nvPr/>
        </p:nvSpPr>
        <p:spPr>
          <a:xfrm>
            <a:off x="2443480" y="78232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TSNE plot: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1FBAC-6D72-AC71-B396-79E408D8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80" y="1397253"/>
            <a:ext cx="4429743" cy="924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1D88DF-B770-D05E-EC2D-9C6826557E27}"/>
              </a:ext>
            </a:extLst>
          </p:cNvPr>
          <p:cNvSpPr txBox="1"/>
          <p:nvPr/>
        </p:nvSpPr>
        <p:spPr>
          <a:xfrm>
            <a:off x="1996440" y="2566908"/>
            <a:ext cx="7218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corpus are plotted in </a:t>
            </a:r>
            <a:r>
              <a:rPr lang="en-US" dirty="0" err="1"/>
              <a:t>tsne</a:t>
            </a:r>
            <a:r>
              <a:rPr lang="en-US" dirty="0"/>
              <a:t> word embedding as per their logits.</a:t>
            </a:r>
          </a:p>
          <a:p>
            <a:endParaRPr lang="en-US" dirty="0"/>
          </a:p>
          <a:p>
            <a:r>
              <a:rPr lang="en-US" b="1" i="1" u="sng" dirty="0" err="1">
                <a:highlight>
                  <a:srgbClr val="FFFF00"/>
                </a:highlight>
              </a:rPr>
              <a:t>SciSpacy</a:t>
            </a:r>
            <a:r>
              <a:rPr lang="en-US" b="1" i="1" u="sng" dirty="0">
                <a:highlight>
                  <a:srgbClr val="FFFF00"/>
                </a:highlight>
              </a:rPr>
              <a:t> TSNE plot:</a:t>
            </a:r>
          </a:p>
          <a:p>
            <a:r>
              <a:rPr lang="en-US" dirty="0">
                <a:hlinkClick r:id="rId3"/>
              </a:rPr>
              <a:t>https://github.com/dalwari/mimic-iii-clinical-database-demo-1.4/blob/main/tsne_plot_diag.png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98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red text&#10;&#10;AI-generated content may be incorrect.">
            <a:extLst>
              <a:ext uri="{FF2B5EF4-FFF2-40B4-BE49-F238E27FC236}">
                <a16:creationId xmlns:a16="http://schemas.microsoft.com/office/drawing/2014/main" id="{8B8C6DC7-91DF-9A7F-925E-825BE1255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90" y="0"/>
            <a:ext cx="472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514F0-182B-4599-A97F-1102D742A79D}"/>
              </a:ext>
            </a:extLst>
          </p:cNvPr>
          <p:cNvSpPr txBox="1"/>
          <p:nvPr/>
        </p:nvSpPr>
        <p:spPr>
          <a:xfrm>
            <a:off x="1188720" y="624840"/>
            <a:ext cx="349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</a:rPr>
              <a:t>Clinical BERT: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628D2-C5E4-FB44-9C38-32B8DDE33AB1}"/>
              </a:ext>
            </a:extLst>
          </p:cNvPr>
          <p:cNvSpPr txBox="1"/>
          <p:nvPr/>
        </p:nvSpPr>
        <p:spPr>
          <a:xfrm>
            <a:off x="1188720" y="1254760"/>
            <a:ext cx="1038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transformers and classification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dataset and examine ‘</a:t>
            </a:r>
            <a:r>
              <a:rPr lang="en-US" dirty="0">
                <a:highlight>
                  <a:srgbClr val="FFFF00"/>
                </a:highlight>
              </a:rPr>
              <a:t>PHYSICAL EXAMINATION</a:t>
            </a:r>
            <a:r>
              <a:rPr lang="en-US" dirty="0"/>
              <a:t>’ sub passage.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8BD0A-C2CF-5964-25C5-7C403FC1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35" y="1631873"/>
            <a:ext cx="5849945" cy="1192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6B295-77A8-696A-AC51-36C3D470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35" y="3292801"/>
            <a:ext cx="6973640" cy="666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DF0803-F575-B34F-D9B9-52E85E7FA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535" y="3916666"/>
            <a:ext cx="623021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83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0CF63-B221-C2B2-D490-FCC28414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80" y="2455723"/>
            <a:ext cx="7021600" cy="2700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374948-6995-6F16-7542-508C5EF34FBE}"/>
              </a:ext>
            </a:extLst>
          </p:cNvPr>
          <p:cNvSpPr txBox="1"/>
          <p:nvPr/>
        </p:nvSpPr>
        <p:spPr>
          <a:xfrm>
            <a:off x="1549400" y="1244600"/>
            <a:ext cx="764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displays label and score for each word in a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label is categorized by </a:t>
            </a:r>
            <a:r>
              <a:rPr lang="en-US" dirty="0" err="1"/>
              <a:t>ClinicalBERT</a:t>
            </a:r>
            <a:r>
              <a:rPr lang="en-US" dirty="0"/>
              <a:t> into LABEL_0 and LABEL_1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score is given to each word in that label category.</a:t>
            </a:r>
          </a:p>
        </p:txBody>
      </p:sp>
    </p:spTree>
    <p:extLst>
      <p:ext uri="{BB962C8B-B14F-4D97-AF65-F5344CB8AC3E}">
        <p14:creationId xmlns:p14="http://schemas.microsoft.com/office/powerpoint/2010/main" val="369702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BD2DC-A6B6-4B7F-3812-894F03DE0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DBF66-B1B3-8248-6643-4875B7152C48}"/>
              </a:ext>
            </a:extLst>
          </p:cNvPr>
          <p:cNvSpPr txBox="1"/>
          <p:nvPr/>
        </p:nvSpPr>
        <p:spPr>
          <a:xfrm>
            <a:off x="61369" y="0"/>
            <a:ext cx="1196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err="1">
                <a:highlight>
                  <a:srgbClr val="00FFFF"/>
                </a:highlight>
              </a:rPr>
              <a:t>ClinicalBERT</a:t>
            </a:r>
            <a:r>
              <a:rPr lang="en-US" b="1" i="1" u="sng" dirty="0">
                <a:highlight>
                  <a:srgbClr val="00FFFF"/>
                </a:highlight>
              </a:rPr>
              <a:t> TSNE visualization</a:t>
            </a:r>
            <a:r>
              <a:rPr lang="en-US" dirty="0"/>
              <a:t>: For </a:t>
            </a:r>
            <a:r>
              <a:rPr lang="en-US" dirty="0">
                <a:highlight>
                  <a:srgbClr val="FFFF00"/>
                </a:highlight>
              </a:rPr>
              <a:t>Medication</a:t>
            </a:r>
            <a:r>
              <a:rPr lang="en-US" dirty="0"/>
              <a:t> in medical 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5D88A-E9CD-E4CA-2B4C-1B7908B1AE4E}"/>
              </a:ext>
            </a:extLst>
          </p:cNvPr>
          <p:cNvSpPr txBox="1"/>
          <p:nvPr/>
        </p:nvSpPr>
        <p:spPr>
          <a:xfrm>
            <a:off x="169788" y="742013"/>
            <a:ext cx="4417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https://github.com/dalwari/mimic-iii-clinical-database-demo-1.4/blob/main/clinical_bert_tsne_plot.png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F9265-0C74-3DD1-CF2C-98416E585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60" y="369332"/>
            <a:ext cx="5591432" cy="59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1667-8860-8A22-6B83-C4BDFFD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dirty="0">
                <a:highlight>
                  <a:srgbClr val="00FFFF"/>
                </a:highlight>
              </a:rPr>
              <a:t>Dataset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815C-1563-61F6-131D-8718CE10B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180"/>
            <a:ext cx="10515600" cy="5182783"/>
          </a:xfrm>
        </p:spPr>
        <p:txBody>
          <a:bodyPr>
            <a:normAutofit/>
          </a:bodyPr>
          <a:lstStyle/>
          <a:p>
            <a:r>
              <a:rPr lang="en-US" sz="1600" dirty="0"/>
              <a:t>Write a </a:t>
            </a:r>
            <a:r>
              <a:rPr lang="en-US" sz="1600" dirty="0" err="1"/>
              <a:t>sql</a:t>
            </a:r>
            <a:r>
              <a:rPr lang="en-US" sz="1600" dirty="0"/>
              <a:t> query in </a:t>
            </a:r>
            <a:r>
              <a:rPr lang="en-US" sz="1600" dirty="0" err="1"/>
              <a:t>Dbeaver</a:t>
            </a:r>
            <a:endParaRPr lang="en-US" sz="1600" dirty="0"/>
          </a:p>
          <a:p>
            <a:r>
              <a:rPr lang="en-US" sz="1600" dirty="0"/>
              <a:t>Use the ‘Export data’ option in </a:t>
            </a:r>
            <a:r>
              <a:rPr lang="en-US" sz="1600" dirty="0" err="1"/>
              <a:t>Dbeaver</a:t>
            </a:r>
            <a:r>
              <a:rPr lang="en-US" sz="1600" dirty="0"/>
              <a:t> to extract the dataset result as CSV file into NLP workspace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5E4E1-FCC1-1423-2A88-3AD6D348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09" y="1804729"/>
            <a:ext cx="7847707" cy="44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65EB4-CB64-78BF-73FF-AC3A3264E36F}"/>
              </a:ext>
            </a:extLst>
          </p:cNvPr>
          <p:cNvSpPr txBox="1"/>
          <p:nvPr/>
        </p:nvSpPr>
        <p:spPr>
          <a:xfrm>
            <a:off x="119921" y="52466"/>
            <a:ext cx="11947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disease of interest here is 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icd9_code for diabetes is between ‘25000' and '25003’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we need to join </a:t>
            </a:r>
            <a:r>
              <a:rPr lang="en-US" dirty="0" err="1"/>
              <a:t>d_icd_diagnoses</a:t>
            </a:r>
            <a:r>
              <a:rPr lang="en-US" dirty="0"/>
              <a:t> and </a:t>
            </a:r>
            <a:r>
              <a:rPr lang="en-US" dirty="0" err="1"/>
              <a:t>diagnoses_icd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of previous step subquery is joined with </a:t>
            </a:r>
            <a:r>
              <a:rPr lang="en-US" dirty="0" err="1"/>
              <a:t>noteevents</a:t>
            </a:r>
            <a:r>
              <a:rPr lang="en-US" dirty="0"/>
              <a:t> on hospital admission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notes of ‘Discharge Summary’ needs to be filtered out limited to 40 records in order to process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12522-A0C6-5604-66C8-EA089054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9" y="1485028"/>
            <a:ext cx="8900195" cy="52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83D55-C5C8-44D9-55B9-383F927D9E9B}"/>
              </a:ext>
            </a:extLst>
          </p:cNvPr>
          <p:cNvSpPr txBox="1"/>
          <p:nvPr/>
        </p:nvSpPr>
        <p:spPr>
          <a:xfrm>
            <a:off x="116601" y="61369"/>
            <a:ext cx="567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00FFFF"/>
                </a:highlight>
              </a:rPr>
              <a:t>Named Entity Recognition: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2A2E-9E9F-9A42-E341-F914AF1790FC}"/>
              </a:ext>
            </a:extLst>
          </p:cNvPr>
          <p:cNvSpPr txBox="1"/>
          <p:nvPr/>
        </p:nvSpPr>
        <p:spPr>
          <a:xfrm>
            <a:off x="214792" y="584589"/>
            <a:ext cx="1181355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the Spacy, </a:t>
            </a:r>
            <a:r>
              <a:rPr lang="en-US" dirty="0" err="1"/>
              <a:t>Scispacy</a:t>
            </a:r>
            <a:r>
              <a:rPr lang="en-US" dirty="0"/>
              <a:t>, Word2Vec, TSNE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the spacy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utility functions like,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clean_and_split_paragraph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extract_entities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fetch_entities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visualize_entities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extract_corpus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fetch_corpus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extract_passage_by_label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do_data_process</a:t>
            </a:r>
            <a:r>
              <a:rPr lang="en-US" sz="1200" dirty="0"/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CE6C4-FE38-93B4-E98C-B74521FF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1" y="907754"/>
            <a:ext cx="3672810" cy="2667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7E121-66FE-F9F9-2E39-399A0D44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" y="4268031"/>
            <a:ext cx="405821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55DFA-A2AF-8839-D1F6-D72F454E3D20}"/>
              </a:ext>
            </a:extLst>
          </p:cNvPr>
          <p:cNvSpPr txBox="1"/>
          <p:nvPr/>
        </p:nvSpPr>
        <p:spPr>
          <a:xfrm>
            <a:off x="55232" y="978562"/>
            <a:ext cx="12034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clean_and_split_paragraph</a:t>
            </a:r>
            <a:r>
              <a:rPr lang="en-US" b="1" dirty="0"/>
              <a:t>()</a:t>
            </a:r>
            <a:r>
              <a:rPr lang="en-US" dirty="0"/>
              <a:t> is used to perform data cleaning by removing the extra spaces and redundant lines.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fetch_entities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extract_entities</a:t>
            </a:r>
            <a:r>
              <a:rPr lang="en-US" b="1" dirty="0"/>
              <a:t>() </a:t>
            </a:r>
            <a:r>
              <a:rPr lang="en-US" dirty="0"/>
              <a:t>are used to print entities fetched using NER models.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fetch_corpus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extract_corpus</a:t>
            </a:r>
            <a:r>
              <a:rPr lang="en-US" b="1" dirty="0"/>
              <a:t>() </a:t>
            </a:r>
            <a:r>
              <a:rPr lang="en-US" dirty="0"/>
              <a:t>are used to print corpus recognized from the dataset.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do_data_process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extract_passage_by_label</a:t>
            </a:r>
            <a:r>
              <a:rPr lang="en-US" b="1" dirty="0"/>
              <a:t>() </a:t>
            </a:r>
            <a:r>
              <a:rPr lang="en-US" dirty="0"/>
              <a:t>are used to extract subparagraph from medical notes passage.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visualize_entities</a:t>
            </a:r>
            <a:r>
              <a:rPr lang="en-US" b="1" dirty="0"/>
              <a:t>() </a:t>
            </a:r>
            <a:r>
              <a:rPr lang="en-US" dirty="0"/>
              <a:t>is used to </a:t>
            </a:r>
            <a:r>
              <a:rPr lang="en-US" dirty="0" err="1"/>
              <a:t>identitfy</a:t>
            </a:r>
            <a:r>
              <a:rPr lang="en-US" dirty="0"/>
              <a:t> the different types of entities provided by different </a:t>
            </a:r>
            <a:r>
              <a:rPr lang="en-US" i="1" u="sng" dirty="0">
                <a:highlight>
                  <a:srgbClr val="FFFF00"/>
                </a:highlight>
              </a:rPr>
              <a:t>Spacy</a:t>
            </a:r>
            <a:r>
              <a:rPr lang="en-US" dirty="0"/>
              <a:t> and </a:t>
            </a:r>
            <a:r>
              <a:rPr lang="en-US" i="1" u="sng" dirty="0" err="1">
                <a:highlight>
                  <a:srgbClr val="FFFF00"/>
                </a:highlight>
              </a:rPr>
              <a:t>SciSpacy</a:t>
            </a:r>
            <a:r>
              <a:rPr lang="en-US" dirty="0"/>
              <a:t>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instance ,</a:t>
            </a:r>
            <a:r>
              <a:rPr lang="en-US" i="1" dirty="0">
                <a:highlight>
                  <a:srgbClr val="FFFF00"/>
                </a:highlight>
              </a:rPr>
              <a:t> History of Present Illness, Past Medical History, Brief Hospital Course, REVIEW OF SYSTEMS</a:t>
            </a:r>
            <a:r>
              <a:rPr lang="en-US" dirty="0"/>
              <a:t> are the subparagraph labels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5ABB6-6DDB-983C-6514-8AE0F8A1941A}"/>
              </a:ext>
            </a:extLst>
          </p:cNvPr>
          <p:cNvSpPr txBox="1"/>
          <p:nvPr/>
        </p:nvSpPr>
        <p:spPr>
          <a:xfrm>
            <a:off x="98191" y="67506"/>
            <a:ext cx="834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</a:rPr>
              <a:t>Utility Helper Functions:</a:t>
            </a:r>
          </a:p>
        </p:txBody>
      </p:sp>
    </p:spTree>
    <p:extLst>
      <p:ext uri="{BB962C8B-B14F-4D97-AF65-F5344CB8AC3E}">
        <p14:creationId xmlns:p14="http://schemas.microsoft.com/office/powerpoint/2010/main" val="67478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97C159-CD6D-58EB-E2B2-278131FB1B22}"/>
              </a:ext>
            </a:extLst>
          </p:cNvPr>
          <p:cNvSpPr txBox="1"/>
          <p:nvPr/>
        </p:nvSpPr>
        <p:spPr>
          <a:xfrm>
            <a:off x="67506" y="61369"/>
            <a:ext cx="120590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and clean the ‘nlp_med_notes.csv’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record extract the ‘</a:t>
            </a:r>
            <a:r>
              <a:rPr lang="en-US" dirty="0">
                <a:highlight>
                  <a:srgbClr val="FFFF00"/>
                </a:highlight>
              </a:rPr>
              <a:t>PAST MEDICAL HISTORY</a:t>
            </a:r>
            <a:r>
              <a:rPr lang="en-US" dirty="0"/>
              <a:t>’ subparagraph from </a:t>
            </a:r>
            <a:r>
              <a:rPr lang="en-US" u="sng" dirty="0">
                <a:highlight>
                  <a:srgbClr val="FFFF00"/>
                </a:highlight>
              </a:rPr>
              <a:t>text</a:t>
            </a:r>
            <a:r>
              <a:rPr lang="en-US" dirty="0"/>
              <a:t> (</a:t>
            </a:r>
            <a:r>
              <a:rPr lang="en-US" dirty="0" err="1"/>
              <a:t>i.e</a:t>
            </a:r>
            <a:r>
              <a:rPr lang="en-US" dirty="0"/>
              <a:t> medical notes)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the extracted </a:t>
            </a:r>
            <a:r>
              <a:rPr lang="en-US" dirty="0" err="1"/>
              <a:t>label_df</a:t>
            </a:r>
            <a:r>
              <a:rPr lang="en-US" dirty="0"/>
              <a:t> to view the entities of spacy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b="1" dirty="0">
                <a:highlight>
                  <a:srgbClr val="00FFFF"/>
                </a:highlight>
              </a:rPr>
              <a:t>dependency tree </a:t>
            </a:r>
            <a:r>
              <a:rPr lang="en-US" dirty="0"/>
              <a:t>using </a:t>
            </a:r>
            <a:r>
              <a:rPr lang="en-US" dirty="0" err="1"/>
              <a:t>displacy</a:t>
            </a:r>
            <a:r>
              <a:rPr lang="en-US" dirty="0"/>
              <a:t> from spacy model to show the relationship between words in a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meaningful sentence can be extracted from ‘</a:t>
            </a:r>
            <a:r>
              <a:rPr lang="en-US" dirty="0">
                <a:highlight>
                  <a:srgbClr val="FFFF00"/>
                </a:highlight>
              </a:rPr>
              <a:t>REVIEW OF SYSTEMS</a:t>
            </a:r>
            <a:r>
              <a:rPr lang="en-US" dirty="0"/>
              <a:t>’ sub paragraph.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52A1F-EEA2-99B7-C26C-7C862DEC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1" y="384534"/>
            <a:ext cx="4294772" cy="891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26A58-1CC0-7896-F036-30F6A390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71" y="2051789"/>
            <a:ext cx="6089152" cy="3097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0C69C-C3E5-54B7-00C5-0117263B3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727" y="3819335"/>
            <a:ext cx="5249171" cy="13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4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953FC-5804-DA70-FB65-D0008E76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5" y="252172"/>
            <a:ext cx="10995285" cy="57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E8D79-1B0F-08E0-853D-A68B118A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" y="159559"/>
            <a:ext cx="12045100" cy="63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833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MIMIC NLP</vt:lpstr>
      <vt:lpstr>Tools and Dataset Used:</vt:lpstr>
      <vt:lpstr>Dataset Preparation: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Diwakar, Ajay Sankar</dc:creator>
  <cp:lastModifiedBy>Diwakar, Ajay Sankar</cp:lastModifiedBy>
  <cp:revision>2</cp:revision>
  <dcterms:created xsi:type="dcterms:W3CDTF">2025-02-23T15:23:27Z</dcterms:created>
  <dcterms:modified xsi:type="dcterms:W3CDTF">2025-03-02T20:03:47Z</dcterms:modified>
</cp:coreProperties>
</file>