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64" r:id="rId3"/>
    <p:sldId id="256" r:id="rId4"/>
    <p:sldId id="268" r:id="rId5"/>
    <p:sldId id="279" r:id="rId6"/>
    <p:sldId id="278" r:id="rId7"/>
    <p:sldId id="280" r:id="rId8"/>
    <p:sldId id="282" r:id="rId9"/>
    <p:sldId id="283" r:id="rId10"/>
    <p:sldId id="270" r:id="rId11"/>
    <p:sldId id="277" r:id="rId12"/>
    <p:sldId id="276" r:id="rId13"/>
    <p:sldId id="273"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7352F-60B7-4717-BA7E-B0412DCA3ED9}"/>
              </a:ext>
            </a:extLst>
          </p:cNvPr>
          <p:cNvSpPr>
            <a:spLocks noGrp="1"/>
          </p:cNvSpPr>
          <p:nvPr>
            <p:ph type="ctrTitle"/>
          </p:nvPr>
        </p:nvSpPr>
        <p:spPr/>
        <p:txBody>
          <a:bodyPr/>
          <a:lstStyle/>
          <a:p>
            <a:r>
              <a:rPr lang="en-CA" dirty="0"/>
              <a:t>Big Questions</a:t>
            </a:r>
          </a:p>
        </p:txBody>
      </p:sp>
      <p:sp>
        <p:nvSpPr>
          <p:cNvPr id="3" name="Subtitle 2">
            <a:extLst>
              <a:ext uri="{FF2B5EF4-FFF2-40B4-BE49-F238E27FC236}">
                <a16:creationId xmlns:a16="http://schemas.microsoft.com/office/drawing/2014/main" xmlns="" id="{F8BD0A67-93A0-49E6-AA92-D0A6DC0CAEC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3234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04729-E1C6-4FAB-ADE6-E18CAF1845A4}"/>
              </a:ext>
            </a:extLst>
          </p:cNvPr>
          <p:cNvSpPr>
            <a:spLocks noGrp="1"/>
          </p:cNvSpPr>
          <p:nvPr>
            <p:ph type="ctrTitle"/>
          </p:nvPr>
        </p:nvSpPr>
        <p:spPr/>
        <p:txBody>
          <a:bodyPr/>
          <a:lstStyle/>
          <a:p>
            <a:r>
              <a:rPr lang="en-CA" dirty="0"/>
              <a:t>Entrepreneurship</a:t>
            </a:r>
          </a:p>
        </p:txBody>
      </p:sp>
      <p:sp>
        <p:nvSpPr>
          <p:cNvPr id="3" name="Subtitle 2">
            <a:extLst>
              <a:ext uri="{FF2B5EF4-FFF2-40B4-BE49-F238E27FC236}">
                <a16:creationId xmlns:a16="http://schemas.microsoft.com/office/drawing/2014/main" xmlns="" id="{AB3C60DF-A59D-47D6-8565-9AA33084601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02163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xmlns=""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3" name="Rectangle 19">
            <a:extLst>
              <a:ext uri="{FF2B5EF4-FFF2-40B4-BE49-F238E27FC236}">
                <a16:creationId xmlns:a16="http://schemas.microsoft.com/office/drawing/2014/main" xmlns="" id="{54047A07-72EC-41BC-A55F-C264F639FB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descr="A close up of an animal&#10;&#10;Description generated with very high confidence">
            <a:extLst>
              <a:ext uri="{FF2B5EF4-FFF2-40B4-BE49-F238E27FC236}">
                <a16:creationId xmlns:a16="http://schemas.microsoft.com/office/drawing/2014/main" xmlns="" id="{924B7466-030B-41DC-B869-AEDE3E83C5C0}"/>
              </a:ext>
            </a:extLst>
          </p:cNvPr>
          <p:cNvPicPr>
            <a:picLocks noGrp="1" noChangeAspect="1"/>
          </p:cNvPicPr>
          <p:nvPr>
            <p:ph type="pic" sz="quarter" idx="4294967295"/>
          </p:nvPr>
        </p:nvPicPr>
        <p:blipFill rotWithShape="1">
          <a:blip r:embed="rId2">
            <a:alphaModFix amt="40000"/>
            <a:extLst/>
          </a:blip>
          <a:srcRect t="25000"/>
          <a:stretch/>
        </p:blipFill>
        <p:spPr>
          <a:xfrm>
            <a:off x="20" y="10"/>
            <a:ext cx="12191980" cy="6857990"/>
          </a:xfrm>
          <a:prstGeom prst="rect">
            <a:avLst/>
          </a:prstGeom>
        </p:spPr>
      </p:pic>
      <p:sp>
        <p:nvSpPr>
          <p:cNvPr id="5" name="Title 4">
            <a:extLst>
              <a:ext uri="{FF2B5EF4-FFF2-40B4-BE49-F238E27FC236}">
                <a16:creationId xmlns:a16="http://schemas.microsoft.com/office/drawing/2014/main" xmlns="" id="{FC3EDE87-2F04-48E9-980B-3B6414C37D49}"/>
              </a:ext>
            </a:extLst>
          </p:cNvPr>
          <p:cNvSpPr>
            <a:spLocks noGrp="1"/>
          </p:cNvSpPr>
          <p:nvPr>
            <p:ph type="title" idx="4294967295"/>
          </p:nvPr>
        </p:nvSpPr>
        <p:spPr>
          <a:xfrm>
            <a:off x="810001" y="1449147"/>
            <a:ext cx="10572000" cy="3732453"/>
          </a:xfrm>
        </p:spPr>
        <p:txBody>
          <a:bodyPr vert="horz" lIns="91440" tIns="45720" rIns="91440" bIns="45720" rtlCol="0" anchor="b">
            <a:normAutofit/>
          </a:bodyPr>
          <a:lstStyle/>
          <a:p>
            <a:r>
              <a:rPr lang="en-US" sz="5400" dirty="0"/>
              <a:t>Working can help you to save some of the money needed to start a business.</a:t>
            </a:r>
          </a:p>
        </p:txBody>
      </p:sp>
    </p:spTree>
    <p:extLst>
      <p:ext uri="{BB962C8B-B14F-4D97-AF65-F5344CB8AC3E}">
        <p14:creationId xmlns:p14="http://schemas.microsoft.com/office/powerpoint/2010/main" val="420290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xmlns=""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xmlns="" id="{35C44DBB-AD7C-4682-B258-6367305D20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A1CED323-FAF0-4E0B-8717-FC1F468A28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67987112-67C0-4EF6-B12D-39CFF4BBDF83}"/>
              </a:ext>
            </a:extLst>
          </p:cNvPr>
          <p:cNvSpPr>
            <a:spLocks noGrp="1"/>
          </p:cNvSpPr>
          <p:nvPr>
            <p:ph type="title"/>
          </p:nvPr>
        </p:nvSpPr>
        <p:spPr>
          <a:xfrm>
            <a:off x="965200" y="1218476"/>
            <a:ext cx="3187318" cy="4421050"/>
          </a:xfrm>
          <a:effectLst/>
        </p:spPr>
        <p:txBody>
          <a:bodyPr vert="horz" lIns="91440" tIns="45720" rIns="91440" bIns="45720" rtlCol="0" anchor="ctr">
            <a:normAutofit/>
          </a:bodyPr>
          <a:lstStyle/>
          <a:p>
            <a:pPr algn="r"/>
            <a:r>
              <a:rPr lang="en-US" sz="3200">
                <a:solidFill>
                  <a:schemeClr val="tx1"/>
                </a:solidFill>
              </a:rPr>
              <a:t>What will prepare you for being an entrepreneur? </a:t>
            </a:r>
          </a:p>
        </p:txBody>
      </p:sp>
      <p:sp>
        <p:nvSpPr>
          <p:cNvPr id="4" name="Text Placeholder 3">
            <a:extLst>
              <a:ext uri="{FF2B5EF4-FFF2-40B4-BE49-F238E27FC236}">
                <a16:creationId xmlns:a16="http://schemas.microsoft.com/office/drawing/2014/main" xmlns="" id="{33831006-A3A9-4682-9DB6-276F395BC193}"/>
              </a:ext>
            </a:extLst>
          </p:cNvPr>
          <p:cNvSpPr>
            <a:spLocks noGrp="1"/>
          </p:cNvSpPr>
          <p:nvPr>
            <p:ph type="body" sz="quarter" idx="16"/>
          </p:nvPr>
        </p:nvSpPr>
        <p:spPr>
          <a:xfrm>
            <a:off x="5146751" y="1218475"/>
            <a:ext cx="6080050" cy="4421051"/>
          </a:xfrm>
          <a:effectLst/>
        </p:spPr>
        <p:txBody>
          <a:bodyPr vert="horz" lIns="91440" tIns="45720" rIns="91440" bIns="45720" rtlCol="0" anchor="ctr">
            <a:normAutofit/>
          </a:bodyPr>
          <a:lstStyle/>
          <a:p>
            <a:r>
              <a:rPr lang="en-US" sz="1600" dirty="0"/>
              <a:t>BEING MENTORED. Talk to an entrepreneur in your community. It’s a great way to learn more! </a:t>
            </a:r>
          </a:p>
          <a:p>
            <a:pPr>
              <a:buFont typeface="Wingdings 2" charset="2"/>
              <a:buChar char=""/>
            </a:pPr>
            <a:endParaRPr lang="en-US" sz="1600" dirty="0"/>
          </a:p>
          <a:p>
            <a:r>
              <a:rPr lang="en-US" sz="1600" dirty="0"/>
              <a:t>WORKING. Experience in any franchise can help you learn how a franchise works. </a:t>
            </a:r>
          </a:p>
          <a:p>
            <a:pPr>
              <a:buFont typeface="Wingdings 2" charset="2"/>
              <a:buChar char=""/>
            </a:pPr>
            <a:endParaRPr lang="en-US" sz="1600" dirty="0"/>
          </a:p>
          <a:p>
            <a:r>
              <a:rPr lang="en-US" sz="1600" dirty="0"/>
              <a:t>EXPERIENCE WITH THE PUBLIC. Learning about how to deal with the public and developing your people skills is always a benefit. Think about taking on volunteer work if you can’t find an employment opportunity.  </a:t>
            </a:r>
          </a:p>
        </p:txBody>
      </p:sp>
    </p:spTree>
    <p:extLst>
      <p:ext uri="{BB962C8B-B14F-4D97-AF65-F5344CB8AC3E}">
        <p14:creationId xmlns:p14="http://schemas.microsoft.com/office/powerpoint/2010/main" val="36809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FF933D-A55E-4DC4-B7BB-AEDF5A338F9E}"/>
              </a:ext>
            </a:extLst>
          </p:cNvPr>
          <p:cNvSpPr>
            <a:spLocks noGrp="1"/>
          </p:cNvSpPr>
          <p:nvPr>
            <p:ph type="ctrTitle"/>
          </p:nvPr>
        </p:nvSpPr>
        <p:spPr/>
        <p:txBody>
          <a:bodyPr/>
          <a:lstStyle/>
          <a:p>
            <a:r>
              <a:rPr lang="en-CA" dirty="0"/>
              <a:t>Future Resources  </a:t>
            </a:r>
          </a:p>
        </p:txBody>
      </p:sp>
      <p:sp>
        <p:nvSpPr>
          <p:cNvPr id="5" name="Subtitle 4">
            <a:extLst>
              <a:ext uri="{FF2B5EF4-FFF2-40B4-BE49-F238E27FC236}">
                <a16:creationId xmlns:a16="http://schemas.microsoft.com/office/drawing/2014/main" xmlns="" id="{C613E88B-39F0-4F1C-B73C-1DE32F775C3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0958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CDC21-F1E9-42C7-BBF3-CD9868DB26DD}"/>
              </a:ext>
            </a:extLst>
          </p:cNvPr>
          <p:cNvSpPr>
            <a:spLocks noGrp="1"/>
          </p:cNvSpPr>
          <p:nvPr>
            <p:ph type="title"/>
          </p:nvPr>
        </p:nvSpPr>
        <p:spPr/>
        <p:txBody>
          <a:bodyPr/>
          <a:lstStyle/>
          <a:p>
            <a:r>
              <a:rPr lang="en-CA" dirty="0"/>
              <a:t>Links</a:t>
            </a:r>
          </a:p>
        </p:txBody>
      </p:sp>
      <p:sp>
        <p:nvSpPr>
          <p:cNvPr id="3" name="Content Placeholder 2">
            <a:extLst>
              <a:ext uri="{FF2B5EF4-FFF2-40B4-BE49-F238E27FC236}">
                <a16:creationId xmlns:a16="http://schemas.microsoft.com/office/drawing/2014/main" xmlns="" id="{67D57E80-D0B0-434A-9C7A-F3E8727A68E3}"/>
              </a:ext>
            </a:extLst>
          </p:cNvPr>
          <p:cNvSpPr>
            <a:spLocks noGrp="1"/>
          </p:cNvSpPr>
          <p:nvPr>
            <p:ph idx="1"/>
          </p:nvPr>
        </p:nvSpPr>
        <p:spPr/>
        <p:txBody>
          <a:bodyPr/>
          <a:lstStyle/>
          <a:p>
            <a:r>
              <a:rPr lang="en-CA" dirty="0"/>
              <a:t>Canada Student Loans</a:t>
            </a:r>
          </a:p>
          <a:p>
            <a:r>
              <a:rPr lang="en-CA" dirty="0"/>
              <a:t>Loan calculator</a:t>
            </a:r>
          </a:p>
          <a:p>
            <a:r>
              <a:rPr lang="en-CA" dirty="0"/>
              <a:t>Dollars and Sense </a:t>
            </a:r>
          </a:p>
          <a:p>
            <a:endParaRPr lang="en-CA" dirty="0"/>
          </a:p>
          <a:p>
            <a:endParaRPr lang="en-CA" dirty="0"/>
          </a:p>
        </p:txBody>
      </p:sp>
    </p:spTree>
    <p:extLst>
      <p:ext uri="{BB962C8B-B14F-4D97-AF65-F5344CB8AC3E}">
        <p14:creationId xmlns:p14="http://schemas.microsoft.com/office/powerpoint/2010/main" val="259797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7000" b="-17000"/>
          </a:stretch>
        </a:blip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xmlns=""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xmlns="" id="{54047A07-72EC-41BC-A55F-C264F639FB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A7B5C6E-9D78-4A24-91A4-EC067DE93122}"/>
              </a:ext>
            </a:extLst>
          </p:cNvPr>
          <p:cNvSpPr>
            <a:spLocks noGrp="1"/>
          </p:cNvSpPr>
          <p:nvPr>
            <p:ph type="title"/>
          </p:nvPr>
        </p:nvSpPr>
        <p:spPr>
          <a:xfrm>
            <a:off x="810000" y="2990868"/>
            <a:ext cx="10572000" cy="3732453"/>
          </a:xfrm>
        </p:spPr>
        <p:txBody>
          <a:bodyPr vert="horz" lIns="91440" tIns="45720" rIns="91440" bIns="45720" rtlCol="0" anchor="b">
            <a:normAutofit/>
          </a:bodyPr>
          <a:lstStyle/>
          <a:p>
            <a:r>
              <a:rPr lang="en-US" sz="5400" dirty="0">
                <a:solidFill>
                  <a:schemeClr val="bg1"/>
                </a:solidFill>
              </a:rPr>
              <a:t>Getting a long term loan</a:t>
            </a:r>
          </a:p>
        </p:txBody>
      </p:sp>
      <p:sp>
        <p:nvSpPr>
          <p:cNvPr id="12" name="Rectangle 11">
            <a:extLst>
              <a:ext uri="{FF2B5EF4-FFF2-40B4-BE49-F238E27FC236}">
                <a16:creationId xmlns:a16="http://schemas.microsoft.com/office/drawing/2014/main" xmlns="" id="{490D6AD4-E343-41B5-9CAA-F8D2E8D29347}"/>
              </a:ext>
            </a:extLst>
          </p:cNvPr>
          <p:cNvSpPr/>
          <p:nvPr/>
        </p:nvSpPr>
        <p:spPr>
          <a:xfrm>
            <a:off x="5200650" y="2559636"/>
            <a:ext cx="6892290" cy="1754326"/>
          </a:xfrm>
          <a:prstGeom prst="rect">
            <a:avLst/>
          </a:prstGeom>
        </p:spPr>
        <p:txBody>
          <a:bodyPr wrap="square">
            <a:spAutoFit/>
          </a:bodyPr>
          <a:lstStyle/>
          <a:p>
            <a:r>
              <a:rPr lang="en-CA" dirty="0">
                <a:solidFill>
                  <a:schemeClr val="bg1"/>
                </a:solidFill>
              </a:rPr>
              <a:t>At some point in your life, you will probably want to get a long term loan for university, trade school or maybe even to start a small business.</a:t>
            </a:r>
          </a:p>
          <a:p>
            <a:r>
              <a:rPr lang="en-CA" dirty="0">
                <a:solidFill>
                  <a:schemeClr val="bg1"/>
                </a:solidFill>
              </a:rPr>
              <a:t> </a:t>
            </a:r>
          </a:p>
          <a:p>
            <a:r>
              <a:rPr lang="en-CA" dirty="0">
                <a:solidFill>
                  <a:schemeClr val="bg1"/>
                </a:solidFill>
              </a:rPr>
              <a:t>Ask trusted friends, family, and mentors about. </a:t>
            </a:r>
          </a:p>
          <a:p>
            <a:r>
              <a:rPr lang="en-CA" dirty="0">
                <a:solidFill>
                  <a:schemeClr val="bg1"/>
                </a:solidFill>
              </a:rPr>
              <a:t>Talk to anyone who will listen! Ask questions! </a:t>
            </a:r>
          </a:p>
        </p:txBody>
      </p:sp>
    </p:spTree>
    <p:extLst>
      <p:ext uri="{BB962C8B-B14F-4D97-AF65-F5344CB8AC3E}">
        <p14:creationId xmlns:p14="http://schemas.microsoft.com/office/powerpoint/2010/main" val="236166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xmlns=""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xmlns=""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8" name="Content Placeholder 7" descr="A black and red keyboard&#10;&#10;Description generated with very high confidence">
            <a:extLst>
              <a:ext uri="{FF2B5EF4-FFF2-40B4-BE49-F238E27FC236}">
                <a16:creationId xmlns:a16="http://schemas.microsoft.com/office/drawing/2014/main" xmlns="" id="{C1924FE0-DCCC-49FA-B277-378B932387CF}"/>
              </a:ext>
            </a:extLst>
          </p:cNvPr>
          <p:cNvPicPr>
            <a:picLocks noGrp="1" noChangeAspect="1"/>
          </p:cNvPicPr>
          <p:nvPr>
            <p:ph idx="1"/>
          </p:nvPr>
        </p:nvPicPr>
        <p:blipFill>
          <a:blip r:embed="rId2"/>
          <a:stretch>
            <a:fillRect/>
          </a:stretch>
        </p:blipFill>
        <p:spPr>
          <a:xfrm>
            <a:off x="463961" y="769460"/>
            <a:ext cx="6612856" cy="4959642"/>
          </a:xfrm>
          <a:prstGeom prst="roundRect">
            <a:avLst>
              <a:gd name="adj" fmla="val 3876"/>
            </a:avLst>
          </a:prstGeom>
          <a:ln>
            <a:solidFill>
              <a:schemeClr val="accent1"/>
            </a:solidFill>
          </a:ln>
          <a:effectLst/>
        </p:spPr>
      </p:pic>
      <p:sp>
        <p:nvSpPr>
          <p:cNvPr id="4" name="Title 3">
            <a:extLst>
              <a:ext uri="{FF2B5EF4-FFF2-40B4-BE49-F238E27FC236}">
                <a16:creationId xmlns:a16="http://schemas.microsoft.com/office/drawing/2014/main" xmlns="" id="{068CE9E2-A570-46D5-A739-BDAF6EC5529F}"/>
              </a:ext>
            </a:extLst>
          </p:cNvPr>
          <p:cNvSpPr>
            <a:spLocks noGrp="1"/>
          </p:cNvSpPr>
          <p:nvPr>
            <p:ph type="title"/>
          </p:nvPr>
        </p:nvSpPr>
        <p:spPr>
          <a:xfrm>
            <a:off x="8164749" y="457201"/>
            <a:ext cx="3575737" cy="1332688"/>
          </a:xfrm>
        </p:spPr>
        <p:txBody>
          <a:bodyPr vert="horz" lIns="91440" tIns="45720" rIns="91440" bIns="45720" rtlCol="0" anchor="b">
            <a:normAutofit fontScale="90000"/>
          </a:bodyPr>
          <a:lstStyle/>
          <a:p>
            <a:pPr algn="ctr"/>
            <a:r>
              <a:rPr lang="en-US" sz="3200" dirty="0">
                <a:solidFill>
                  <a:srgbClr val="FFFFFF"/>
                </a:solidFill>
              </a:rPr>
              <a:t>The pros and cons of getting a loan</a:t>
            </a:r>
          </a:p>
        </p:txBody>
      </p:sp>
      <p:sp>
        <p:nvSpPr>
          <p:cNvPr id="6" name="Text Placeholder 5">
            <a:extLst>
              <a:ext uri="{FF2B5EF4-FFF2-40B4-BE49-F238E27FC236}">
                <a16:creationId xmlns:a16="http://schemas.microsoft.com/office/drawing/2014/main" xmlns="" id="{3AC273C0-3378-4D64-99F4-0956270A4370}"/>
              </a:ext>
            </a:extLst>
          </p:cNvPr>
          <p:cNvSpPr>
            <a:spLocks noGrp="1"/>
          </p:cNvSpPr>
          <p:nvPr>
            <p:ph type="body" sz="half" idx="2"/>
          </p:nvPr>
        </p:nvSpPr>
        <p:spPr>
          <a:xfrm>
            <a:off x="8164749" y="2024743"/>
            <a:ext cx="3575737" cy="4016619"/>
          </a:xfrm>
        </p:spPr>
        <p:txBody>
          <a:bodyPr vert="horz" lIns="91440" tIns="45720" rIns="91440" bIns="45720" rtlCol="0" anchor="ctr">
            <a:normAutofit/>
          </a:bodyPr>
          <a:lstStyle/>
          <a:p>
            <a:pPr>
              <a:buFont typeface="Wingdings 2" charset="2"/>
              <a:buChar char=""/>
            </a:pPr>
            <a:endParaRPr lang="en-US" sz="1600" dirty="0">
              <a:solidFill>
                <a:srgbClr val="FFFFFF"/>
              </a:solidFill>
            </a:endParaRPr>
          </a:p>
          <a:p>
            <a:pPr marL="342900" indent="-342900">
              <a:buFont typeface="Wingdings" panose="05000000000000000000" pitchFamily="2" charset="2"/>
              <a:buChar char="§"/>
            </a:pPr>
            <a:r>
              <a:rPr lang="en-US" sz="2000" dirty="0">
                <a:solidFill>
                  <a:srgbClr val="FFFFFF"/>
                </a:solidFill>
              </a:rPr>
              <a:t>Can getting a small loan help you to get ahead or will it set you back?</a:t>
            </a:r>
          </a:p>
          <a:p>
            <a:pPr marL="342900" indent="-342900">
              <a:buFont typeface="Wingdings" panose="05000000000000000000" pitchFamily="2" charset="2"/>
              <a:buChar char="§"/>
            </a:pPr>
            <a:endParaRPr lang="en-US" sz="2000" dirty="0">
              <a:solidFill>
                <a:srgbClr val="FFFFFF"/>
              </a:solidFill>
            </a:endParaRPr>
          </a:p>
          <a:p>
            <a:pPr marL="342900" indent="-342900">
              <a:buFont typeface="Wingdings" panose="05000000000000000000" pitchFamily="2" charset="2"/>
              <a:buChar char="§"/>
            </a:pPr>
            <a:endParaRPr lang="en-US" sz="2000" dirty="0">
              <a:solidFill>
                <a:srgbClr val="FFFFFF"/>
              </a:solidFill>
            </a:endParaRPr>
          </a:p>
          <a:p>
            <a:pPr marL="342900" indent="-342900">
              <a:buFont typeface="Wingdings" panose="05000000000000000000" pitchFamily="2" charset="2"/>
              <a:buChar char="§"/>
            </a:pPr>
            <a:r>
              <a:rPr lang="en-US" sz="2000" dirty="0">
                <a:solidFill>
                  <a:srgbClr val="FFFFFF"/>
                </a:solidFill>
              </a:rPr>
              <a:t>Let’s look at some examples and see what we think</a:t>
            </a:r>
          </a:p>
        </p:txBody>
      </p:sp>
    </p:spTree>
    <p:extLst>
      <p:ext uri="{BB962C8B-B14F-4D97-AF65-F5344CB8AC3E}">
        <p14:creationId xmlns:p14="http://schemas.microsoft.com/office/powerpoint/2010/main" val="18751643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10C85-EBE6-4ED7-896E-D8EABEF78F03}"/>
              </a:ext>
            </a:extLst>
          </p:cNvPr>
          <p:cNvSpPr>
            <a:spLocks noGrp="1"/>
          </p:cNvSpPr>
          <p:nvPr>
            <p:ph type="title"/>
          </p:nvPr>
        </p:nvSpPr>
        <p:spPr/>
        <p:txBody>
          <a:bodyPr/>
          <a:lstStyle/>
          <a:p>
            <a:r>
              <a:rPr lang="en-CA" dirty="0"/>
              <a:t>Different types of borrowing</a:t>
            </a:r>
          </a:p>
        </p:txBody>
      </p:sp>
      <p:sp>
        <p:nvSpPr>
          <p:cNvPr id="7" name="Content Placeholder 6">
            <a:extLst>
              <a:ext uri="{FF2B5EF4-FFF2-40B4-BE49-F238E27FC236}">
                <a16:creationId xmlns:a16="http://schemas.microsoft.com/office/drawing/2014/main" xmlns="" id="{F87BA095-7208-4432-AE99-9D5DB1884F84}"/>
              </a:ext>
            </a:extLst>
          </p:cNvPr>
          <p:cNvSpPr>
            <a:spLocks noGrp="1"/>
          </p:cNvSpPr>
          <p:nvPr>
            <p:ph idx="1"/>
          </p:nvPr>
        </p:nvSpPr>
        <p:spPr>
          <a:xfrm>
            <a:off x="818712" y="2222287"/>
            <a:ext cx="10554574" cy="4188525"/>
          </a:xfrm>
        </p:spPr>
        <p:txBody>
          <a:bodyPr>
            <a:normAutofit/>
          </a:bodyPr>
          <a:lstStyle/>
          <a:p>
            <a:pPr marL="0" indent="0">
              <a:buNone/>
            </a:pPr>
            <a:r>
              <a:rPr lang="en-CA" sz="2800" dirty="0"/>
              <a:t>When it comes to large loans, there are a few different types of borrowing, but at their centre they all have a basic similarity: </a:t>
            </a:r>
          </a:p>
          <a:p>
            <a:pPr marL="0" indent="0">
              <a:buNone/>
            </a:pPr>
            <a:endParaRPr lang="en-CA" sz="2800" dirty="0"/>
          </a:p>
          <a:p>
            <a:pPr marL="0" indent="0" algn="ctr">
              <a:buNone/>
            </a:pPr>
            <a:r>
              <a:rPr lang="en-CA" sz="2800" dirty="0"/>
              <a:t>You pay a company extra money (interest) to borrow money now</a:t>
            </a:r>
          </a:p>
        </p:txBody>
      </p:sp>
    </p:spTree>
    <p:extLst>
      <p:ext uri="{BB962C8B-B14F-4D97-AF65-F5344CB8AC3E}">
        <p14:creationId xmlns:p14="http://schemas.microsoft.com/office/powerpoint/2010/main" val="123618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69290-F056-4F82-AF89-ED7DD0EA7419}"/>
              </a:ext>
            </a:extLst>
          </p:cNvPr>
          <p:cNvSpPr>
            <a:spLocks noGrp="1"/>
          </p:cNvSpPr>
          <p:nvPr>
            <p:ph type="title"/>
          </p:nvPr>
        </p:nvSpPr>
        <p:spPr>
          <a:xfrm>
            <a:off x="814728" y="727522"/>
            <a:ext cx="4852988" cy="4971529"/>
          </a:xfrm>
        </p:spPr>
        <p:txBody>
          <a:bodyPr>
            <a:normAutofit fontScale="90000"/>
          </a:bodyPr>
          <a:lstStyle/>
          <a:p>
            <a:r>
              <a:rPr lang="en-CA" dirty="0"/>
              <a:t>There are a lot of important questions to ask before agreeing to the loan the lender proposes to you. </a:t>
            </a:r>
            <a:br>
              <a:rPr lang="en-CA" dirty="0"/>
            </a:br>
            <a:r>
              <a:rPr lang="en-CA" dirty="0"/>
              <a:t/>
            </a:r>
            <a:br>
              <a:rPr lang="en-CA" dirty="0"/>
            </a:br>
            <a:r>
              <a:rPr lang="en-CA" dirty="0"/>
              <a:t>You might even talk to different lenders and see their proposals.</a:t>
            </a:r>
            <a:br>
              <a:rPr lang="en-CA" dirty="0"/>
            </a:br>
            <a:r>
              <a:rPr lang="en-CA" dirty="0"/>
              <a:t/>
            </a:r>
            <a:br>
              <a:rPr lang="en-CA" dirty="0"/>
            </a:br>
            <a:r>
              <a:rPr lang="en-CA" dirty="0"/>
              <a:t>Some people even use a mortgage broker when buying a home, that’s a person that helps you find the best mortgage rates.</a:t>
            </a:r>
            <a:br>
              <a:rPr lang="en-CA" dirty="0"/>
            </a:br>
            <a:endParaRPr lang="en-CA" dirty="0"/>
          </a:p>
        </p:txBody>
      </p:sp>
      <p:sp>
        <p:nvSpPr>
          <p:cNvPr id="9" name="Picture Placeholder 8">
            <a:extLst>
              <a:ext uri="{FF2B5EF4-FFF2-40B4-BE49-F238E27FC236}">
                <a16:creationId xmlns:a16="http://schemas.microsoft.com/office/drawing/2014/main" xmlns="" id="{7E440744-E253-43C5-8F78-44A0BC095938}"/>
              </a:ext>
            </a:extLst>
          </p:cNvPr>
          <p:cNvSpPr>
            <a:spLocks noGrp="1"/>
          </p:cNvSpPr>
          <p:nvPr>
            <p:ph type="pic" sz="quarter" idx="13"/>
          </p:nvPr>
        </p:nvSpPr>
        <p:spPr/>
      </p:sp>
      <p:sp>
        <p:nvSpPr>
          <p:cNvPr id="5" name="Subtitle 4">
            <a:extLst>
              <a:ext uri="{FF2B5EF4-FFF2-40B4-BE49-F238E27FC236}">
                <a16:creationId xmlns:a16="http://schemas.microsoft.com/office/drawing/2014/main" xmlns="" id="{8BDA38F2-5CEE-43CD-8249-690BD59BB435}"/>
              </a:ext>
            </a:extLst>
          </p:cNvPr>
          <p:cNvSpPr>
            <a:spLocks noGrp="1"/>
          </p:cNvSpPr>
          <p:nvPr>
            <p:ph type="body" sz="half" idx="2"/>
          </p:nvPr>
        </p:nvSpPr>
        <p:spPr>
          <a:xfrm>
            <a:off x="6697014" y="0"/>
            <a:ext cx="2279560" cy="5861049"/>
          </a:xfrm>
        </p:spPr>
        <p:txBody>
          <a:bodyPr/>
          <a:lstStyle/>
          <a:p>
            <a:endParaRPr lang="en-CA" dirty="0"/>
          </a:p>
        </p:txBody>
      </p:sp>
    </p:spTree>
    <p:extLst>
      <p:ext uri="{BB962C8B-B14F-4D97-AF65-F5344CB8AC3E}">
        <p14:creationId xmlns:p14="http://schemas.microsoft.com/office/powerpoint/2010/main" val="259209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6E631-A4E6-499F-A85D-1B3212589BAB}"/>
              </a:ext>
            </a:extLst>
          </p:cNvPr>
          <p:cNvSpPr>
            <a:spLocks noGrp="1"/>
          </p:cNvSpPr>
          <p:nvPr>
            <p:ph type="title"/>
          </p:nvPr>
        </p:nvSpPr>
        <p:spPr/>
        <p:txBody>
          <a:bodyPr/>
          <a:lstStyle/>
          <a:p>
            <a:r>
              <a:rPr lang="en-CA" dirty="0"/>
              <a:t>What should I ask?</a:t>
            </a:r>
          </a:p>
        </p:txBody>
      </p:sp>
      <p:sp>
        <p:nvSpPr>
          <p:cNvPr id="3" name="Content Placeholder 2">
            <a:extLst>
              <a:ext uri="{FF2B5EF4-FFF2-40B4-BE49-F238E27FC236}">
                <a16:creationId xmlns:a16="http://schemas.microsoft.com/office/drawing/2014/main" xmlns="" id="{8925E17C-2FEB-4BEF-8D90-23B8BD26383E}"/>
              </a:ext>
            </a:extLst>
          </p:cNvPr>
          <p:cNvSpPr>
            <a:spLocks noGrp="1"/>
          </p:cNvSpPr>
          <p:nvPr>
            <p:ph idx="1"/>
          </p:nvPr>
        </p:nvSpPr>
        <p:spPr/>
        <p:txBody>
          <a:bodyPr/>
          <a:lstStyle/>
          <a:p>
            <a:pPr lvl="1"/>
            <a:r>
              <a:rPr lang="en-CA" sz="2000" dirty="0"/>
              <a:t>How long you have to pay it back (often called “the terms”)</a:t>
            </a:r>
          </a:p>
          <a:p>
            <a:pPr lvl="1"/>
            <a:r>
              <a:rPr lang="en-CA" sz="2000" dirty="0"/>
              <a:t>How much interest is charged</a:t>
            </a:r>
          </a:p>
          <a:p>
            <a:pPr lvl="1"/>
            <a:r>
              <a:rPr lang="en-CA" sz="2000" dirty="0"/>
              <a:t>Whether the interest is compounded or not (we’ll talk more about that later) </a:t>
            </a:r>
          </a:p>
          <a:p>
            <a:pPr lvl="1"/>
            <a:r>
              <a:rPr lang="en-CA" sz="2000" dirty="0"/>
              <a:t>How much money is being loaned</a:t>
            </a:r>
          </a:p>
          <a:p>
            <a:pPr lvl="1"/>
            <a:r>
              <a:rPr lang="en-CA" sz="2000" dirty="0"/>
              <a:t>If collateral or a down payment is needed</a:t>
            </a:r>
          </a:p>
          <a:p>
            <a:pPr lvl="1"/>
            <a:r>
              <a:rPr lang="en-CA" sz="2000" dirty="0"/>
              <a:t>How often payments can be made or must be made</a:t>
            </a:r>
          </a:p>
          <a:p>
            <a:endParaRPr lang="en-CA" dirty="0"/>
          </a:p>
        </p:txBody>
      </p:sp>
    </p:spTree>
    <p:extLst>
      <p:ext uri="{BB962C8B-B14F-4D97-AF65-F5344CB8AC3E}">
        <p14:creationId xmlns:p14="http://schemas.microsoft.com/office/powerpoint/2010/main" val="183883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B76265-1B5C-4083-875C-BC05809E58D9}"/>
              </a:ext>
            </a:extLst>
          </p:cNvPr>
          <p:cNvSpPr>
            <a:spLocks noGrp="1"/>
          </p:cNvSpPr>
          <p:nvPr>
            <p:ph type="title"/>
          </p:nvPr>
        </p:nvSpPr>
        <p:spPr/>
        <p:txBody>
          <a:bodyPr/>
          <a:lstStyle/>
          <a:p>
            <a:r>
              <a:rPr lang="en-CA" dirty="0"/>
              <a:t>What’s compound interest? </a:t>
            </a:r>
          </a:p>
        </p:txBody>
      </p:sp>
      <p:sp>
        <p:nvSpPr>
          <p:cNvPr id="5" name="Text Placeholder 4">
            <a:extLst>
              <a:ext uri="{FF2B5EF4-FFF2-40B4-BE49-F238E27FC236}">
                <a16:creationId xmlns:a16="http://schemas.microsoft.com/office/drawing/2014/main" xmlns="" id="{210F089D-9B78-4D38-90E8-9252881F841F}"/>
              </a:ext>
            </a:extLst>
          </p:cNvPr>
          <p:cNvSpPr>
            <a:spLocks noGrp="1"/>
          </p:cNvSpPr>
          <p:nvPr>
            <p:ph type="body" sz="quarter" idx="16"/>
          </p:nvPr>
        </p:nvSpPr>
        <p:spPr>
          <a:xfrm>
            <a:off x="6156000" y="723014"/>
            <a:ext cx="4880300" cy="4774020"/>
          </a:xfrm>
        </p:spPr>
        <p:txBody>
          <a:bodyPr>
            <a:noAutofit/>
          </a:bodyPr>
          <a:lstStyle/>
          <a:p>
            <a:r>
              <a:rPr lang="en-CA" sz="2400" dirty="0"/>
              <a:t>Some people find this hard to understand, but the important thing to remember, is that it is interest on top of interest.</a:t>
            </a:r>
          </a:p>
          <a:p>
            <a:endParaRPr lang="en-CA" sz="2400" dirty="0"/>
          </a:p>
          <a:p>
            <a:r>
              <a:rPr lang="en-CA" sz="2400" dirty="0"/>
              <a:t>Interest is good to receive, like on an investment. But bad to have to pay, like with a loan. </a:t>
            </a:r>
          </a:p>
          <a:p>
            <a:endParaRPr lang="en-CA" sz="2400" dirty="0"/>
          </a:p>
          <a:p>
            <a:r>
              <a:rPr lang="en-CA" sz="2400" dirty="0"/>
              <a:t>Think of a snowball rolling down a hill and getting bigger, only the snowball is money and the hill is time. </a:t>
            </a:r>
          </a:p>
        </p:txBody>
      </p:sp>
    </p:spTree>
    <p:extLst>
      <p:ext uri="{BB962C8B-B14F-4D97-AF65-F5344CB8AC3E}">
        <p14:creationId xmlns:p14="http://schemas.microsoft.com/office/powerpoint/2010/main" val="161341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1E186-4391-4A4B-9C42-6D9951F5088E}"/>
              </a:ext>
            </a:extLst>
          </p:cNvPr>
          <p:cNvSpPr>
            <a:spLocks noGrp="1"/>
          </p:cNvSpPr>
          <p:nvPr>
            <p:ph type="title"/>
          </p:nvPr>
        </p:nvSpPr>
        <p:spPr/>
        <p:txBody>
          <a:bodyPr/>
          <a:lstStyle/>
          <a:p>
            <a:r>
              <a:rPr lang="en-CA" dirty="0"/>
              <a:t>What’s a consolidation loan?</a:t>
            </a:r>
          </a:p>
        </p:txBody>
      </p:sp>
      <p:sp>
        <p:nvSpPr>
          <p:cNvPr id="3" name="Text Placeholder 2">
            <a:extLst>
              <a:ext uri="{FF2B5EF4-FFF2-40B4-BE49-F238E27FC236}">
                <a16:creationId xmlns:a16="http://schemas.microsoft.com/office/drawing/2014/main" xmlns="" id="{0C9C7326-5426-4AA7-999B-3D2C7B15EB58}"/>
              </a:ext>
            </a:extLst>
          </p:cNvPr>
          <p:cNvSpPr>
            <a:spLocks noGrp="1"/>
          </p:cNvSpPr>
          <p:nvPr>
            <p:ph type="body" sz="quarter" idx="16"/>
          </p:nvPr>
        </p:nvSpPr>
        <p:spPr>
          <a:xfrm>
            <a:off x="6177265" y="558208"/>
            <a:ext cx="5188940" cy="5741583"/>
          </a:xfrm>
        </p:spPr>
        <p:txBody>
          <a:bodyPr>
            <a:noAutofit/>
          </a:bodyPr>
          <a:lstStyle/>
          <a:p>
            <a:r>
              <a:rPr lang="en-CA" sz="2000" dirty="0"/>
              <a:t>A consolidation loan is a loan that can be used to add all debts together</a:t>
            </a:r>
          </a:p>
          <a:p>
            <a:endParaRPr lang="en-CA" sz="2000" dirty="0"/>
          </a:p>
          <a:p>
            <a:r>
              <a:rPr lang="en-CA" sz="2000" dirty="0"/>
              <a:t>This can make it easier for a person to pay one bill rather than several</a:t>
            </a:r>
          </a:p>
          <a:p>
            <a:endParaRPr lang="en-CA" sz="2000" dirty="0"/>
          </a:p>
          <a:p>
            <a:r>
              <a:rPr lang="en-CA" sz="2000" dirty="0"/>
              <a:t>It is often used for people to reduce debt by getting a lender (typically their bank) to give them a loan with a better interest rate than credit cards</a:t>
            </a:r>
          </a:p>
          <a:p>
            <a:endParaRPr lang="en-CA" sz="2000" dirty="0"/>
          </a:p>
          <a:p>
            <a:r>
              <a:rPr lang="en-CA" sz="2000" dirty="0"/>
              <a:t>By using a consolidation loan, someone can correct some earlier mistakes they may have made with borrowing, like having too many high interest credit cards that they cannot pay off</a:t>
            </a:r>
          </a:p>
        </p:txBody>
      </p:sp>
    </p:spTree>
    <p:extLst>
      <p:ext uri="{BB962C8B-B14F-4D97-AF65-F5344CB8AC3E}">
        <p14:creationId xmlns:p14="http://schemas.microsoft.com/office/powerpoint/2010/main" val="305768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D0325-B2B8-48D3-BD42-A35F5C652CCD}"/>
              </a:ext>
            </a:extLst>
          </p:cNvPr>
          <p:cNvSpPr>
            <a:spLocks noGrp="1"/>
          </p:cNvSpPr>
          <p:nvPr>
            <p:ph type="title"/>
          </p:nvPr>
        </p:nvSpPr>
        <p:spPr/>
        <p:txBody>
          <a:bodyPr/>
          <a:lstStyle/>
          <a:p>
            <a:r>
              <a:rPr lang="en-CA" dirty="0"/>
              <a:t>What’s a line of credit?</a:t>
            </a:r>
          </a:p>
        </p:txBody>
      </p:sp>
      <p:sp>
        <p:nvSpPr>
          <p:cNvPr id="3" name="Text Placeholder 2">
            <a:extLst>
              <a:ext uri="{FF2B5EF4-FFF2-40B4-BE49-F238E27FC236}">
                <a16:creationId xmlns:a16="http://schemas.microsoft.com/office/drawing/2014/main" xmlns="" id="{5877E834-A2CB-44C1-841B-9354C6445C37}"/>
              </a:ext>
            </a:extLst>
          </p:cNvPr>
          <p:cNvSpPr>
            <a:spLocks noGrp="1"/>
          </p:cNvSpPr>
          <p:nvPr>
            <p:ph type="body" sz="quarter" idx="16"/>
          </p:nvPr>
        </p:nvSpPr>
        <p:spPr>
          <a:xfrm>
            <a:off x="6156000" y="531628"/>
            <a:ext cx="4880300" cy="4049897"/>
          </a:xfrm>
        </p:spPr>
        <p:txBody>
          <a:bodyPr>
            <a:noAutofit/>
          </a:bodyPr>
          <a:lstStyle/>
          <a:p>
            <a:r>
              <a:rPr lang="en-CA" sz="2000" dirty="0"/>
              <a:t>A line of credit (LOC) is generally a lower interest loan than other credit products (like credit cards)</a:t>
            </a:r>
          </a:p>
          <a:p>
            <a:endParaRPr lang="en-CA" sz="2000" dirty="0"/>
          </a:p>
          <a:p>
            <a:r>
              <a:rPr lang="en-CA" sz="2000" dirty="0"/>
              <a:t>A LOC typically has a co-signer, or has something you own as collateral (something the bank can claim if you don’t pay your loan back)</a:t>
            </a:r>
          </a:p>
          <a:p>
            <a:endParaRPr lang="en-CA" sz="2000" dirty="0"/>
          </a:p>
          <a:p>
            <a:r>
              <a:rPr lang="en-CA" sz="2000" dirty="0"/>
              <a:t>A lot of people do not qualify for a LOC because they don’t own a home or don’t have someone who is willing to co-sign a loan for them</a:t>
            </a:r>
          </a:p>
          <a:p>
            <a:endParaRPr lang="en-CA" sz="2000" dirty="0"/>
          </a:p>
          <a:p>
            <a:r>
              <a:rPr lang="en-CA" sz="2000" dirty="0"/>
              <a:t>A LOC is another option for someone who does not qualify for student loans </a:t>
            </a:r>
          </a:p>
        </p:txBody>
      </p:sp>
    </p:spTree>
    <p:extLst>
      <p:ext uri="{BB962C8B-B14F-4D97-AF65-F5344CB8AC3E}">
        <p14:creationId xmlns:p14="http://schemas.microsoft.com/office/powerpoint/2010/main" val="209599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11551</TotalTime>
  <Words>602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2</vt:lpstr>
      <vt:lpstr>Quotable</vt:lpstr>
      <vt:lpstr>Big Questions</vt:lpstr>
      <vt:lpstr>Getting a long term loan</vt:lpstr>
      <vt:lpstr>The pros and cons of getting a loan</vt:lpstr>
      <vt:lpstr>Different types of borrowing</vt:lpstr>
      <vt:lpstr>There are a lot of important questions to ask before agreeing to the loan the lender proposes to you.   You might even talk to different lenders and see their proposals.  Some people even use a mortgage broker when buying a home, that’s a person that helps you find the best mortgage rates. </vt:lpstr>
      <vt:lpstr>What should I ask?</vt:lpstr>
      <vt:lpstr>What’s compound interest? </vt:lpstr>
      <vt:lpstr>What’s a consolidation loan?</vt:lpstr>
      <vt:lpstr>What’s a line of credit?</vt:lpstr>
      <vt:lpstr>Entrepreneurship</vt:lpstr>
      <vt:lpstr>Working can help you to save some of the money needed to start a business.</vt:lpstr>
      <vt:lpstr>What will prepare you for being an entrepreneur? </vt:lpstr>
      <vt:lpstr>Future Resources  </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Jodi McDavid</dc:creator>
  <cp:lastModifiedBy>Admin</cp:lastModifiedBy>
  <cp:revision>36</cp:revision>
  <dcterms:created xsi:type="dcterms:W3CDTF">2018-03-26T23:06:30Z</dcterms:created>
  <dcterms:modified xsi:type="dcterms:W3CDTF">2018-04-12T11:29:05Z</dcterms:modified>
</cp:coreProperties>
</file>