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8404800" cy="32918400"/>
  <p:notesSz cx="7315200" cy="9601200"/>
  <p:defaultTextStyle>
    <a:defPPr>
      <a:defRPr lang="en-US"/>
    </a:defPPr>
    <a:lvl1pPr marL="0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1pPr>
    <a:lvl2pPr marL="2037740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2pPr>
    <a:lvl3pPr marL="4075480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3pPr>
    <a:lvl4pPr marL="6113222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4pPr>
    <a:lvl5pPr marL="8150962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5pPr>
    <a:lvl6pPr marL="10188702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6pPr>
    <a:lvl7pPr marL="12226442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7pPr>
    <a:lvl8pPr marL="14264182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8pPr>
    <a:lvl9pPr marL="16301924" algn="l" defTabSz="4075480" rtl="0" eaLnBrk="1" latinLnBrk="0" hangingPunct="1">
      <a:defRPr sz="8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4" userDrawn="1">
          <p15:clr>
            <a:srgbClr val="A4A3A4"/>
          </p15:clr>
        </p15:guide>
        <p15:guide id="2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00"/>
    <a:srgbClr val="8A8A8A"/>
    <a:srgbClr val="01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1" autoAdjust="0"/>
    <p:restoredTop sz="98014" autoAdjust="0"/>
  </p:normalViewPr>
  <p:slideViewPr>
    <p:cSldViewPr snapToGrid="0">
      <p:cViewPr varScale="1">
        <p:scale>
          <a:sx n="18" d="100"/>
          <a:sy n="18" d="100"/>
        </p:scale>
        <p:origin x="2069" y="115"/>
      </p:cViewPr>
      <p:guideLst>
        <p:guide orient="horz" pos="20064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3C31C20-02AF-46BD-B34B-4B142E61638C}"/>
    <pc:docChg chg="modSld">
      <pc:chgData name="" userId="" providerId="" clId="Web-{13C31C20-02AF-46BD-B34B-4B142E61638C}" dt="2018-10-22T19:13:33.483" v="1007"/>
      <pc:docMkLst>
        <pc:docMk/>
      </pc:docMkLst>
      <pc:sldChg chg="addSp delSp modSp">
        <pc:chgData name="" userId="" providerId="" clId="Web-{13C31C20-02AF-46BD-B34B-4B142E61638C}" dt="2018-10-22T19:13:33.483" v="1007"/>
        <pc:sldMkLst>
          <pc:docMk/>
          <pc:sldMk cId="4069317049" sldId="260"/>
        </pc:sldMkLst>
        <pc:graphicFrameChg chg="mod modGraphic">
          <ac:chgData name="" userId="" providerId="" clId="Web-{13C31C20-02AF-46BD-B34B-4B142E61638C}" dt="2018-10-22T19:13:33.483" v="1007"/>
          <ac:graphicFrameMkLst>
            <pc:docMk/>
            <pc:sldMk cId="4069317049" sldId="260"/>
            <ac:graphicFrameMk id="35" creationId="{00000000-0000-0000-0000-000000000000}"/>
          </ac:graphicFrameMkLst>
        </pc:graphicFrameChg>
        <pc:picChg chg="add mod">
          <ac:chgData name="" userId="" providerId="" clId="Web-{13C31C20-02AF-46BD-B34B-4B142E61638C}" dt="2018-10-22T18:57:37.461" v="5" actId="14100"/>
          <ac:picMkLst>
            <pc:docMk/>
            <pc:sldMk cId="4069317049" sldId="260"/>
            <ac:picMk id="2" creationId="{E706F78F-6A82-412C-8DB8-24585C33CEF7}"/>
          </ac:picMkLst>
        </pc:picChg>
        <pc:picChg chg="del">
          <ac:chgData name="" userId="" providerId="" clId="Web-{13C31C20-02AF-46BD-B34B-4B142E61638C}" dt="2018-10-22T18:57:07.804" v="0"/>
          <ac:picMkLst>
            <pc:docMk/>
            <pc:sldMk cId="4069317049" sldId="260"/>
            <ac:picMk id="7" creationId="{F5A09791-A24F-43FB-811A-ACDCA2C81BD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A27B708-2555-834C-97B8-35CDF758D65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2314C12-B17B-E54E-8510-11A7CCA69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9F317-835A-4F14-AB92-389ED862B73D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6888" y="1200150"/>
            <a:ext cx="37814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2B435-ECC4-468B-8EEE-A91CB5343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2B435-ECC4-468B-8EEE-A91CB53437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&quot; x 36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075480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306" indent="-1528306" algn="l" defTabSz="4075480" rtl="0" eaLnBrk="1" latinLnBrk="0" hangingPunct="1">
        <a:spcBef>
          <a:spcPct val="20000"/>
        </a:spcBef>
        <a:buFont typeface="Arial" pitchFamily="34" charset="0"/>
        <a:buChar char="•"/>
        <a:defRPr sz="142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328" indent="-1273588" algn="l" defTabSz="4075480" rtl="0" eaLnBrk="1" latinLnBrk="0" hangingPunct="1">
        <a:spcBef>
          <a:spcPct val="20000"/>
        </a:spcBef>
        <a:buFont typeface="Arial" pitchFamily="34" charset="0"/>
        <a:buChar char="–"/>
        <a:defRPr sz="124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352" indent="-1018870" algn="l" defTabSz="4075480" rtl="0" eaLnBrk="1" latinLnBrk="0" hangingPunct="1">
        <a:spcBef>
          <a:spcPct val="20000"/>
        </a:spcBef>
        <a:buFont typeface="Arial" pitchFamily="34" charset="0"/>
        <a:buChar char="•"/>
        <a:defRPr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7132092" indent="-1018870" algn="l" defTabSz="407548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832" indent="-1018870" algn="l" defTabSz="4075480" rtl="0" eaLnBrk="1" latinLnBrk="0" hangingPunct="1">
        <a:spcBef>
          <a:spcPct val="20000"/>
        </a:spcBef>
        <a:buFont typeface="Arial" pitchFamily="34" charset="0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7572" indent="-1018870" algn="l" defTabSz="407548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5312" indent="-1018870" algn="l" defTabSz="407548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3054" indent="-1018870" algn="l" defTabSz="407548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320794" indent="-1018870" algn="l" defTabSz="4075480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548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40" algn="l" defTabSz="407548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480" algn="l" defTabSz="407548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3222" algn="l" defTabSz="407548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962" algn="l" defTabSz="407548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702" algn="l" defTabSz="407548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442" algn="l" defTabSz="407548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182" algn="l" defTabSz="407548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924" algn="l" defTabSz="4075480" rtl="0" eaLnBrk="1" latinLnBrk="0" hangingPunct="1"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45541"/>
              </p:ext>
            </p:extLst>
          </p:nvPr>
        </p:nvGraphicFramePr>
        <p:xfrm>
          <a:off x="12583886" y="5801511"/>
          <a:ext cx="13330718" cy="2710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2793">
                <a:tc>
                  <a:txBody>
                    <a:bodyPr/>
                    <a:lstStyle/>
                    <a:p>
                      <a:pPr algn="ctr"/>
                      <a:r>
                        <a:rPr kumimoji="0" lang="en-US" sz="4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Analysis</a:t>
                      </a:r>
                      <a:endParaRPr lang="en-US" sz="8000" dirty="0"/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1007">
                <a:tc>
                  <a:txBody>
                    <a:bodyPr/>
                    <a:lstStyle/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0" dirty="0"/>
                    </a:p>
                  </a:txBody>
                  <a:tcPr marL="365760" marR="365760" marT="365760" marB="3657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88819"/>
              </p:ext>
            </p:extLst>
          </p:nvPr>
        </p:nvGraphicFramePr>
        <p:xfrm>
          <a:off x="609600" y="5801511"/>
          <a:ext cx="11974286" cy="2710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7165">
                <a:tc>
                  <a:txBody>
                    <a:bodyPr/>
                    <a:lstStyle/>
                    <a:p>
                      <a:pPr algn="ctr"/>
                      <a:r>
                        <a:rPr kumimoji="0" lang="en-US" sz="4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Introduction</a:t>
                      </a:r>
                      <a:endParaRPr lang="en-US" sz="8000" dirty="0"/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2721">
                <a:tc>
                  <a:txBody>
                    <a:bodyPr/>
                    <a:lstStyle/>
                    <a:p>
                      <a:pPr marL="571500" indent="-571500">
                        <a:buFont typeface="Wingdings" panose="05000000000000000000" pitchFamily="2" charset="2"/>
                        <a:buChar char="q"/>
                      </a:pPr>
                      <a:r>
                        <a:rPr lang="en-IN" sz="4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provides ease of accessibility to both, the clients and the users which made it the top choice of major organizations. </a:t>
                      </a:r>
                    </a:p>
                    <a:p>
                      <a:pPr marL="571500" indent="-571500">
                        <a:buFont typeface="Wingdings" panose="05000000000000000000" pitchFamily="2" charset="2"/>
                        <a:buChar char="q"/>
                      </a:pPr>
                      <a:r>
                        <a:rPr lang="en-IN" sz="4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However</a:t>
                      </a:r>
                      <a:r>
                        <a:rPr lang="en-IN" sz="4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IN" sz="4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here have been tremendous financial losses due to cloud hacks which indicates that there is a need for the improvements in cloud security solutions.[1]</a:t>
                      </a:r>
                    </a:p>
                    <a:p>
                      <a:pPr marL="571500" indent="-571500">
                        <a:buFont typeface="Wingdings" panose="05000000000000000000" pitchFamily="2" charset="2"/>
                        <a:buChar char="q"/>
                      </a:pPr>
                      <a:r>
                        <a:rPr lang="en-IN" sz="4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 in the number of cyber threats is directly proportional to the increasing usage of cloud.</a:t>
                      </a:r>
                    </a:p>
                    <a:p>
                      <a:pPr marL="571500" indent="-571500">
                        <a:buFont typeface="Wingdings" panose="05000000000000000000" pitchFamily="2" charset="2"/>
                        <a:buChar char="q"/>
                      </a:pPr>
                      <a:r>
                        <a:rPr lang="en-IN" sz="4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Objective of this study is to raise the awareness of the cloud security problems and challenges. </a:t>
                      </a:r>
                    </a:p>
                    <a:p>
                      <a:pPr marL="571500" indent="-571500">
                        <a:buFont typeface="Wingdings" panose="05000000000000000000" pitchFamily="2" charset="2"/>
                        <a:buChar char="q"/>
                      </a:pPr>
                      <a:r>
                        <a:rPr lang="en-IN" sz="4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 approach to analyse how much people are aware of those incidents and analyse the average polarity of their sentiments towards these incidents.</a:t>
                      </a:r>
                    </a:p>
                  </a:txBody>
                  <a:tcPr marL="365760" marR="365760" marT="365760" marB="3657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826">
                <a:tc>
                  <a:txBody>
                    <a:bodyPr/>
                    <a:lstStyle/>
                    <a:p>
                      <a:pPr algn="ctr"/>
                      <a:r>
                        <a:rPr kumimoji="0" lang="en-US" sz="4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Research Background</a:t>
                      </a:r>
                      <a:endParaRPr kumimoji="0" lang="en-US" sz="48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8783">
                <a:tc>
                  <a:txBody>
                    <a:bodyPr/>
                    <a:lstStyle/>
                    <a:p>
                      <a:pPr marL="571500" indent="-571500">
                        <a:buFont typeface="Wingdings" panose="05000000000000000000" pitchFamily="2" charset="2"/>
                        <a:buChar char="q"/>
                      </a:pPr>
                      <a:r>
                        <a:rPr lang="en-IN" sz="4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2017, 146 million customers of Equifax faced a data breach, which involved their personal information like address, driver's license, credit cards and SSN. [4]</a:t>
                      </a:r>
                    </a:p>
                    <a:p>
                      <a:pPr marL="571500" indent="-571500" algn="l" defTabSz="4075480" rtl="0" eaLnBrk="1" latinLnBrk="0" hangingPunct="1">
                        <a:buFont typeface="Wingdings" panose="05000000000000000000" pitchFamily="2" charset="2"/>
                        <a:buChar char="q"/>
                      </a:pPr>
                      <a:r>
                        <a:rPr lang="en-IN" sz="4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Another recent example of a cloud data breach is that of Facebook where 30 million users had their information stolen such as personal data, device types for accessing Facebook, 10 last checked/tagged in place and even more.[5]</a:t>
                      </a:r>
                    </a:p>
                  </a:txBody>
                  <a:tcPr marL="365760" marR="365760" marT="365760" marB="3657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7165">
                <a:tc>
                  <a:txBody>
                    <a:bodyPr/>
                    <a:lstStyle/>
                    <a:p>
                      <a:pPr algn="ctr"/>
                      <a:r>
                        <a:rPr kumimoji="0" lang="en-US" sz="4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Research Methodology</a:t>
                      </a:r>
                      <a:endParaRPr lang="en-US" sz="8000" dirty="0"/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8140">
                <a:tc>
                  <a:txBody>
                    <a:bodyPr/>
                    <a:lstStyle/>
                    <a:p>
                      <a:pPr marL="571500" marR="0" lvl="0" indent="-571500" algn="l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</a:pPr>
                      <a:r>
                        <a:rPr lang="en-US" sz="4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Extraction of tweets over major cloud incidents with the use of Python libraries, such as </a:t>
                      </a:r>
                      <a:r>
                        <a:rPr lang="en-US" sz="4000" b="0" i="0" u="none" strike="noStrike" kern="1200" baseline="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tweepy</a:t>
                      </a:r>
                      <a:r>
                        <a:rPr lang="en-US" sz="4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4000" b="0" i="0" u="none" strike="noStrike" kern="1200" baseline="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twython</a:t>
                      </a:r>
                      <a:r>
                        <a:rPr lang="en-US" sz="4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4000" b="0" i="0" u="none" strike="noStrike" kern="1200" baseline="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searchtweets</a:t>
                      </a:r>
                      <a:r>
                        <a:rPr lang="en-US" sz="4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571500" marR="0" lvl="0" indent="-57150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</a:pPr>
                      <a:r>
                        <a:rPr lang="en-US" sz="4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Tweets are collected within one day of incident announcement to public.</a:t>
                      </a:r>
                    </a:p>
                    <a:p>
                      <a:pPr marL="571500" marR="0" lvl="0" indent="-571500" algn="l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</a:pPr>
                      <a:r>
                        <a:rPr lang="en-IN" sz="4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 key words to identify critical issues in the cloud computing.</a:t>
                      </a:r>
                    </a:p>
                    <a:p>
                      <a:pPr marL="571500" marR="0" lvl="0" indent="-571500" algn="l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</a:pPr>
                      <a:r>
                        <a:rPr lang="en-IN" sz="40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Sentiment analysis with respect to how secure people feel about cloud threats was then done over the tweets dataset.</a:t>
                      </a:r>
                    </a:p>
                  </a:txBody>
                  <a:tcPr marL="365760" marR="365760" marT="365760" marB="3657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itle 18"/>
          <p:cNvSpPr>
            <a:spLocks noGrp="1"/>
          </p:cNvSpPr>
          <p:nvPr>
            <p:ph type="title" idx="4294967295"/>
          </p:nvPr>
        </p:nvSpPr>
        <p:spPr>
          <a:xfrm>
            <a:off x="609600" y="609600"/>
            <a:ext cx="37179504" cy="4572000"/>
          </a:xfrm>
          <a:prstGeom prst="rect">
            <a:avLst/>
          </a:prstGeom>
          <a:solidFill>
            <a:srgbClr val="FFD400"/>
          </a:solidFill>
          <a:ln>
            <a:solidFill>
              <a:srgbClr val="FFD400"/>
            </a:solidFill>
          </a:ln>
        </p:spPr>
        <p:txBody>
          <a:bodyPr anchor="ctr"/>
          <a:lstStyle/>
          <a:p>
            <a:r>
              <a:rPr lang="en-US" sz="8000" b="1" dirty="0">
                <a:latin typeface="+mn-lt"/>
                <a:cs typeface="Helvetica"/>
              </a:rPr>
              <a:t>             </a:t>
            </a:r>
            <a:r>
              <a:rPr lang="en-US" sz="7200" b="1" dirty="0">
                <a:latin typeface="+mn-lt"/>
                <a:cs typeface="Helvetica"/>
              </a:rPr>
              <a:t>Measuring Awareness Of Cloud Security Threats: A Twitter Sentiment</a:t>
            </a:r>
            <a:r>
              <a:rPr lang="en-US" sz="8000" b="1" dirty="0">
                <a:latin typeface="+mn-lt"/>
                <a:cs typeface="Helvetica"/>
              </a:rPr>
              <a:t> Analysis</a:t>
            </a:r>
            <a:br>
              <a:rPr lang="en-US" sz="8000" b="1" dirty="0">
                <a:latin typeface="+mn-lt"/>
                <a:cs typeface="Times New Roman"/>
              </a:rPr>
            </a:br>
            <a:r>
              <a:rPr lang="en-US" sz="6600" b="1" dirty="0">
                <a:cs typeface="Times New Roman"/>
              </a:rPr>
              <a:t>Ritika </a:t>
            </a:r>
            <a:r>
              <a:rPr lang="en-US" sz="6600" b="1" dirty="0" err="1">
                <a:cs typeface="Times New Roman"/>
              </a:rPr>
              <a:t>Joshi,</a:t>
            </a:r>
            <a:r>
              <a:rPr lang="en-US" sz="6600" b="1" dirty="0">
                <a:cs typeface="Times New Roman"/>
              </a:rPr>
              <a:t> </a:t>
            </a:r>
            <a:r>
              <a:rPr lang="en-US" sz="6600" b="1" dirty="0">
                <a:latin typeface="+mn-lt"/>
                <a:cs typeface="Helvetica"/>
              </a:rPr>
              <a:t>Ashish Solanki, </a:t>
            </a:r>
            <a:r>
              <a:rPr lang="en-US" sz="6600" b="1" dirty="0" err="1">
                <a:latin typeface="+mn-lt"/>
                <a:cs typeface="Helvetica"/>
              </a:rPr>
              <a:t>Dalyapraz</a:t>
            </a:r>
            <a:r>
              <a:rPr lang="en-US" sz="6600" b="1" dirty="0">
                <a:latin typeface="+mn-lt"/>
                <a:cs typeface="Helvetica"/>
              </a:rPr>
              <a:t> </a:t>
            </a:r>
            <a:r>
              <a:rPr lang="en-US" sz="6600" b="1" dirty="0" err="1">
                <a:latin typeface="+mn-lt"/>
                <a:cs typeface="Helvetica"/>
              </a:rPr>
              <a:t>Dauletbak</a:t>
            </a:r>
            <a:r>
              <a:rPr lang="en-US" sz="6600" b="1" dirty="0">
                <a:latin typeface="+mn-lt"/>
                <a:cs typeface="Times New Roman"/>
              </a:rPr>
              <a:t> </a:t>
            </a:r>
            <a:br>
              <a:rPr lang="en-US" sz="6600" b="1" dirty="0">
                <a:latin typeface="+mn-lt"/>
                <a:cs typeface="Times New Roman"/>
              </a:rPr>
            </a:br>
            <a:r>
              <a:rPr lang="en-US" sz="6600" b="1" dirty="0">
                <a:latin typeface="+mn-lt"/>
                <a:cs typeface="Helvetica"/>
              </a:rPr>
              <a:t>Faculty Supervisor: Dr. Shilpa Balan</a:t>
            </a:r>
            <a:br>
              <a:rPr lang="en-US" sz="6600" b="1" dirty="0">
                <a:latin typeface="+mn-lt"/>
                <a:cs typeface="Times New Roman"/>
              </a:rPr>
            </a:br>
            <a:r>
              <a:rPr lang="en-US" sz="6600" b="1" dirty="0">
                <a:latin typeface="+mn-lt"/>
                <a:cs typeface="Helvetica"/>
              </a:rPr>
              <a:t>Cyber Security &amp; Awareness Fair Competition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" y="5130802"/>
            <a:ext cx="3717950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96575"/>
              </p:ext>
            </p:extLst>
          </p:nvPr>
        </p:nvGraphicFramePr>
        <p:xfrm>
          <a:off x="25469690" y="5801511"/>
          <a:ext cx="12419200" cy="27129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59786">
                <a:tc>
                  <a:txBody>
                    <a:bodyPr/>
                    <a:lstStyle/>
                    <a:p>
                      <a:pPr algn="ctr"/>
                      <a:r>
                        <a:rPr kumimoji="0" lang="en-US" sz="4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Results</a:t>
                      </a:r>
                      <a:endParaRPr lang="en-US" sz="8000" dirty="0"/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8680">
                <a:tc>
                  <a:txBody>
                    <a:bodyPr/>
                    <a:lstStyle/>
                    <a:p>
                      <a:pPr marL="0" marR="0" lvl="0" indent="0" algn="l" defTabSz="203774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 marL="365760" marR="365760" marT="365760" marB="3657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293">
                <a:tc>
                  <a:txBody>
                    <a:bodyPr/>
                    <a:lstStyle/>
                    <a:p>
                      <a:pPr algn="ctr"/>
                      <a:r>
                        <a:rPr kumimoji="0" lang="en-US" sz="4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Conclusion</a:t>
                      </a:r>
                      <a:endParaRPr kumimoji="0" lang="en-US" sz="4800" b="1" i="1" u="none" strike="noStrike" kern="120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Helvetica"/>
                        <a:ea typeface="+mn-ea"/>
                        <a:cs typeface="Helvetica"/>
                      </a:endParaRPr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8367">
                <a:tc>
                  <a:txBody>
                    <a:bodyPr/>
                    <a:lstStyle/>
                    <a:p>
                      <a:pPr marL="571500" marR="0" lvl="0" indent="-57150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q"/>
                      </a:pPr>
                      <a:r>
                        <a:rPr lang="en-US" sz="3600" b="0" i="0" u="none" strike="noStrike" kern="1200" cap="none" spc="0" baseline="0" noProof="0" dirty="0">
                          <a:solidFill>
                            <a:schemeClr val="dk1"/>
                          </a:solidFill>
                          <a:latin typeface="Helvetica"/>
                        </a:rPr>
                        <a:t>The awareness for LinkedIn, Dropbox, Equifax was high immediately after the announcement, whereas </a:t>
                      </a:r>
                      <a:r>
                        <a:rPr lang="en-US" sz="3600" b="0" i="0" u="none" strike="noStrike" kern="1200" cap="none" spc="0" baseline="0" noProof="0" dirty="0" err="1">
                          <a:solidFill>
                            <a:schemeClr val="dk1"/>
                          </a:solidFill>
                          <a:latin typeface="Helvetica"/>
                        </a:rPr>
                        <a:t>TypeForm</a:t>
                      </a:r>
                      <a:r>
                        <a:rPr lang="en-US" sz="3600" b="0" i="0" u="none" strike="noStrike" kern="1200" cap="none" spc="0" baseline="0" noProof="0" dirty="0">
                          <a:solidFill>
                            <a:schemeClr val="dk1"/>
                          </a:solidFill>
                          <a:latin typeface="Helvetica"/>
                        </a:rPr>
                        <a:t> incident was less mentioned in the Tweets.</a:t>
                      </a:r>
                    </a:p>
                    <a:p>
                      <a:pPr marL="571500" marR="0" lvl="0" indent="-57150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q"/>
                      </a:pPr>
                      <a:r>
                        <a:rPr lang="en-US" sz="3600" b="0" i="0" u="none" strike="noStrike" kern="1200" cap="none" spc="0" baseline="0" noProof="0" dirty="0">
                          <a:solidFill>
                            <a:schemeClr val="dk1"/>
                          </a:solidFill>
                          <a:latin typeface="Helvetica"/>
                        </a:rPr>
                        <a:t>Negative polarity is high for Yahoo data leak. </a:t>
                      </a:r>
                      <a:r>
                        <a:rPr lang="en-US" sz="3600" b="0" i="0" u="none" strike="noStrike" kern="1200" cap="none" spc="0" baseline="0" noProof="0" dirty="0" err="1">
                          <a:solidFill>
                            <a:schemeClr val="dk1"/>
                          </a:solidFill>
                          <a:latin typeface="Helvetica"/>
                        </a:rPr>
                        <a:t>TypeForm</a:t>
                      </a:r>
                      <a:r>
                        <a:rPr lang="en-US" sz="3600" b="0" i="0" u="none" strike="noStrike" kern="1200" cap="none" spc="0" baseline="0" noProof="0" dirty="0">
                          <a:solidFill>
                            <a:schemeClr val="dk1"/>
                          </a:solidFill>
                          <a:latin typeface="Helvetica"/>
                        </a:rPr>
                        <a:t> negative polarity is high, however the awareness was comparatively low.</a:t>
                      </a:r>
                    </a:p>
                    <a:p>
                      <a:pPr marL="571500" marR="0" lvl="0" indent="-57150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q"/>
                      </a:pPr>
                      <a:r>
                        <a:rPr lang="en-IN" sz="3600" b="0" i="0" u="none" strike="noStrike" kern="1200" cap="none" spc="0" baseline="0" noProof="0" dirty="0">
                          <a:solidFill>
                            <a:schemeClr val="dk1"/>
                          </a:solidFill>
                          <a:latin typeface="Helvetica"/>
                        </a:rPr>
                        <a:t>Mostly used words for incidents spreading are: data breach, password, hack, </a:t>
                      </a:r>
                      <a:r>
                        <a:rPr lang="en-IN" sz="3600" b="0" i="0" u="none" strike="noStrike" kern="1200" cap="none" spc="0" baseline="0" noProof="0" dirty="0" err="1">
                          <a:solidFill>
                            <a:schemeClr val="dk1"/>
                          </a:solidFill>
                          <a:latin typeface="Helvetica"/>
                        </a:rPr>
                        <a:t>cyber attack</a:t>
                      </a:r>
                      <a:r>
                        <a:rPr lang="en-IN" sz="3600" b="0" i="0" u="none" strike="noStrike" kern="1200" cap="none" spc="0" baseline="0" noProof="0" dirty="0">
                          <a:solidFill>
                            <a:schemeClr val="dk1"/>
                          </a:solidFill>
                          <a:latin typeface="Helvetica"/>
                        </a:rPr>
                        <a:t>, affected data and privacy.</a:t>
                      </a:r>
                    </a:p>
                    <a:p>
                      <a:pPr marL="571500" marR="0" lvl="0" indent="-57150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q"/>
                      </a:pPr>
                      <a:r>
                        <a:rPr lang="en-IN" sz="3600" b="0" i="0" u="none" strike="noStrike" kern="1200" cap="none" spc="0" baseline="0" noProof="0" dirty="0">
                          <a:solidFill>
                            <a:schemeClr val="dk1"/>
                          </a:solidFill>
                          <a:latin typeface="Helvetica"/>
                        </a:rPr>
                        <a:t>The date and time has not influenced the awareness of the security threads, which means that awareness has no trends over time.</a:t>
                      </a:r>
                      <a:endParaRPr kumimoji="0" lang="en-IN" sz="3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Helvetica"/>
                      </a:endParaRPr>
                    </a:p>
                    <a:p>
                      <a:pPr marL="571500" marR="0" lvl="0" indent="-57150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q"/>
                      </a:pPr>
                      <a:r>
                        <a:rPr lang="en-IN" sz="3600" b="0" i="0" u="none" strike="noStrike" kern="1200" cap="none" spc="0" baseline="0" noProof="0" dirty="0">
                          <a:solidFill>
                            <a:schemeClr val="dk1"/>
                          </a:solidFill>
                          <a:latin typeface="Helvetica"/>
                        </a:rPr>
                        <a:t>Unexpectedly a positive polarity for the latest Facebook breach is considerably high (67% of all tweets)</a:t>
                      </a:r>
                    </a:p>
                  </a:txBody>
                  <a:tcPr marL="365760" marR="365760" marT="365760" marB="3657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2293">
                <a:tc>
                  <a:txBody>
                    <a:bodyPr/>
                    <a:lstStyle/>
                    <a:p>
                      <a:pPr algn="ctr"/>
                      <a:r>
                        <a:rPr kumimoji="0" lang="en-US" sz="4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References</a:t>
                      </a:r>
                      <a:endParaRPr lang="en-US" sz="8000" dirty="0"/>
                    </a:p>
                  </a:txBody>
                  <a:tcPr marL="182880" marR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4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2382">
                <a:tc>
                  <a:txBody>
                    <a:bodyPr/>
                    <a:lstStyle/>
                    <a:p>
                      <a:pPr defTabSz="4075480" eaLnBrk="1" fontAlgn="auto" latinLnBrk="0" hangingPunct="1">
                        <a:tabLst/>
                        <a:defRPr/>
                      </a:pPr>
                      <a:r>
                        <a:rPr lang="en-IN" sz="2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 Alliance, Cloud Security. </a:t>
                      </a:r>
                      <a:r>
                        <a:rPr lang="en-IN" sz="2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Threats Working Group The Treacherous 12 Cloud Computing Top Threats in 2016</a:t>
                      </a:r>
                      <a:r>
                        <a:rPr lang="en-IN" sz="2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Feb. 2016, downloads.cloudsecurityalliance.org/assets/research/top-threats/Treacherous-12_Cloud-Computing_Top-Threats.pdf. Accessed 11 Oct. 2018</a:t>
                      </a:r>
                      <a:endParaRPr lang="en-US" sz="2700" b="0" i="0" u="none" strike="noStrike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buNone/>
                      </a:pPr>
                      <a:r>
                        <a:rPr lang="en-IN" sz="2700" b="0" i="0" u="none" strike="noStrike" kern="1200" baseline="0" noProof="0" dirty="0">
                          <a:solidFill>
                            <a:schemeClr val="dk1"/>
                          </a:solidFill>
                          <a:latin typeface="Times New Roman"/>
                        </a:rPr>
                        <a:t>[2] Alliance, Cloud Security. </a:t>
                      </a:r>
                      <a:r>
                        <a:rPr lang="en-IN" sz="2700" b="0" i="1" u="none" strike="noStrike" kern="1200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Cloud Computing Vulnerability Incidents: A Statistical Overview</a:t>
                      </a:r>
                      <a:r>
                        <a:rPr lang="en-IN" sz="2700" b="0" i="0" u="none" strike="noStrike" kern="1200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  <a:r>
                        <a:rPr lang="en-IN" sz="2700" b="0" i="0" u="none" strike="noStrike" kern="1200" baseline="0" noProof="0" dirty="0">
                          <a:solidFill>
                            <a:schemeClr val="dk1"/>
                          </a:solidFill>
                          <a:latin typeface="Times New Roman"/>
                        </a:rPr>
                        <a:t> Mar. 2013, </a:t>
                      </a:r>
                      <a:r>
                        <a:rPr lang="en-IN" sz="2700" b="0" i="0" u="none" strike="noStrike" kern="1200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https://cloudsecurityalliance.org/artifacts/cloud-computing-vulnerability-incidents-a-statistical-overview</a:t>
                      </a:r>
                      <a:r>
                        <a:rPr lang="en-IN" sz="2700" b="0" i="0" u="none" strike="noStrike" kern="1200" baseline="0" noProof="0" dirty="0">
                          <a:solidFill>
                            <a:schemeClr val="dk1"/>
                          </a:solidFill>
                          <a:latin typeface="Times New Roman"/>
                        </a:rPr>
                        <a:t>. Accessed 20 Oct. 2018</a:t>
                      </a:r>
                      <a:endParaRPr lang="en-IN" sz="2700" dirty="0"/>
                    </a:p>
                    <a:p>
                      <a:pPr lvl="0" algn="l">
                        <a:buNone/>
                      </a:pPr>
                      <a:r>
                        <a:rPr lang="en-IN" sz="2700" b="0" i="0" u="none" strike="noStrike" kern="1200" baseline="0" noProof="0" dirty="0">
                          <a:solidFill>
                            <a:schemeClr val="dk1"/>
                          </a:solidFill>
                          <a:latin typeface="Times New Roman"/>
                        </a:rPr>
                        <a:t>[3] Artur, Rot, </a:t>
                      </a:r>
                      <a:r>
                        <a:rPr lang="en-IN" sz="2700" b="0" i="1" u="none" strike="noStrike" kern="1200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Data and Services Security Issues and Challenges in Cloud Computing Environments.</a:t>
                      </a:r>
                      <a:r>
                        <a:rPr lang="en-IN" sz="2700" b="0" i="0" u="none" strike="noStrike" kern="1200" baseline="0" noProof="0" dirty="0">
                          <a:solidFill>
                            <a:schemeClr val="dk1"/>
                          </a:solidFill>
                          <a:latin typeface="Times New Roman"/>
                        </a:rPr>
                        <a:t> </a:t>
                      </a:r>
                      <a:r>
                        <a:rPr lang="en-IN" sz="2700" b="0" i="0" u="none" strike="noStrike" kern="1200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Proceedings of The 22nd World Multi-Conference on Systemics, Cybernetics and Informatics (WMSCI 2018).</a:t>
                      </a:r>
                      <a:r>
                        <a:rPr lang="en-IN" sz="2700" b="0" i="1" u="none" strike="noStrike" kern="1200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IN" sz="2700" b="0" i="0" u="none" strike="noStrike" kern="1200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Mar. 2018</a:t>
                      </a:r>
                      <a:endParaRPr lang="en-IN" sz="27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2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[4] </a:t>
                      </a:r>
                      <a:r>
                        <a:rPr lang="en-IN" sz="2700" b="0" i="0" u="none" strike="noStrike" kern="1200" baseline="0" noProof="0" dirty="0">
                          <a:latin typeface="Times New Roman"/>
                        </a:rPr>
                        <a:t>Johnson, Alex. </a:t>
                      </a:r>
                      <a:r>
                        <a:rPr lang="en-IN" sz="2700" b="0" i="1" u="none" strike="noStrike" kern="1200" baseline="0" noProof="0" dirty="0">
                          <a:latin typeface="Times New Roman"/>
                        </a:rPr>
                        <a:t>Equifax Breaks Down Just How Bad Last Year's Data Breach Was</a:t>
                      </a:r>
                      <a:r>
                        <a:rPr lang="en-IN" sz="2700" b="0" i="0" u="none" strike="noStrike" kern="1200" baseline="0" noProof="0" dirty="0">
                          <a:latin typeface="Times New Roman"/>
                        </a:rPr>
                        <a:t>. NBC News, 8 May 2018, www.nbcnews.com/news/us-news/equifax-breaks-down-just-how-bad-last-year-s-data-n872496. Accessed 22 Oct. 2018</a:t>
                      </a:r>
                      <a:r>
                        <a:rPr lang="en-IN" sz="2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2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[5] </a:t>
                      </a:r>
                      <a:r>
                        <a:rPr lang="en-IN" sz="27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O'Sulliva</a:t>
                      </a:r>
                      <a:r>
                        <a:rPr lang="en-IN" sz="2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Donie. </a:t>
                      </a:r>
                      <a:r>
                        <a:rPr lang="en-IN" sz="27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Hackers Accessed Personal Information of 30 Million Facebook Users</a:t>
                      </a:r>
                      <a:r>
                        <a:rPr lang="en-IN" sz="27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 Cable News Network, 12 Oct. 2018, www.cnn.com/2018/10/12/tech/facebook-hack-personal-information-accessed/index.html</a:t>
                      </a:r>
                    </a:p>
                  </a:txBody>
                  <a:tcPr marL="365760" marR="365760" marT="365760" marB="3657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101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13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412" y="1132722"/>
            <a:ext cx="5067300" cy="3914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929220"/>
            <a:ext cx="3167825" cy="39327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185754" y="14695774"/>
            <a:ext cx="11228039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dirty="0">
                <a:highlight>
                  <a:srgbClr val="FFD400"/>
                </a:highlight>
              </a:rPr>
              <a:t>Important Data Mined Keywords on Major Security Threats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89" b="16176"/>
          <a:stretch/>
        </p:blipFill>
        <p:spPr>
          <a:xfrm>
            <a:off x="12872725" y="17639511"/>
            <a:ext cx="12179213" cy="1159669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879243" y="29344722"/>
            <a:ext cx="118112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highlight>
                  <a:srgbClr val="FFD400"/>
                </a:highlight>
              </a:rPr>
              <a:t>Pseudo code  of Sentiment Analysis Polarity Computation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1B264849-6962-4C94-8D61-40E6730A2D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49" t="20513" r="163" b="22145"/>
          <a:stretch/>
        </p:blipFill>
        <p:spPr>
          <a:xfrm>
            <a:off x="12879225" y="7347972"/>
            <a:ext cx="12181369" cy="7110483"/>
          </a:xfrm>
          <a:prstGeom prst="rect">
            <a:avLst/>
          </a:prstGeom>
        </p:spPr>
      </p:pic>
      <p:pic>
        <p:nvPicPr>
          <p:cNvPr id="2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06F78F-6A82-412C-8DB8-24585C33C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39984" y="6912542"/>
            <a:ext cx="11706873" cy="66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1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354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</vt:lpstr>
      <vt:lpstr>Times New Roman</vt:lpstr>
      <vt:lpstr>Wingdings</vt:lpstr>
      <vt:lpstr>Wingdings,Sans-Serif</vt:lpstr>
      <vt:lpstr>Office Theme</vt:lpstr>
      <vt:lpstr>             Measuring Awareness Of Cloud Security Threats: A Twitter Sentiment Analysis Ritika Joshi, Ashish Solanki, Dalyapraz Dauletbak  Faculty Supervisor: Dr. Shilpa Balan Cyber Security &amp; Awareness Fair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RITIKA JOSHI</cp:lastModifiedBy>
  <cp:revision>359</cp:revision>
  <cp:lastPrinted>2014-08-19T23:05:08Z</cp:lastPrinted>
  <dcterms:created xsi:type="dcterms:W3CDTF">2013-01-28T22:40:39Z</dcterms:created>
  <dcterms:modified xsi:type="dcterms:W3CDTF">2018-10-22T20:12:39Z</dcterms:modified>
</cp:coreProperties>
</file>