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2"/>
    <a:srgbClr val="E5DCDB"/>
    <a:srgbClr val="7E0E10"/>
    <a:srgbClr val="E8D4D3"/>
    <a:srgbClr val="E6D1D0"/>
    <a:srgbClr val="873031"/>
    <a:srgbClr val="F4EAE9"/>
    <a:srgbClr val="7D110C"/>
    <a:srgbClr val="B30839"/>
    <a:srgbClr val="961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98" autoAdjust="0"/>
    <p:restoredTop sz="99336" autoAdjust="0"/>
  </p:normalViewPr>
  <p:slideViewPr>
    <p:cSldViewPr snapToGrid="0" snapToObjects="1">
      <p:cViewPr>
        <p:scale>
          <a:sx n="40" d="100"/>
          <a:sy n="40" d="100"/>
        </p:scale>
        <p:origin x="1704" y="22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brygateley/conti-data/conti-network/score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Compariso</a:t>
            </a:r>
            <a:r>
              <a:rPr lang="en-US" sz="2800" baseline="0" dirty="0">
                <a:solidFill>
                  <a:schemeClr val="tx1"/>
                </a:solidFill>
              </a:rPr>
              <a:t>n of Attributes across Employee Levels</a:t>
            </a:r>
            <a:endParaRPr lang="en-US" sz="2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7489063867017E-2"/>
          <c:y val="0.17795040105968063"/>
          <c:w val="0.8965695538057743"/>
          <c:h val="0.680905540619353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Averages!$B$2</c:f>
              <c:strCache>
                <c:ptCount val="1"/>
                <c:pt idx="0">
                  <c:v>Managers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Averages!$C$2:$I$2</c:f>
              <c:numCache>
                <c:formatCode>General</c:formatCode>
                <c:ptCount val="7"/>
                <c:pt idx="0">
                  <c:v>0.70999999999999985</c:v>
                </c:pt>
                <c:pt idx="1">
                  <c:v>0.52698177463568752</c:v>
                </c:pt>
                <c:pt idx="2">
                  <c:v>0.70999999999999985</c:v>
                </c:pt>
                <c:pt idx="3">
                  <c:v>0.61806986141148756</c:v>
                </c:pt>
                <c:pt idx="4">
                  <c:v>0.11201117024808041</c:v>
                </c:pt>
                <c:pt idx="5">
                  <c:v>0.40674157303370739</c:v>
                </c:pt>
                <c:pt idx="6">
                  <c:v>0.74132492113564619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2-6444-8DAF-47B94798BEAA}"/>
            </c:ext>
          </c:extLst>
        </c:ser>
        <c:ser>
          <c:idx val="1"/>
          <c:order val="1"/>
          <c:tx>
            <c:strRef>
              <c:f>Averages!$B$3</c:f>
              <c:strCache>
                <c:ptCount val="1"/>
                <c:pt idx="0">
                  <c:v>Upper Employees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Averages!$C$3:$I$3</c:f>
              <c:numCache>
                <c:formatCode>General</c:formatCode>
                <c:ptCount val="7"/>
                <c:pt idx="0">
                  <c:v>6.9084821428571405E-2</c:v>
                </c:pt>
                <c:pt idx="1">
                  <c:v>1.1010278989906043E-2</c:v>
                </c:pt>
                <c:pt idx="2">
                  <c:v>6.9084821428571405E-2</c:v>
                </c:pt>
                <c:pt idx="3">
                  <c:v>4.3470805288707774E-2</c:v>
                </c:pt>
                <c:pt idx="4">
                  <c:v>0.61224195210653576</c:v>
                </c:pt>
                <c:pt idx="5">
                  <c:v>0.58216292134831327</c:v>
                </c:pt>
                <c:pt idx="6">
                  <c:v>2.2328470031545658E-2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2-6444-8DAF-47B94798BEAA}"/>
            </c:ext>
          </c:extLst>
        </c:ser>
        <c:ser>
          <c:idx val="2"/>
          <c:order val="2"/>
          <c:tx>
            <c:strRef>
              <c:f>Averages!$B$4</c:f>
              <c:strCache>
                <c:ptCount val="1"/>
                <c:pt idx="0">
                  <c:v>Lower Employees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Averages!$C$1:$I$1</c:f>
              <c:strCache>
                <c:ptCount val="7"/>
                <c:pt idx="0">
                  <c:v>Degree</c:v>
                </c:pt>
                <c:pt idx="1">
                  <c:v>Betweeness Centrality</c:v>
                </c:pt>
                <c:pt idx="2">
                  <c:v>Degree Centrality</c:v>
                </c:pt>
                <c:pt idx="3">
                  <c:v>Hubs/Authorities Score</c:v>
                </c:pt>
                <c:pt idx="4">
                  <c:v>Clustering Coefficient</c:v>
                </c:pt>
                <c:pt idx="5">
                  <c:v>Average Shortest Path</c:v>
                </c:pt>
                <c:pt idx="6">
                  <c:v>Number of Cliques</c:v>
                </c:pt>
              </c:strCache>
            </c:strRef>
          </c:cat>
          <c:val>
            <c:numRef>
              <c:f>Averages!$C$4:$I$4</c:f>
              <c:numCache>
                <c:formatCode>General</c:formatCode>
                <c:ptCount val="7"/>
                <c:pt idx="0">
                  <c:v>7.936507936507917E-3</c:v>
                </c:pt>
                <c:pt idx="1">
                  <c:v>8.3461684799714662E-4</c:v>
                </c:pt>
                <c:pt idx="2">
                  <c:v>7.936507936507917E-3</c:v>
                </c:pt>
                <c:pt idx="3">
                  <c:v>1.1596642672061287E-3</c:v>
                </c:pt>
                <c:pt idx="4">
                  <c:v>0</c:v>
                </c:pt>
                <c:pt idx="5">
                  <c:v>0.70682480233042011</c:v>
                </c:pt>
                <c:pt idx="6">
                  <c:v>2.503630263882627E-4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2-6444-8DAF-47B94798B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64784"/>
        <c:axId val="91766432"/>
      </c:barChart>
      <c:catAx>
        <c:axId val="9176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66432"/>
        <c:crosses val="autoZero"/>
        <c:auto val="1"/>
        <c:lblAlgn val="ctr"/>
        <c:lblOffset val="100"/>
        <c:noMultiLvlLbl val="0"/>
      </c:catAx>
      <c:valAx>
        <c:axId val="9176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6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0.74188</cdr:x>
      <cdr:y>0.23023</cdr:y>
    </cdr:from>
    <cdr:to>
      <cdr:x>0.7994</cdr:x>
      <cdr:y>0.3572</cdr:y>
    </cdr:to>
    <cdr:sp macro="" textlink="">
      <cdr:nvSpPr>
        <cdr:cNvPr id="3" name="TextBox 22">
          <a:extLst xmlns:a="http://schemas.openxmlformats.org/drawingml/2006/main">
            <a:ext uri="{FF2B5EF4-FFF2-40B4-BE49-F238E27FC236}">
              <a16:creationId xmlns:a16="http://schemas.microsoft.com/office/drawing/2014/main" id="{742613DA-D14A-E13F-EAEF-51D342FF198A}"/>
            </a:ext>
          </a:extLst>
        </cdr:cNvPr>
        <cdr:cNvSpPr txBox="1"/>
      </cdr:nvSpPr>
      <cdr:spPr>
        <a:xfrm xmlns:a="http://schemas.openxmlformats.org/drawingml/2006/main">
          <a:off x="7910846" y="1060337"/>
          <a:ext cx="613354" cy="58477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1567510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3135020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4702531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6270041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7837551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9405061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10972571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12540082" algn="l" defTabSz="1567510" rtl="0" eaLnBrk="1" latinLnBrk="0" hangingPunct="1">
            <a:defRPr sz="62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/>
            <a:t>**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FDD1-E802-4B61-BB15-40BE78DAD272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4764-96E1-4D69-9597-D51E07D08E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1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84764-96E1-4D69-9597-D51E07D08E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CF23-4F62-8046-AF6A-DE4F04AD794B}" type="datetimeFigureOut">
              <a:rPr lang="en-US" smtClean="0"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 w="127000" cap="sq" cmpd="sng">
            <a:solidFill>
              <a:srgbClr val="99000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60062" y="472977"/>
            <a:ext cx="29239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/>
              <a:t>Uncovering the Organizational Hierarchy of a Cybercriminal Group: Story of a Ransomware Gang</a:t>
            </a:r>
            <a:endParaRPr lang="en-US" sz="56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2609341"/>
            <a:ext cx="32918400" cy="0"/>
          </a:xfrm>
          <a:prstGeom prst="line">
            <a:avLst/>
          </a:prstGeom>
          <a:ln w="127000">
            <a:solidFill>
              <a:srgbClr val="99000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60062" y="1644295"/>
            <a:ext cx="3019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Nadia Sabry , </a:t>
            </a:r>
            <a:r>
              <a:rPr lang="en-US" sz="3600" dirty="0" err="1"/>
              <a:t>Luddy</a:t>
            </a:r>
            <a:r>
              <a:rPr lang="en-US" sz="3600" dirty="0"/>
              <a:t> School of Informatics, Computing, and Engineering, Indiana University					      Mentored by: </a:t>
            </a:r>
            <a:r>
              <a:rPr lang="en-US" sz="3600" b="1" dirty="0" err="1"/>
              <a:t>Dalya</a:t>
            </a:r>
            <a:r>
              <a:rPr lang="en-US" sz="3600" b="1" dirty="0"/>
              <a:t> </a:t>
            </a:r>
            <a:r>
              <a:rPr lang="en-US" sz="3600" b="1" dirty="0" err="1"/>
              <a:t>Manatova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79289"/>
            <a:ext cx="10853574" cy="707886"/>
          </a:xfrm>
          <a:prstGeom prst="rect">
            <a:avLst/>
          </a:prstGeom>
          <a:solidFill>
            <a:srgbClr val="990002"/>
          </a:solidFill>
          <a:ln>
            <a:solidFill>
              <a:srgbClr val="990002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1. What/Who is Conti?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596" y="17069139"/>
            <a:ext cx="10853574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3. Challenges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53574" y="2579289"/>
            <a:ext cx="10853574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4. Interaction Modeling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853574" y="2609341"/>
            <a:ext cx="0" cy="19336259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07148" y="2579289"/>
            <a:ext cx="0" cy="19336259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11381" y="2575477"/>
            <a:ext cx="11211252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5. Analysis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7148" y="18281993"/>
            <a:ext cx="11211251" cy="707886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6. Future Work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871334" y="19086746"/>
            <a:ext cx="10807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Wingdings" charset="2"/>
              <a:buChar char="§"/>
            </a:pPr>
            <a:r>
              <a:rPr lang="en-US" sz="3600" dirty="0"/>
              <a:t>More complex measure of interaction between users</a:t>
            </a:r>
          </a:p>
          <a:p>
            <a:pPr marL="460375" indent="-460375">
              <a:buFont typeface="Wingdings" charset="2"/>
              <a:buChar char="§"/>
            </a:pPr>
            <a:r>
              <a:rPr lang="en-US" sz="3600" dirty="0"/>
              <a:t>Determining weight for each attribute in social score</a:t>
            </a:r>
          </a:p>
          <a:p>
            <a:pPr marL="460375" indent="-460375">
              <a:buFont typeface="Wingdings" charset="2"/>
              <a:buChar char="§"/>
            </a:pPr>
            <a:r>
              <a:rPr lang="en-US" sz="3600" dirty="0"/>
              <a:t>Integrating NLP into existing work to increase accuracy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0853574" y="2482341"/>
            <a:ext cx="0" cy="804834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1707148" y="2478529"/>
            <a:ext cx="4233" cy="808646"/>
          </a:xfrm>
          <a:prstGeom prst="line">
            <a:avLst/>
          </a:prstGeom>
          <a:ln w="127000" cmpd="sng">
            <a:solidFill>
              <a:schemeClr val="bg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001438" y="14268823"/>
            <a:ext cx="10498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50% of users have a lifespan less than 6 months. 25% have less than 30 days. This indicates a high turnover for the group.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Mapping the organization’s hierarchy is based on previous research [1], where we calculate a </a:t>
            </a:r>
            <a:r>
              <a:rPr lang="en-US" sz="3600" b="1" dirty="0"/>
              <a:t>social score </a:t>
            </a:r>
            <a:r>
              <a:rPr lang="en-US" sz="3600" dirty="0"/>
              <a:t>for each user, using the attributes below: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847" y="3405574"/>
            <a:ext cx="10526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Cybercrime is a huge cost to the global economy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b="1" dirty="0"/>
              <a:t>Conti</a:t>
            </a:r>
            <a:r>
              <a:rPr lang="en-US" sz="3600" dirty="0"/>
              <a:t> is a cybercrime group known to produce ransomware and is operating out of Russia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The group is responsible for nearly $130 million in USD damages 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Organized cybercriminals are hard to study due to a lack of resources on their inner workings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An insider leaked over 60,000 internal messages 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21717492" y="21067032"/>
            <a:ext cx="11208534" cy="830997"/>
          </a:xfrm>
          <a:prstGeom prst="rect">
            <a:avLst/>
          </a:prstGeom>
          <a:solidFill>
            <a:srgbClr val="990002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Acknowledgments: </a:t>
            </a:r>
            <a:r>
              <a:rPr lang="en-US" sz="1600" i="1" dirty="0">
                <a:solidFill>
                  <a:schemeClr val="bg1"/>
                </a:solidFill>
              </a:rPr>
              <a:t>This research was conducted as part of the UROC program, run by Dr. </a:t>
            </a:r>
            <a:r>
              <a:rPr lang="en-US" sz="1600" i="1" dirty="0" err="1">
                <a:solidFill>
                  <a:schemeClr val="bg1"/>
                </a:solidFill>
              </a:rPr>
              <a:t>Lamara</a:t>
            </a:r>
            <a:r>
              <a:rPr lang="en-US" sz="1600" i="1" dirty="0">
                <a:solidFill>
                  <a:schemeClr val="bg1"/>
                </a:solidFill>
              </a:rPr>
              <a:t> D. Warren..</a:t>
            </a:r>
          </a:p>
          <a:p>
            <a:r>
              <a:rPr lang="en-US" sz="1600" b="1" i="1" dirty="0">
                <a:solidFill>
                  <a:schemeClr val="bg1"/>
                </a:solidFill>
              </a:rPr>
              <a:t>References:  </a:t>
            </a:r>
            <a:r>
              <a:rPr lang="en-US" sz="1600" dirty="0">
                <a:solidFill>
                  <a:schemeClr val="bg1"/>
                </a:solidFill>
                <a:effectLst/>
              </a:rPr>
              <a:t>G. Creamer, R. Rowe, S.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Hershkop</a:t>
            </a:r>
            <a:r>
              <a:rPr lang="en-US" sz="1600" dirty="0">
                <a:solidFill>
                  <a:schemeClr val="bg1"/>
                </a:solidFill>
                <a:effectLst/>
              </a:rPr>
              <a:t>, and S. J. </a:t>
            </a:r>
            <a:r>
              <a:rPr lang="en-US" sz="1600" dirty="0" err="1">
                <a:solidFill>
                  <a:schemeClr val="bg1"/>
                </a:solidFill>
                <a:effectLst/>
              </a:rPr>
              <a:t>Stolfo</a:t>
            </a:r>
            <a:r>
              <a:rPr lang="en-US" sz="1600" dirty="0">
                <a:solidFill>
                  <a:schemeClr val="bg1"/>
                </a:solidFill>
                <a:effectLst/>
              </a:rPr>
              <a:t>, “Segmentation and automated social hierarchy detection through email network analysis,” </a:t>
            </a:r>
            <a:r>
              <a:rPr lang="en-US" sz="1600" i="1" dirty="0">
                <a:solidFill>
                  <a:schemeClr val="bg1"/>
                </a:solidFill>
                <a:effectLst/>
              </a:rPr>
              <a:t>Advances in Web Mining and Web Usage Analysis</a:t>
            </a:r>
            <a:r>
              <a:rPr lang="en-US" sz="1600" dirty="0">
                <a:solidFill>
                  <a:schemeClr val="bg1"/>
                </a:solidFill>
                <a:effectLst/>
              </a:rPr>
              <a:t>, pp. 40–58, 2009.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F4C08C-A685-DAA7-09DD-7F6BE42AA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9"/>
          <a:stretch/>
        </p:blipFill>
        <p:spPr>
          <a:xfrm>
            <a:off x="37434" y="61551"/>
            <a:ext cx="2474406" cy="2567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23C367-8143-915D-2DF4-6288E12DEBBB}"/>
              </a:ext>
            </a:extLst>
          </p:cNvPr>
          <p:cNvSpPr txBox="1"/>
          <p:nvPr/>
        </p:nvSpPr>
        <p:spPr>
          <a:xfrm>
            <a:off x="156167" y="18056303"/>
            <a:ext cx="10296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600" dirty="0"/>
              <a:t>Unstructured conversations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Several platforms utilized 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Conversations are all in Russian and Operation Security jargon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600" dirty="0"/>
              <a:t>Extraction of hierarchical roles from chats is an understudied field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BE6-2E1B-8864-A0CD-F83983B123F7}"/>
              </a:ext>
            </a:extLst>
          </p:cNvPr>
          <p:cNvSpPr/>
          <p:nvPr/>
        </p:nvSpPr>
        <p:spPr>
          <a:xfrm>
            <a:off x="22065597" y="9383149"/>
            <a:ext cx="10592615" cy="2445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Table of top ~10-15 users based on their score (including their scores)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1AEE66F8-77DC-FE8B-49C9-2ABFEE55E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2866" y="9209284"/>
            <a:ext cx="10663267" cy="2811861"/>
          </a:xfrm>
          <a:prstGeom prst="rect">
            <a:avLst/>
          </a:prstGeom>
        </p:spPr>
      </p:pic>
      <p:pic>
        <p:nvPicPr>
          <p:cNvPr id="10" name="Picture 9" descr="A picture containing sky&#10;&#10;Description automatically generated">
            <a:extLst>
              <a:ext uri="{FF2B5EF4-FFF2-40B4-BE49-F238E27FC236}">
                <a16:creationId xmlns:a16="http://schemas.microsoft.com/office/drawing/2014/main" id="{5A721C79-9AC6-BBF1-6B19-EDCFF2AF4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5822" r="22040" b="6480"/>
          <a:stretch/>
        </p:blipFill>
        <p:spPr>
          <a:xfrm>
            <a:off x="17197576" y="3309890"/>
            <a:ext cx="4467051" cy="5153345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A1FDD041-94B9-E316-9BC2-3C5C49BF2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87" r="18929"/>
          <a:stretch/>
        </p:blipFill>
        <p:spPr>
          <a:xfrm>
            <a:off x="27432005" y="3380311"/>
            <a:ext cx="5128716" cy="5829300"/>
          </a:xfrm>
          <a:prstGeom prst="rect">
            <a:avLst/>
          </a:prstGeom>
        </p:spPr>
      </p:pic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1F23057C-4DAF-B9B3-3A95-14D09786A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139191"/>
              </p:ext>
            </p:extLst>
          </p:nvPr>
        </p:nvGraphicFramePr>
        <p:xfrm>
          <a:off x="21981140" y="12929929"/>
          <a:ext cx="10663265" cy="460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EC56C4-D205-3D75-B82E-94F2D6D25EFD}"/>
              </a:ext>
            </a:extLst>
          </p:cNvPr>
          <p:cNvSpPr txBox="1"/>
          <p:nvPr/>
        </p:nvSpPr>
        <p:spPr>
          <a:xfrm>
            <a:off x="29703922" y="3369346"/>
            <a:ext cx="14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79449-1DAB-1652-EA25-EC5EEFF90339}"/>
              </a:ext>
            </a:extLst>
          </p:cNvPr>
          <p:cNvSpPr txBox="1"/>
          <p:nvPr/>
        </p:nvSpPr>
        <p:spPr>
          <a:xfrm>
            <a:off x="29703922" y="3882942"/>
            <a:ext cx="14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defender</a:t>
            </a:r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A2936649-8FE7-E5C1-1006-4D6998D9C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05815" y="14234730"/>
            <a:ext cx="340311" cy="340311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1587A8F2-E66B-F5E1-7A93-F92AB4153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42698" y="16504390"/>
            <a:ext cx="340311" cy="340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D11CA5-572E-720B-9F8E-8CF6CFB6B43B}"/>
              </a:ext>
            </a:extLst>
          </p:cNvPr>
          <p:cNvSpPr txBox="1"/>
          <p:nvPr/>
        </p:nvSpPr>
        <p:spPr>
          <a:xfrm>
            <a:off x="21828603" y="17469248"/>
            <a:ext cx="1052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*We expect the lower-level employees are in contractor positions, which is why they don’t cluster with one another (low interaction)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CC735-F607-9E61-4DF5-835FC1ACD77D}"/>
              </a:ext>
            </a:extLst>
          </p:cNvPr>
          <p:cNvSpPr txBox="1"/>
          <p:nvPr/>
        </p:nvSpPr>
        <p:spPr>
          <a:xfrm>
            <a:off x="21824370" y="17736420"/>
            <a:ext cx="1101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**We expect this to be different from existing literature due to the high turnover rate within the group and likelihood of the group working as a startup rather than a typical, more established organization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613DA-D14A-E13F-EAEF-51D342FF198A}"/>
              </a:ext>
            </a:extLst>
          </p:cNvPr>
          <p:cNvSpPr txBox="1"/>
          <p:nvPr/>
        </p:nvSpPr>
        <p:spPr>
          <a:xfrm>
            <a:off x="29233462" y="16250977"/>
            <a:ext cx="61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pic>
        <p:nvPicPr>
          <p:cNvPr id="31" name="Picture 30" descr="Diagram, schematic&#10;&#10;Description automatically generated">
            <a:extLst>
              <a:ext uri="{FF2B5EF4-FFF2-40B4-BE49-F238E27FC236}">
                <a16:creationId xmlns:a16="http://schemas.microsoft.com/office/drawing/2014/main" id="{9652A93F-E073-97A6-FAD1-8E64FBDF71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9964" y="8324841"/>
            <a:ext cx="7901212" cy="592590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5FB843B-9C48-2C14-86BF-5408CB6A013A}"/>
              </a:ext>
            </a:extLst>
          </p:cNvPr>
          <p:cNvSpPr txBox="1"/>
          <p:nvPr/>
        </p:nvSpPr>
        <p:spPr>
          <a:xfrm>
            <a:off x="10931208" y="3394834"/>
            <a:ext cx="65566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indent="-458788">
              <a:buFont typeface="Wingdings" charset="2"/>
              <a:buChar char="§"/>
            </a:pPr>
            <a:r>
              <a:rPr lang="en-US" sz="3200" dirty="0"/>
              <a:t>Each </a:t>
            </a:r>
            <a:r>
              <a:rPr lang="en-US" sz="3200" b="1" dirty="0"/>
              <a:t>node</a:t>
            </a:r>
            <a:r>
              <a:rPr lang="en-US" sz="3200" dirty="0"/>
              <a:t> represents a </a:t>
            </a:r>
            <a:r>
              <a:rPr lang="en-US" sz="3200" i="1" dirty="0"/>
              <a:t>user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200" b="1" dirty="0"/>
              <a:t>Edges</a:t>
            </a:r>
            <a:r>
              <a:rPr lang="en-US" sz="3200" dirty="0"/>
              <a:t> represent the </a:t>
            </a:r>
            <a:r>
              <a:rPr lang="en-US" sz="3200" i="1" dirty="0"/>
              <a:t>complete conversation </a:t>
            </a:r>
            <a:r>
              <a:rPr lang="en-US" sz="3200" dirty="0"/>
              <a:t>between two users.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200" b="1" dirty="0"/>
              <a:t>Complete conversion is</a:t>
            </a:r>
            <a:r>
              <a:rPr lang="en-US" sz="3200" dirty="0"/>
              <a:t> determined by a set of messages exchanged between users within a small-time window.</a:t>
            </a:r>
          </a:p>
          <a:p>
            <a:pPr marL="458788" indent="-458788">
              <a:buFont typeface="Wingdings" charset="2"/>
              <a:buChar char="§"/>
            </a:pPr>
            <a:r>
              <a:rPr lang="en-US" sz="3200" b="1" dirty="0"/>
              <a:t>Weight of each edge </a:t>
            </a:r>
            <a:r>
              <a:rPr lang="en-US" sz="3200" dirty="0"/>
              <a:t>is determined by the number of </a:t>
            </a:r>
            <a:r>
              <a:rPr lang="en-US" sz="3200" i="1" dirty="0"/>
              <a:t>complete conversations </a:t>
            </a:r>
            <a:r>
              <a:rPr lang="en-US" sz="3200" dirty="0"/>
              <a:t>between users.</a:t>
            </a:r>
          </a:p>
          <a:p>
            <a:pPr marL="458788" indent="-458788">
              <a:buFont typeface="Wingdings" charset="2"/>
              <a:buChar char="§"/>
            </a:pPr>
            <a:endParaRPr lang="en-US" sz="3600" dirty="0"/>
          </a:p>
        </p:txBody>
      </p:sp>
      <p:pic>
        <p:nvPicPr>
          <p:cNvPr id="43" name="Picture 42" descr="Table&#10;&#10;Description automatically generated">
            <a:extLst>
              <a:ext uri="{FF2B5EF4-FFF2-40B4-BE49-F238E27FC236}">
                <a16:creationId xmlns:a16="http://schemas.microsoft.com/office/drawing/2014/main" id="{5073B011-1552-C6EE-91D6-5CFDF66F755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28" b="32334"/>
          <a:stretch/>
        </p:blipFill>
        <p:spPr>
          <a:xfrm>
            <a:off x="21905434" y="8965590"/>
            <a:ext cx="10738971" cy="338911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749E8A-C914-B3B2-D4F6-D5D5CCD45609}"/>
              </a:ext>
            </a:extLst>
          </p:cNvPr>
          <p:cNvSpPr txBox="1"/>
          <p:nvPr/>
        </p:nvSpPr>
        <p:spPr>
          <a:xfrm>
            <a:off x="21945617" y="12388858"/>
            <a:ext cx="10663268" cy="400110"/>
          </a:xfrm>
          <a:prstGeom prst="rect">
            <a:avLst/>
          </a:prstGeom>
          <a:noFill/>
          <a:ln>
            <a:solidFill>
              <a:srgbClr val="800000"/>
            </a:solidFill>
            <a:prstDash val="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Top ten users ranked by social score. Individual attribute scores displayed.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721E3-38A1-2A69-97DB-D49A4FD6661C}"/>
              </a:ext>
            </a:extLst>
          </p:cNvPr>
          <p:cNvSpPr txBox="1"/>
          <p:nvPr/>
        </p:nvSpPr>
        <p:spPr>
          <a:xfrm>
            <a:off x="15253" y="8109292"/>
            <a:ext cx="10853574" cy="707886"/>
          </a:xfrm>
          <a:prstGeom prst="rect">
            <a:avLst/>
          </a:prstGeom>
          <a:solidFill>
            <a:srgbClr val="990002"/>
          </a:solidFill>
          <a:ln>
            <a:solidFill>
              <a:srgbClr val="990002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2. Motivation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DEEB6C-00BB-0DCD-7016-2C77A02F31CB}"/>
              </a:ext>
            </a:extLst>
          </p:cNvPr>
          <p:cNvSpPr txBox="1"/>
          <p:nvPr/>
        </p:nvSpPr>
        <p:spPr>
          <a:xfrm>
            <a:off x="107425" y="8926372"/>
            <a:ext cx="1079399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Using the social interactions of the group based off the messages, create a social network and use that information to create the group’s leadership hierarchy. </a:t>
            </a:r>
          </a:p>
          <a:p>
            <a:endParaRPr lang="en-US" sz="3600" b="1" dirty="0"/>
          </a:p>
          <a:p>
            <a:r>
              <a:rPr lang="en-US" sz="3150" i="1" dirty="0"/>
              <a:t>Some detailed evidence from messages that this hierarchy exists: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0" i="0" dirty="0">
                <a:solidFill>
                  <a:srgbClr val="1A1A1A"/>
                </a:solidFill>
                <a:effectLst/>
                <a:latin typeface="BreveText"/>
              </a:rPr>
              <a:t>“I have 100 people here, half of them, even 10 percent, do not do what they need, and they only ask for money, because they think that they are f****** useful.</a:t>
            </a:r>
            <a:r>
              <a:rPr lang="en-US" sz="3200" b="0" i="1" dirty="0">
                <a:effectLst/>
                <a:latin typeface="ui-monospace"/>
              </a:rPr>
              <a:t> 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BreveText"/>
              </a:rPr>
              <a:t>”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0" i="0" dirty="0">
                <a:solidFill>
                  <a:srgbClr val="1A1A1A"/>
                </a:solidFill>
                <a:effectLst/>
                <a:latin typeface="BreveText"/>
              </a:rPr>
              <a:t>“We have salaries on the 1st and 15th, usually 2 times a month”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0" i="0" dirty="0">
                <a:solidFill>
                  <a:srgbClr val="1A1A1A"/>
                </a:solidFill>
                <a:effectLst/>
                <a:latin typeface="BreveText"/>
              </a:rPr>
              <a:t>“Let's get the dollar out of the game. He is a f***** up bastard.”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3200" b="0" dirty="0">
                <a:effectLst/>
                <a:latin typeface="ui-monospace"/>
              </a:rPr>
              <a:t>"it would suck if he leaked something on our structure, or on coders... the forum is pretty famous, all information will fly around in a moment...”</a:t>
            </a:r>
            <a:endParaRPr 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04E8E-ACDF-D3B9-FAB0-6B48306F523B}"/>
              </a:ext>
            </a:extLst>
          </p:cNvPr>
          <p:cNvSpPr txBox="1"/>
          <p:nvPr/>
        </p:nvSpPr>
        <p:spPr>
          <a:xfrm>
            <a:off x="11170459" y="17611984"/>
            <a:ext cx="5147337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Degree</a:t>
            </a:r>
          </a:p>
          <a:p>
            <a:pPr marL="457200" indent="-514350">
              <a:buAutoNum type="arabicPeriod"/>
            </a:pPr>
            <a:r>
              <a:rPr lang="en-US" sz="2800" dirty="0"/>
              <a:t>Betweenness Centrality (Bet. C)</a:t>
            </a:r>
          </a:p>
          <a:p>
            <a:pPr marL="514350" indent="-514350">
              <a:buAutoNum type="arabicPeriod"/>
            </a:pPr>
            <a:r>
              <a:rPr lang="en-US" sz="2800" dirty="0"/>
              <a:t>Degree Centrality (Degree C.)</a:t>
            </a:r>
          </a:p>
          <a:p>
            <a:pPr marL="514350" indent="-514350">
              <a:buAutoNum type="arabicPeriod"/>
            </a:pPr>
            <a:r>
              <a:rPr lang="en-US" sz="2800" dirty="0"/>
              <a:t>Hubs/Authorities</a:t>
            </a:r>
          </a:p>
          <a:p>
            <a:pPr marL="514350" indent="-514350">
              <a:buAutoNum type="arabicPeriod"/>
            </a:pPr>
            <a:r>
              <a:rPr lang="en-US" sz="2800" dirty="0"/>
              <a:t>Clustering Coefficient (Clustering)</a:t>
            </a:r>
          </a:p>
          <a:p>
            <a:pPr marL="514350" indent="-514350">
              <a:buAutoNum type="arabicPeriod"/>
            </a:pPr>
            <a:r>
              <a:rPr lang="en-US" sz="2800" dirty="0"/>
              <a:t>Average Shortest Path</a:t>
            </a:r>
          </a:p>
          <a:p>
            <a:pPr marL="514350" indent="-514350">
              <a:buAutoNum type="arabicPeriod"/>
            </a:pPr>
            <a:r>
              <a:rPr lang="en-US" sz="2800" dirty="0"/>
              <a:t>Number of Cliques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000A393-EC68-666A-9200-2AD4120ECF6C}"/>
                  </a:ext>
                </a:extLst>
              </p:cNvPr>
              <p:cNvSpPr txBox="1"/>
              <p:nvPr/>
            </p:nvSpPr>
            <p:spPr>
              <a:xfrm>
                <a:off x="16319913" y="17623136"/>
                <a:ext cx="5147338" cy="39772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Social Score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Each attribute is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normalized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, then each user’s score is found using: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each attribute value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weight for that attribute (all </a:t>
                </a:r>
                <a:r>
                  <a:rPr lang="en-US" sz="2800" dirty="0"/>
                  <a:t>weights are equal here</a:t>
                </a:r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000A393-EC68-666A-9200-2AD4120E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913" y="17623136"/>
                <a:ext cx="5147338" cy="3977240"/>
              </a:xfrm>
              <a:prstGeom prst="rect">
                <a:avLst/>
              </a:prstGeom>
              <a:blipFill>
                <a:blip r:embed="rId12"/>
                <a:stretch>
                  <a:fillRect l="-2457" t="-1592" r="-1720" b="-4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4DB1B67-2DE7-E528-AD20-62DE299D2245}"/>
              </a:ext>
            </a:extLst>
          </p:cNvPr>
          <p:cNvSpPr txBox="1"/>
          <p:nvPr/>
        </p:nvSpPr>
        <p:spPr>
          <a:xfrm>
            <a:off x="27826222" y="4190185"/>
            <a:ext cx="14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bentley</a:t>
            </a:r>
            <a:endParaRPr lang="en-US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817E58-BE71-1D3D-5A3C-B1CC07ADF50C}"/>
              </a:ext>
            </a:extLst>
          </p:cNvPr>
          <p:cNvSpPr txBox="1"/>
          <p:nvPr/>
        </p:nvSpPr>
        <p:spPr>
          <a:xfrm>
            <a:off x="29143196" y="4497427"/>
            <a:ext cx="14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buza</a:t>
            </a:r>
            <a:endParaRPr 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70DA22-8551-BDC3-86A2-A7DFB15D7160}"/>
              </a:ext>
            </a:extLst>
          </p:cNvPr>
          <p:cNvSpPr txBox="1"/>
          <p:nvPr/>
        </p:nvSpPr>
        <p:spPr>
          <a:xfrm>
            <a:off x="30491703" y="4401106"/>
            <a:ext cx="14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mango</a:t>
            </a:r>
          </a:p>
        </p:txBody>
      </p:sp>
      <p:sp>
        <p:nvSpPr>
          <p:cNvPr id="70" name="Pentagon 69">
            <a:extLst>
              <a:ext uri="{FF2B5EF4-FFF2-40B4-BE49-F238E27FC236}">
                <a16:creationId xmlns:a16="http://schemas.microsoft.com/office/drawing/2014/main" id="{5A03389F-6089-8B31-C13A-6EA040E20C33}"/>
              </a:ext>
            </a:extLst>
          </p:cNvPr>
          <p:cNvSpPr/>
          <p:nvPr/>
        </p:nvSpPr>
        <p:spPr>
          <a:xfrm>
            <a:off x="21873901" y="3788331"/>
            <a:ext cx="5920788" cy="992499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Managers/Leaders </a:t>
            </a:r>
            <a:r>
              <a:rPr lang="en-US" sz="2400" i="1" dirty="0">
                <a:solidFill>
                  <a:schemeClr val="tx1"/>
                </a:solidFill>
              </a:rPr>
              <a:t>are highly connected to many nodes, as they oversee workflows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1B7A6FA0-1B1F-33A0-D4B3-0859CA6E5959}"/>
              </a:ext>
            </a:extLst>
          </p:cNvPr>
          <p:cNvSpPr/>
          <p:nvPr/>
        </p:nvSpPr>
        <p:spPr>
          <a:xfrm>
            <a:off x="21871334" y="4919563"/>
            <a:ext cx="5954888" cy="1795387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Upper-Level Employees </a:t>
            </a:r>
            <a:r>
              <a:rPr lang="en-US" sz="2400" i="1" dirty="0">
                <a:solidFill>
                  <a:schemeClr val="tx1"/>
                </a:solidFill>
              </a:rPr>
              <a:t>have longer lifespans and established positions, ranging from software development to administrative roles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2" name="Pentagon 71">
            <a:extLst>
              <a:ext uri="{FF2B5EF4-FFF2-40B4-BE49-F238E27FC236}">
                <a16:creationId xmlns:a16="http://schemas.microsoft.com/office/drawing/2014/main" id="{1B302A17-CEF3-C7EA-D50F-F41C06D0B832}"/>
              </a:ext>
            </a:extLst>
          </p:cNvPr>
          <p:cNvSpPr/>
          <p:nvPr/>
        </p:nvSpPr>
        <p:spPr>
          <a:xfrm>
            <a:off x="21871334" y="6835838"/>
            <a:ext cx="5920788" cy="177609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Lower-Level Employees </a:t>
            </a:r>
            <a:r>
              <a:rPr lang="en-US" sz="2400" i="1" dirty="0">
                <a:solidFill>
                  <a:schemeClr val="tx1"/>
                </a:solidFill>
              </a:rPr>
              <a:t>have high turnover rate and little connectivity to the rest of the graph, likely contractor positions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6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701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BreveText</vt:lpstr>
      <vt:lpstr>Calibri</vt:lpstr>
      <vt:lpstr>Cambria</vt:lpstr>
      <vt:lpstr>Cambria Math</vt:lpstr>
      <vt:lpstr>ui-monospace</vt:lpstr>
      <vt:lpstr>Wingdings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Crandall</dc:creator>
  <cp:lastModifiedBy>Nadia Sabry</cp:lastModifiedBy>
  <cp:revision>424</cp:revision>
  <cp:lastPrinted>2012-12-17T09:31:54Z</cp:lastPrinted>
  <dcterms:created xsi:type="dcterms:W3CDTF">2012-12-17T00:59:42Z</dcterms:created>
  <dcterms:modified xsi:type="dcterms:W3CDTF">2022-12-07T01:59:24Z</dcterms:modified>
</cp:coreProperties>
</file>