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2"/>
    <a:srgbClr val="E5DCDB"/>
    <a:srgbClr val="7E0E10"/>
    <a:srgbClr val="E8D4D3"/>
    <a:srgbClr val="E6D1D0"/>
    <a:srgbClr val="873031"/>
    <a:srgbClr val="F4EAE9"/>
    <a:srgbClr val="7D110C"/>
    <a:srgbClr val="B30839"/>
    <a:srgbClr val="961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98" autoAdjust="0"/>
    <p:restoredTop sz="99336" autoAdjust="0"/>
  </p:normalViewPr>
  <p:slideViewPr>
    <p:cSldViewPr snapToGrid="0" snapToObjects="1">
      <p:cViewPr>
        <p:scale>
          <a:sx n="36" d="100"/>
          <a:sy n="36" d="100"/>
        </p:scale>
        <p:origin x="1128" y="9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brygateley/conti-data/conti-network/scor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Compariso</a:t>
            </a:r>
            <a:r>
              <a:rPr lang="en-US" sz="2800" baseline="0" dirty="0">
                <a:solidFill>
                  <a:schemeClr val="tx1"/>
                </a:solidFill>
              </a:rPr>
              <a:t>n of Attributes across Employee Levels</a:t>
            </a:r>
            <a:endParaRPr lang="en-US" sz="28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7489063867017E-2"/>
          <c:y val="0.17795040105968063"/>
          <c:w val="0.8965695538057743"/>
          <c:h val="0.680905540619353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Averages!$B$2</c:f>
              <c:strCache>
                <c:ptCount val="1"/>
                <c:pt idx="0">
                  <c:v>Managers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Averages!$C$1:$I$1</c:f>
              <c:strCache>
                <c:ptCount val="7"/>
                <c:pt idx="0">
                  <c:v>Degree</c:v>
                </c:pt>
                <c:pt idx="1">
                  <c:v>Betweeness Centrality</c:v>
                </c:pt>
                <c:pt idx="2">
                  <c:v>Degree Centrality</c:v>
                </c:pt>
                <c:pt idx="3">
                  <c:v>Hubs/Authorities Score</c:v>
                </c:pt>
                <c:pt idx="4">
                  <c:v>Clustering Coefficient</c:v>
                </c:pt>
                <c:pt idx="5">
                  <c:v>Average Shortest Path</c:v>
                </c:pt>
                <c:pt idx="6">
                  <c:v>Number of Cliques</c:v>
                </c:pt>
              </c:strCache>
            </c:strRef>
          </c:cat>
          <c:val>
            <c:numRef>
              <c:f>Averages!$C$2:$I$2</c:f>
              <c:numCache>
                <c:formatCode>General</c:formatCode>
                <c:ptCount val="7"/>
                <c:pt idx="0">
                  <c:v>0.70999999999999985</c:v>
                </c:pt>
                <c:pt idx="1">
                  <c:v>0.52698177463568752</c:v>
                </c:pt>
                <c:pt idx="2">
                  <c:v>0.70999999999999985</c:v>
                </c:pt>
                <c:pt idx="3">
                  <c:v>0.61806986141148756</c:v>
                </c:pt>
                <c:pt idx="4">
                  <c:v>0.11201117024808041</c:v>
                </c:pt>
                <c:pt idx="5">
                  <c:v>0.40674157303370739</c:v>
                </c:pt>
                <c:pt idx="6">
                  <c:v>0.74132492113564619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2-6444-8DAF-47B94798BEAA}"/>
            </c:ext>
          </c:extLst>
        </c:ser>
        <c:ser>
          <c:idx val="1"/>
          <c:order val="1"/>
          <c:tx>
            <c:strRef>
              <c:f>Averages!$B$3</c:f>
              <c:strCache>
                <c:ptCount val="1"/>
                <c:pt idx="0">
                  <c:v>Upper Employees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Averages!$C$1:$I$1</c:f>
              <c:strCache>
                <c:ptCount val="7"/>
                <c:pt idx="0">
                  <c:v>Degree</c:v>
                </c:pt>
                <c:pt idx="1">
                  <c:v>Betweeness Centrality</c:v>
                </c:pt>
                <c:pt idx="2">
                  <c:v>Degree Centrality</c:v>
                </c:pt>
                <c:pt idx="3">
                  <c:v>Hubs/Authorities Score</c:v>
                </c:pt>
                <c:pt idx="4">
                  <c:v>Clustering Coefficient</c:v>
                </c:pt>
                <c:pt idx="5">
                  <c:v>Average Shortest Path</c:v>
                </c:pt>
                <c:pt idx="6">
                  <c:v>Number of Cliques</c:v>
                </c:pt>
              </c:strCache>
            </c:strRef>
          </c:cat>
          <c:val>
            <c:numRef>
              <c:f>Averages!$C$3:$I$3</c:f>
              <c:numCache>
                <c:formatCode>General</c:formatCode>
                <c:ptCount val="7"/>
                <c:pt idx="0">
                  <c:v>6.9084821428571405E-2</c:v>
                </c:pt>
                <c:pt idx="1">
                  <c:v>1.1010278989906043E-2</c:v>
                </c:pt>
                <c:pt idx="2">
                  <c:v>6.9084821428571405E-2</c:v>
                </c:pt>
                <c:pt idx="3">
                  <c:v>4.3470805288707774E-2</c:v>
                </c:pt>
                <c:pt idx="4">
                  <c:v>0.61224195210653576</c:v>
                </c:pt>
                <c:pt idx="5">
                  <c:v>0.58216292134831327</c:v>
                </c:pt>
                <c:pt idx="6">
                  <c:v>2.2328470031545658E-2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2-6444-8DAF-47B94798BEAA}"/>
            </c:ext>
          </c:extLst>
        </c:ser>
        <c:ser>
          <c:idx val="2"/>
          <c:order val="2"/>
          <c:tx>
            <c:strRef>
              <c:f>Averages!$B$4</c:f>
              <c:strCache>
                <c:ptCount val="1"/>
                <c:pt idx="0">
                  <c:v>Lower Employees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Averages!$C$1:$I$1</c:f>
              <c:strCache>
                <c:ptCount val="7"/>
                <c:pt idx="0">
                  <c:v>Degree</c:v>
                </c:pt>
                <c:pt idx="1">
                  <c:v>Betweeness Centrality</c:v>
                </c:pt>
                <c:pt idx="2">
                  <c:v>Degree Centrality</c:v>
                </c:pt>
                <c:pt idx="3">
                  <c:v>Hubs/Authorities Score</c:v>
                </c:pt>
                <c:pt idx="4">
                  <c:v>Clustering Coefficient</c:v>
                </c:pt>
                <c:pt idx="5">
                  <c:v>Average Shortest Path</c:v>
                </c:pt>
                <c:pt idx="6">
                  <c:v>Number of Cliques</c:v>
                </c:pt>
              </c:strCache>
            </c:strRef>
          </c:cat>
          <c:val>
            <c:numRef>
              <c:f>Averages!$C$4:$I$4</c:f>
              <c:numCache>
                <c:formatCode>General</c:formatCode>
                <c:ptCount val="7"/>
                <c:pt idx="0">
                  <c:v>7.936507936507917E-3</c:v>
                </c:pt>
                <c:pt idx="1">
                  <c:v>8.3461684799714662E-4</c:v>
                </c:pt>
                <c:pt idx="2">
                  <c:v>7.936507936507917E-3</c:v>
                </c:pt>
                <c:pt idx="3">
                  <c:v>1.1596642672061287E-3</c:v>
                </c:pt>
                <c:pt idx="4">
                  <c:v>0</c:v>
                </c:pt>
                <c:pt idx="5">
                  <c:v>0.70682480233042011</c:v>
                </c:pt>
                <c:pt idx="6">
                  <c:v>2.503630263882627E-4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2-6444-8DAF-47B94798B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64784"/>
        <c:axId val="91766432"/>
      </c:barChart>
      <c:catAx>
        <c:axId val="9176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66432"/>
        <c:crosses val="autoZero"/>
        <c:auto val="1"/>
        <c:lblAlgn val="ctr"/>
        <c:lblOffset val="100"/>
        <c:noMultiLvlLbl val="0"/>
      </c:catAx>
      <c:valAx>
        <c:axId val="9176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6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FDD1-E802-4B61-BB15-40BE78DAD272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84764-96E1-4D69-9597-D51E07D08E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1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84764-96E1-4D69-9597-D51E07D08E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8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6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CF23-4F62-8046-AF6A-DE4F04AD794B}" type="datetimeFigureOut">
              <a:rPr lang="en-US" smtClean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7E16B90-7BFB-0723-2AC9-6AE69415F26B}"/>
              </a:ext>
            </a:extLst>
          </p:cNvPr>
          <p:cNvSpPr txBox="1"/>
          <p:nvPr/>
        </p:nvSpPr>
        <p:spPr>
          <a:xfrm>
            <a:off x="11495314" y="18765692"/>
            <a:ext cx="16557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Degree centrality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0E2D9-E2E4-5774-643C-7553548F3976}"/>
              </a:ext>
            </a:extLst>
          </p:cNvPr>
          <p:cNvSpPr txBox="1"/>
          <p:nvPr/>
        </p:nvSpPr>
        <p:spPr>
          <a:xfrm>
            <a:off x="11525499" y="18157953"/>
            <a:ext cx="16557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Betweenness centrality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 w="127000" cap="sq" cmpd="sng">
            <a:solidFill>
              <a:srgbClr val="99000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60062" y="693903"/>
            <a:ext cx="27052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/>
              <a:t>Undercovering the organizational ecosystem of cybercriminal group Conti</a:t>
            </a:r>
            <a:endParaRPr lang="en-US" sz="5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2609341"/>
            <a:ext cx="32918400" cy="0"/>
          </a:xfrm>
          <a:prstGeom prst="line">
            <a:avLst/>
          </a:prstGeom>
          <a:ln w="127000">
            <a:solidFill>
              <a:srgbClr val="9900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0062" y="1644295"/>
            <a:ext cx="2308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Nadia Sabry and </a:t>
            </a:r>
            <a:r>
              <a:rPr lang="en-US" sz="3600" b="1" dirty="0" err="1"/>
              <a:t>Dalya</a:t>
            </a:r>
            <a:r>
              <a:rPr lang="en-US" sz="3600" b="1" dirty="0"/>
              <a:t> </a:t>
            </a:r>
            <a:r>
              <a:rPr lang="en-US" sz="3600" b="1" dirty="0" err="1"/>
              <a:t>Manatova</a:t>
            </a:r>
            <a:r>
              <a:rPr lang="en-US" sz="3600" b="1" dirty="0"/>
              <a:t>, </a:t>
            </a:r>
            <a:r>
              <a:rPr lang="en-US" sz="3600" dirty="0"/>
              <a:t>School of Informatics and Computing, Indiana University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45617" y="3633286"/>
            <a:ext cx="5128709" cy="1692771"/>
          </a:xfrm>
          <a:prstGeom prst="rect">
            <a:avLst/>
          </a:prstGeom>
          <a:noFill/>
          <a:ln>
            <a:solidFill>
              <a:srgbClr val="800000"/>
            </a:solidFill>
            <a:prstDash val="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600" i="1" dirty="0"/>
              <a:t>Hierarchical representation of the social network. Top node is stern, our CEO. Other notable users are defender, mango, </a:t>
            </a:r>
            <a:r>
              <a:rPr lang="en-US" sz="2600" i="1" dirty="0" err="1"/>
              <a:t>buza</a:t>
            </a:r>
            <a:r>
              <a:rPr lang="en-US" sz="2600" i="1" dirty="0"/>
              <a:t>, and </a:t>
            </a:r>
            <a:r>
              <a:rPr lang="en-US" sz="2600" i="1" dirty="0" err="1"/>
              <a:t>bentley</a:t>
            </a:r>
            <a:r>
              <a:rPr lang="en-US" sz="2600" i="1" dirty="0"/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82866" y="12029261"/>
            <a:ext cx="10663268" cy="892552"/>
          </a:xfrm>
          <a:prstGeom prst="rect">
            <a:avLst/>
          </a:prstGeom>
          <a:noFill/>
          <a:ln>
            <a:solidFill>
              <a:srgbClr val="800000"/>
            </a:solidFill>
            <a:prstDash val="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600" i="1" dirty="0"/>
              <a:t>Top fifteen users, ranked by social score. Attributes that contribute to social score are displayed as well.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579289"/>
            <a:ext cx="10853574" cy="707886"/>
          </a:xfrm>
          <a:prstGeom prst="rect">
            <a:avLst/>
          </a:prstGeom>
          <a:solidFill>
            <a:srgbClr val="990002"/>
          </a:solidFill>
          <a:ln>
            <a:solidFill>
              <a:srgbClr val="990002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1. Motivation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42464" y="18201793"/>
            <a:ext cx="10853574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2. Challenges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53574" y="2579289"/>
            <a:ext cx="10853574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3. Interaction Modeling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853574" y="2609341"/>
            <a:ext cx="0" cy="19336259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707148" y="2579289"/>
            <a:ext cx="0" cy="19336259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11381" y="2575477"/>
            <a:ext cx="11211252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4. Analysis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7148" y="18281993"/>
            <a:ext cx="11211251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6. Future Work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958318" y="19129832"/>
            <a:ext cx="10807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Wingdings" charset="2"/>
              <a:buChar char="§"/>
            </a:pPr>
            <a:r>
              <a:rPr lang="en-US" sz="3600" dirty="0"/>
              <a:t>More complex measure of interaction between users</a:t>
            </a:r>
          </a:p>
          <a:p>
            <a:pPr marL="460375" indent="-460375">
              <a:buFont typeface="Wingdings" charset="2"/>
              <a:buChar char="§"/>
            </a:pPr>
            <a:r>
              <a:rPr lang="en-US" sz="3600" dirty="0"/>
              <a:t>Determining weight for each attribute in social score</a:t>
            </a:r>
          </a:p>
          <a:p>
            <a:pPr marL="460375" indent="-460375">
              <a:buFont typeface="Wingdings" charset="2"/>
              <a:buChar char="§"/>
            </a:pPr>
            <a:r>
              <a:rPr lang="en-US" sz="3600" dirty="0"/>
              <a:t>Integrating NLP into existing work to increase accuracy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0853574" y="2482341"/>
            <a:ext cx="0" cy="804834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1707148" y="2478529"/>
            <a:ext cx="4233" cy="808646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985387" y="10389999"/>
            <a:ext cx="1049826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>
              <a:buFont typeface="Wingdings" charset="2"/>
              <a:buChar char="§"/>
            </a:pPr>
            <a:r>
              <a:rPr lang="en-US" sz="3600" dirty="0"/>
              <a:t>Each user is represented by a node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Edges represent the  interaction between two users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Weight of each edge is determined by the number of meaningful conversations between two users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Meaningful conversations are determined by average time of message frequency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Users have a varied lifespan, which indicates a high turnover for the group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Mapping of the organization of the gang based on the previous research from Creamer et. al 2009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Calculated the metrics that we find important for mapping the hierarchy</a:t>
            </a:r>
            <a:endParaRPr lang="en-US" sz="3600" dirty="0">
              <a:solidFill>
                <a:srgbClr val="FF0000"/>
              </a:solidFill>
            </a:endParaRPr>
          </a:p>
          <a:p>
            <a:pPr marL="458788" indent="-458788">
              <a:buFont typeface="Wingdings" charset="2"/>
              <a:buChar char="§"/>
            </a:pP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86922" y="3565683"/>
            <a:ext cx="10296764" cy="1480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>
              <a:buFont typeface="Wingdings" charset="2"/>
              <a:buChar char="§"/>
            </a:pPr>
            <a:r>
              <a:rPr lang="en-US" sz="3600" dirty="0"/>
              <a:t>Cybercrime is a huge cost to the global economy--ransomware is a huge component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Organized cybercriminals are hard to study due to a lack of resources on their inner workings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b="1" dirty="0"/>
              <a:t>Conti</a:t>
            </a:r>
            <a:r>
              <a:rPr lang="en-US" sz="3600" dirty="0"/>
              <a:t> is a cybercrime group known to produce ransomware and is operating out of St. Petersburg, Russia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Conti ransomware is known to have affected all versions of Microsoft Windows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The United States government has offered upwards of $15 million dollars to information on Conti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Over 60,000 internal messages were leaked by an insider that was unhappy with the group’s bolstered support for Russia in light of the attacks on Ukraine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Using these messages, we map the social network and create the group’s leadership hierarchy</a:t>
            </a:r>
          </a:p>
          <a:p>
            <a:endParaRPr lang="en-US" sz="3600" dirty="0"/>
          </a:p>
          <a:p>
            <a:r>
              <a:rPr lang="en-US" sz="2800" dirty="0"/>
              <a:t>Manager to CEO: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ui-monospace"/>
              </a:rPr>
              <a:t>"it's not the first day of this guy's account, a bunch of posts, I figured he's some kind of virtual </a:t>
            </a:r>
            <a:r>
              <a:rPr lang="en-US" sz="2800" b="0" i="0" dirty="0" err="1">
                <a:effectLst/>
                <a:latin typeface="ui-monospace"/>
              </a:rPr>
              <a:t>Robingud</a:t>
            </a:r>
            <a:r>
              <a:rPr lang="en-US" sz="2800" b="0" i="0" dirty="0">
                <a:effectLst/>
                <a:latin typeface="ui-monospace"/>
              </a:rPr>
              <a:t>...:) it would suck if he leaked something on our structure, or on coders... the forum is pretty famous, all information will fly around in a moment...”</a:t>
            </a:r>
            <a:endParaRPr lang="en-US" sz="2800" dirty="0">
              <a:latin typeface="ui-monospace"/>
            </a:endParaRPr>
          </a:p>
          <a:p>
            <a:r>
              <a:rPr lang="en-US" sz="2800" dirty="0">
                <a:latin typeface="ui-monospace"/>
              </a:rPr>
              <a:t>Coordinating workflows: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ui-monospace"/>
              </a:rPr>
              <a:t>"work with </a:t>
            </a:r>
            <a:r>
              <a:rPr lang="en-US" sz="2800" b="0" i="0" dirty="0" err="1">
                <a:effectLst/>
                <a:latin typeface="ui-monospace"/>
              </a:rPr>
              <a:t>netwalker</a:t>
            </a:r>
            <a:r>
              <a:rPr lang="en-US" sz="2800" b="0" i="0" dirty="0">
                <a:effectLst/>
                <a:latin typeface="ui-monospace"/>
              </a:rPr>
              <a:t> or not what do you think?”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ui-monospace"/>
              </a:rPr>
              <a:t>"we need to do some recon, find out everything we can on these targets” </a:t>
            </a:r>
          </a:p>
          <a:p>
            <a:r>
              <a:rPr lang="en-US" sz="2800" dirty="0">
                <a:latin typeface="ui-monospace"/>
              </a:rPr>
              <a:t>Coordinating payments: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ui-monospace"/>
              </a:rPr>
              <a:t>"hello, can you send two payments to ZZ"</a:t>
            </a:r>
            <a:endParaRPr lang="en-US" sz="2800" dirty="0"/>
          </a:p>
          <a:p>
            <a:pPr marL="458788" indent="-458788">
              <a:buFont typeface="Wingdings" charset="2"/>
              <a:buChar char="§"/>
            </a:pP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21709865" y="21532925"/>
            <a:ext cx="11208534" cy="369332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</a:rPr>
              <a:t>Acknowledgments: </a:t>
            </a:r>
            <a:r>
              <a:rPr lang="en-US" sz="1800" i="1" dirty="0">
                <a:solidFill>
                  <a:schemeClr val="bg1"/>
                </a:solidFill>
              </a:rPr>
              <a:t>This research was conducted with support from UROP.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CF4C08C-A685-DAA7-09DD-7F6BE42AA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9"/>
          <a:stretch/>
        </p:blipFill>
        <p:spPr>
          <a:xfrm>
            <a:off x="37434" y="61551"/>
            <a:ext cx="2474406" cy="2567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23C367-8143-915D-2DF4-6288E12DEBBB}"/>
              </a:ext>
            </a:extLst>
          </p:cNvPr>
          <p:cNvSpPr txBox="1"/>
          <p:nvPr/>
        </p:nvSpPr>
        <p:spPr>
          <a:xfrm>
            <a:off x="235941" y="19053226"/>
            <a:ext cx="10296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>
              <a:buFont typeface="Wingdings" charset="2"/>
              <a:buChar char="§"/>
            </a:pPr>
            <a:r>
              <a:rPr lang="en-US" sz="3600" dirty="0"/>
              <a:t>Unstructured conversations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Several platforms utilized 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Conversations are all in Russian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Learning Network Science methodology </a:t>
            </a:r>
          </a:p>
          <a:p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BE6-2E1B-8864-A0CD-F83983B123F7}"/>
              </a:ext>
            </a:extLst>
          </p:cNvPr>
          <p:cNvSpPr/>
          <p:nvPr/>
        </p:nvSpPr>
        <p:spPr>
          <a:xfrm>
            <a:off x="22065597" y="9383149"/>
            <a:ext cx="10592615" cy="2445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Table of top ~10-15 users based on their score (including their scores)</a:t>
            </a:r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1AEE66F8-77DC-FE8B-49C9-2ABFEE55E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866" y="9209284"/>
            <a:ext cx="10663267" cy="2811861"/>
          </a:xfrm>
          <a:prstGeom prst="rect">
            <a:avLst/>
          </a:prstGeom>
        </p:spPr>
      </p:pic>
      <p:pic>
        <p:nvPicPr>
          <p:cNvPr id="10" name="Picture 9" descr="A picture containing sky&#10;&#10;Description automatically generated">
            <a:extLst>
              <a:ext uri="{FF2B5EF4-FFF2-40B4-BE49-F238E27FC236}">
                <a16:creationId xmlns:a16="http://schemas.microsoft.com/office/drawing/2014/main" id="{5A721C79-9AC6-BBF1-6B19-EDCFF2AF4D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90" r="3987" b="6480"/>
          <a:stretch/>
        </p:blipFill>
        <p:spPr>
          <a:xfrm>
            <a:off x="12952689" y="3290987"/>
            <a:ext cx="7243019" cy="685800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A1FDD041-94B9-E316-9BC2-3C5C49BF2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87" r="18929"/>
          <a:stretch/>
        </p:blipFill>
        <p:spPr>
          <a:xfrm>
            <a:off x="27432005" y="3380311"/>
            <a:ext cx="5128716" cy="5829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70B968-E42B-17F0-2418-F21ED3639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1615" y="17564164"/>
            <a:ext cx="5469249" cy="3932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996B9AA-BD67-7F26-505C-8CB4FB855FAC}"/>
              </a:ext>
            </a:extLst>
          </p:cNvPr>
          <p:cNvSpPr txBox="1"/>
          <p:nvPr/>
        </p:nvSpPr>
        <p:spPr>
          <a:xfrm>
            <a:off x="11495314" y="17463332"/>
            <a:ext cx="355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 coefficient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703200-B0E6-7250-4838-928FE694B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88723" y="18225536"/>
            <a:ext cx="1625600" cy="330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6F9A57-2680-32A8-F59F-1E7F877D3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66098" y="18859299"/>
            <a:ext cx="1308100" cy="304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A1918B7-9CD5-88A2-93CF-AF38BE147C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98579" y="19900295"/>
            <a:ext cx="5558945" cy="10660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D44703A-4408-78E7-1910-75E92A5B0D61}"/>
              </a:ext>
            </a:extLst>
          </p:cNvPr>
          <p:cNvSpPr txBox="1"/>
          <p:nvPr/>
        </p:nvSpPr>
        <p:spPr>
          <a:xfrm>
            <a:off x="11525499" y="20260211"/>
            <a:ext cx="16557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SOCIAL SCORE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1F23057C-4DAF-B9B3-3A95-14D09786A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781809"/>
              </p:ext>
            </p:extLst>
          </p:nvPr>
        </p:nvGraphicFramePr>
        <p:xfrm>
          <a:off x="21982868" y="13160052"/>
          <a:ext cx="10663265" cy="4605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23006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470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ui-monospace</vt:lpstr>
      <vt:lpstr>Wingdings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Crandall</dc:creator>
  <cp:lastModifiedBy>Nadia Sabry</cp:lastModifiedBy>
  <cp:revision>420</cp:revision>
  <cp:lastPrinted>2012-12-17T09:31:54Z</cp:lastPrinted>
  <dcterms:created xsi:type="dcterms:W3CDTF">2012-12-17T00:59:42Z</dcterms:created>
  <dcterms:modified xsi:type="dcterms:W3CDTF">2022-12-05T02:46:37Z</dcterms:modified>
</cp:coreProperties>
</file>